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5" r:id="rId8"/>
    <p:sldId id="266" r:id="rId9"/>
    <p:sldId id="262" r:id="rId10"/>
    <p:sldId id="264"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64" autoAdjust="0"/>
  </p:normalViewPr>
  <p:slideViewPr>
    <p:cSldViewPr snapToGrid="0">
      <p:cViewPr varScale="1">
        <p:scale>
          <a:sx n="80" d="100"/>
          <a:sy n="80" d="100"/>
        </p:scale>
        <p:origin x="378" y="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C9C0D0-1E8F-4C78-978C-40A0A313EC5B}" type="datetimeFigureOut">
              <a:rPr lang="en-US" smtClean="0"/>
              <a:t>10/13/2022</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FBFD84-3F58-4243-9AB1-E6164423FE60}" type="slidenum">
              <a:rPr lang="en-US" smtClean="0"/>
              <a:t>‹Nº›</a:t>
            </a:fld>
            <a:endParaRPr lang="en-US"/>
          </a:p>
        </p:txBody>
      </p:sp>
    </p:spTree>
    <p:extLst>
      <p:ext uri="{BB962C8B-B14F-4D97-AF65-F5344CB8AC3E}">
        <p14:creationId xmlns:p14="http://schemas.microsoft.com/office/powerpoint/2010/main" val="3412676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B6FBFD84-3F58-4243-9AB1-E6164423FE60}" type="slidenum">
              <a:rPr lang="en-US" smtClean="0"/>
              <a:t>9</a:t>
            </a:fld>
            <a:endParaRPr lang="en-US"/>
          </a:p>
        </p:txBody>
      </p:sp>
    </p:spTree>
    <p:extLst>
      <p:ext uri="{BB962C8B-B14F-4D97-AF65-F5344CB8AC3E}">
        <p14:creationId xmlns:p14="http://schemas.microsoft.com/office/powerpoint/2010/main" val="4226451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B3E1A8E0-0D17-4EB0-9041-0E9B9CB7A813}" type="datetimeFigureOut">
              <a:rPr lang="en-US" smtClean="0"/>
              <a:t>10/13/2022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EDC0626-B5D1-44EF-A5C7-95D7B738E333}" type="slidenum">
              <a:rPr lang="en-US" smtClean="0"/>
              <a:t>‹Nº›</a:t>
            </a:fld>
            <a:endParaRPr lang="en-US"/>
          </a:p>
        </p:txBody>
      </p:sp>
    </p:spTree>
    <p:extLst>
      <p:ext uri="{BB962C8B-B14F-4D97-AF65-F5344CB8AC3E}">
        <p14:creationId xmlns:p14="http://schemas.microsoft.com/office/powerpoint/2010/main" val="3258293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3E1A8E0-0D17-4EB0-9041-0E9B9CB7A813}" type="datetimeFigureOut">
              <a:rPr lang="en-US" smtClean="0"/>
              <a:t>10/13/2022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EDC0626-B5D1-44EF-A5C7-95D7B738E333}" type="slidenum">
              <a:rPr lang="en-US" smtClean="0"/>
              <a:t>‹Nº›</a:t>
            </a:fld>
            <a:endParaRPr lang="en-US"/>
          </a:p>
        </p:txBody>
      </p:sp>
    </p:spTree>
    <p:extLst>
      <p:ext uri="{BB962C8B-B14F-4D97-AF65-F5344CB8AC3E}">
        <p14:creationId xmlns:p14="http://schemas.microsoft.com/office/powerpoint/2010/main" val="425569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3E1A8E0-0D17-4EB0-9041-0E9B9CB7A813}" type="datetimeFigureOut">
              <a:rPr lang="en-US" smtClean="0"/>
              <a:t>10/13/2022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EDC0626-B5D1-44EF-A5C7-95D7B738E333}" type="slidenum">
              <a:rPr lang="en-US" smtClean="0"/>
              <a:t>‹Nº›</a:t>
            </a:fld>
            <a:endParaRPr lang="en-US"/>
          </a:p>
        </p:txBody>
      </p:sp>
    </p:spTree>
    <p:extLst>
      <p:ext uri="{BB962C8B-B14F-4D97-AF65-F5344CB8AC3E}">
        <p14:creationId xmlns:p14="http://schemas.microsoft.com/office/powerpoint/2010/main" val="3637535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3E1A8E0-0D17-4EB0-9041-0E9B9CB7A813}" type="datetimeFigureOut">
              <a:rPr lang="en-US" smtClean="0"/>
              <a:t>10/13/2022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EDC0626-B5D1-44EF-A5C7-95D7B738E333}" type="slidenum">
              <a:rPr lang="en-US" smtClean="0"/>
              <a:t>‹Nº›</a:t>
            </a:fld>
            <a:endParaRPr lang="en-US"/>
          </a:p>
        </p:txBody>
      </p:sp>
    </p:spTree>
    <p:extLst>
      <p:ext uri="{BB962C8B-B14F-4D97-AF65-F5344CB8AC3E}">
        <p14:creationId xmlns:p14="http://schemas.microsoft.com/office/powerpoint/2010/main" val="1632869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B3E1A8E0-0D17-4EB0-9041-0E9B9CB7A813}" type="datetimeFigureOut">
              <a:rPr lang="en-US" smtClean="0"/>
              <a:t>10/13/2022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EDC0626-B5D1-44EF-A5C7-95D7B738E333}" type="slidenum">
              <a:rPr lang="en-US" smtClean="0"/>
              <a:t>‹Nº›</a:t>
            </a:fld>
            <a:endParaRPr lang="en-US"/>
          </a:p>
        </p:txBody>
      </p:sp>
    </p:spTree>
    <p:extLst>
      <p:ext uri="{BB962C8B-B14F-4D97-AF65-F5344CB8AC3E}">
        <p14:creationId xmlns:p14="http://schemas.microsoft.com/office/powerpoint/2010/main" val="4281294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B3E1A8E0-0D17-4EB0-9041-0E9B9CB7A813}" type="datetimeFigureOut">
              <a:rPr lang="en-US" smtClean="0"/>
              <a:t>10/13/2022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EDC0626-B5D1-44EF-A5C7-95D7B738E333}" type="slidenum">
              <a:rPr lang="en-US" smtClean="0"/>
              <a:t>‹Nº›</a:t>
            </a:fld>
            <a:endParaRPr lang="en-US"/>
          </a:p>
        </p:txBody>
      </p:sp>
    </p:spTree>
    <p:extLst>
      <p:ext uri="{BB962C8B-B14F-4D97-AF65-F5344CB8AC3E}">
        <p14:creationId xmlns:p14="http://schemas.microsoft.com/office/powerpoint/2010/main" val="3004884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B3E1A8E0-0D17-4EB0-9041-0E9B9CB7A813}" type="datetimeFigureOut">
              <a:rPr lang="en-US" smtClean="0"/>
              <a:t>10/13/2022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EDC0626-B5D1-44EF-A5C7-95D7B738E333}" type="slidenum">
              <a:rPr lang="en-US" smtClean="0"/>
              <a:t>‹Nº›</a:t>
            </a:fld>
            <a:endParaRPr lang="en-US"/>
          </a:p>
        </p:txBody>
      </p:sp>
    </p:spTree>
    <p:extLst>
      <p:ext uri="{BB962C8B-B14F-4D97-AF65-F5344CB8AC3E}">
        <p14:creationId xmlns:p14="http://schemas.microsoft.com/office/powerpoint/2010/main" val="800738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B3E1A8E0-0D17-4EB0-9041-0E9B9CB7A813}" type="datetimeFigureOut">
              <a:rPr lang="en-US" smtClean="0"/>
              <a:t>10/13/2022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EDC0626-B5D1-44EF-A5C7-95D7B738E333}" type="slidenum">
              <a:rPr lang="en-US" smtClean="0"/>
              <a:t>‹Nº›</a:t>
            </a:fld>
            <a:endParaRPr lang="en-US"/>
          </a:p>
        </p:txBody>
      </p:sp>
    </p:spTree>
    <p:extLst>
      <p:ext uri="{BB962C8B-B14F-4D97-AF65-F5344CB8AC3E}">
        <p14:creationId xmlns:p14="http://schemas.microsoft.com/office/powerpoint/2010/main" val="3405658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3E1A8E0-0D17-4EB0-9041-0E9B9CB7A813}" type="datetimeFigureOut">
              <a:rPr lang="en-US" smtClean="0"/>
              <a:t>10/13/2022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EDC0626-B5D1-44EF-A5C7-95D7B738E333}" type="slidenum">
              <a:rPr lang="en-US" smtClean="0"/>
              <a:t>‹Nº›</a:t>
            </a:fld>
            <a:endParaRPr lang="en-US"/>
          </a:p>
        </p:txBody>
      </p:sp>
    </p:spTree>
    <p:extLst>
      <p:ext uri="{BB962C8B-B14F-4D97-AF65-F5344CB8AC3E}">
        <p14:creationId xmlns:p14="http://schemas.microsoft.com/office/powerpoint/2010/main" val="354684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3E1A8E0-0D17-4EB0-9041-0E9B9CB7A813}" type="datetimeFigureOut">
              <a:rPr lang="en-US" smtClean="0"/>
              <a:t>10/13/2022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EDC0626-B5D1-44EF-A5C7-95D7B738E333}" type="slidenum">
              <a:rPr lang="en-US" smtClean="0"/>
              <a:t>‹Nº›</a:t>
            </a:fld>
            <a:endParaRPr lang="en-US"/>
          </a:p>
        </p:txBody>
      </p:sp>
    </p:spTree>
    <p:extLst>
      <p:ext uri="{BB962C8B-B14F-4D97-AF65-F5344CB8AC3E}">
        <p14:creationId xmlns:p14="http://schemas.microsoft.com/office/powerpoint/2010/main" val="273102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3E1A8E0-0D17-4EB0-9041-0E9B9CB7A813}" type="datetimeFigureOut">
              <a:rPr lang="en-US" smtClean="0"/>
              <a:t>10/13/2022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EDC0626-B5D1-44EF-A5C7-95D7B738E333}" type="slidenum">
              <a:rPr lang="en-US" smtClean="0"/>
              <a:t>‹Nº›</a:t>
            </a:fld>
            <a:endParaRPr lang="en-US"/>
          </a:p>
        </p:txBody>
      </p:sp>
    </p:spTree>
    <p:extLst>
      <p:ext uri="{BB962C8B-B14F-4D97-AF65-F5344CB8AC3E}">
        <p14:creationId xmlns:p14="http://schemas.microsoft.com/office/powerpoint/2010/main" val="48073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E1A8E0-0D17-4EB0-9041-0E9B9CB7A813}" type="datetimeFigureOut">
              <a:rPr lang="en-US" smtClean="0"/>
              <a:t>10/13/2022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C0626-B5D1-44EF-A5C7-95D7B738E333}" type="slidenum">
              <a:rPr lang="en-US" smtClean="0"/>
              <a:t>‹Nº›</a:t>
            </a:fld>
            <a:endParaRPr lang="en-US"/>
          </a:p>
        </p:txBody>
      </p:sp>
    </p:spTree>
    <p:extLst>
      <p:ext uri="{BB962C8B-B14F-4D97-AF65-F5344CB8AC3E}">
        <p14:creationId xmlns:p14="http://schemas.microsoft.com/office/powerpoint/2010/main" val="2509200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ES" dirty="0"/>
              <a:t>INFUENCIA DE LA PRODUCCIÓN AGROPECUARIA SOBRE EL MEDIO NATURAL</a:t>
            </a:r>
            <a:r>
              <a:rPr lang="en-US" dirty="0"/>
              <a:t/>
            </a:r>
            <a:br>
              <a:rPr lang="en-US" dirty="0"/>
            </a:br>
            <a:endParaRPr lang="en-US" dirty="0"/>
          </a:p>
        </p:txBody>
      </p:sp>
      <p:sp>
        <p:nvSpPr>
          <p:cNvPr id="3" name="Subtítulo 2"/>
          <p:cNvSpPr>
            <a:spLocks noGrp="1"/>
          </p:cNvSpPr>
          <p:nvPr>
            <p:ph type="subTitle" idx="1"/>
          </p:nvPr>
        </p:nvSpPr>
        <p:spPr>
          <a:solidFill>
            <a:schemeClr val="accent4"/>
          </a:solidFill>
        </p:spPr>
        <p:txBody>
          <a:bodyPr/>
          <a:lstStyle/>
          <a:p>
            <a:endParaRPr lang="es-ES" dirty="0" smtClean="0"/>
          </a:p>
          <a:p>
            <a:r>
              <a:rPr lang="es-ES" sz="4000" dirty="0" smtClean="0"/>
              <a:t>Prácticas que afectan la biodiversidad y los efectos de especies exóticas invasoras </a:t>
            </a:r>
            <a:endParaRPr lang="en-US" sz="4000" dirty="0"/>
          </a:p>
        </p:txBody>
      </p:sp>
    </p:spTree>
    <p:extLst>
      <p:ext uri="{BB962C8B-B14F-4D97-AF65-F5344CB8AC3E}">
        <p14:creationId xmlns:p14="http://schemas.microsoft.com/office/powerpoint/2010/main" val="561157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Medidas de prevención, control y manejo del marabú</a:t>
            </a:r>
            <a:endParaRPr lang="en-US" dirty="0"/>
          </a:p>
        </p:txBody>
      </p:sp>
      <p:sp>
        <p:nvSpPr>
          <p:cNvPr id="3" name="Marcador de contenido 2"/>
          <p:cNvSpPr>
            <a:spLocks noGrp="1"/>
          </p:cNvSpPr>
          <p:nvPr>
            <p:ph idx="1"/>
          </p:nvPr>
        </p:nvSpPr>
        <p:spPr>
          <a:xfrm>
            <a:off x="838200" y="1579418"/>
            <a:ext cx="10515600" cy="4987637"/>
          </a:xfrm>
        </p:spPr>
        <p:txBody>
          <a:bodyPr>
            <a:normAutofit fontScale="92500" lnSpcReduction="10000"/>
          </a:bodyPr>
          <a:lstStyle/>
          <a:p>
            <a:pPr marL="0" indent="0">
              <a:buNone/>
            </a:pPr>
            <a:r>
              <a:rPr lang="es-ES" dirty="0" smtClean="0"/>
              <a:t>Las medidas para combatir la presencia de marabú en un área infestada con potencial capacidad para la producción agropecuaria suelen ser de tres tipos : prevención, control y manejo.</a:t>
            </a:r>
          </a:p>
          <a:p>
            <a:pPr marL="0" indent="0">
              <a:buNone/>
            </a:pPr>
            <a:r>
              <a:rPr lang="es-ES" dirty="0" smtClean="0"/>
              <a:t>Se entiende por </a:t>
            </a:r>
            <a:r>
              <a:rPr lang="es-ES" b="1" dirty="0" smtClean="0"/>
              <a:t>prevención</a:t>
            </a:r>
            <a:r>
              <a:rPr lang="es-ES" dirty="0" smtClean="0"/>
              <a:t> las medidas destinadas a evitar la presencia de la especie en áreas no invadidas.</a:t>
            </a:r>
          </a:p>
          <a:p>
            <a:pPr marL="0" indent="0">
              <a:buNone/>
            </a:pPr>
            <a:r>
              <a:rPr lang="es-ES" dirty="0" smtClean="0"/>
              <a:t>Como </a:t>
            </a:r>
            <a:r>
              <a:rPr lang="es-ES" b="1" dirty="0" smtClean="0"/>
              <a:t>control </a:t>
            </a:r>
            <a:r>
              <a:rPr lang="es-ES" dirty="0" smtClean="0"/>
              <a:t>son las medidas adoptadas para detener, reducir o eliminar la presencia de marabú en áreas específicas donde la especie  cubre no mas del 10% de la superficie.</a:t>
            </a:r>
          </a:p>
          <a:p>
            <a:pPr marL="0" indent="0">
              <a:buNone/>
            </a:pPr>
            <a:r>
              <a:rPr lang="es-ES" dirty="0" smtClean="0"/>
              <a:t>Se considera </a:t>
            </a:r>
            <a:r>
              <a:rPr lang="es-ES" b="1" dirty="0" smtClean="0"/>
              <a:t>manejo </a:t>
            </a:r>
            <a:r>
              <a:rPr lang="es-ES" dirty="0" smtClean="0"/>
              <a:t>toda acción luego de realizado el control o asociada a este, con el propósito de mantener el área en uso o explotación, aprovechar los beneficios potenciales de la especie y lograr una utilización del terreno con otros usos productivos, aunque subsista un pequeño nivel de presencia del marabú.</a:t>
            </a:r>
            <a:endParaRPr lang="es-ES" b="1" dirty="0" smtClean="0"/>
          </a:p>
          <a:p>
            <a:pPr marL="0" indent="0">
              <a:buNone/>
            </a:pPr>
            <a:endParaRPr lang="en-US" dirty="0"/>
          </a:p>
        </p:txBody>
      </p:sp>
    </p:spTree>
    <p:extLst>
      <p:ext uri="{BB962C8B-B14F-4D97-AF65-F5344CB8AC3E}">
        <p14:creationId xmlns:p14="http://schemas.microsoft.com/office/powerpoint/2010/main" val="2109183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Medidas de prevención</a:t>
            </a:r>
            <a:endParaRPr lang="en-US" dirty="0"/>
          </a:p>
        </p:txBody>
      </p:sp>
      <p:sp>
        <p:nvSpPr>
          <p:cNvPr id="3" name="Marcador de contenido 2"/>
          <p:cNvSpPr>
            <a:spLocks noGrp="1"/>
          </p:cNvSpPr>
          <p:nvPr>
            <p:ph idx="1"/>
          </p:nvPr>
        </p:nvSpPr>
        <p:spPr>
          <a:xfrm>
            <a:off x="838200" y="1302327"/>
            <a:ext cx="10515600" cy="5264728"/>
          </a:xfrm>
        </p:spPr>
        <p:txBody>
          <a:bodyPr>
            <a:normAutofit fontScale="92500" lnSpcReduction="20000"/>
          </a:bodyPr>
          <a:lstStyle/>
          <a:p>
            <a:r>
              <a:rPr lang="es-ES" dirty="0" smtClean="0"/>
              <a:t>Un criterio económico primario es que resulta menos costoso aplicar medidas de prevención y no métodos de control y manejo en un área ya invadida y colonizada por el marabú. Cualquier variante de desmonte y erradicación llevará mas tiempo y recursos y será menos efectiva que una política preventiva.</a:t>
            </a:r>
          </a:p>
          <a:p>
            <a:r>
              <a:rPr lang="es-ES" dirty="0" smtClean="0"/>
              <a:t>La acción preventiva mas eficaz es mantener el terreno ocupado con un uso productivo, sea este agrícola, ganadero o forestal y una atención sistemática que elimine la presencia de ejemplares aislados.</a:t>
            </a:r>
          </a:p>
          <a:p>
            <a:r>
              <a:rPr lang="es-ES" dirty="0" smtClean="0"/>
              <a:t>Otra acción preventiva es evitar la presencia de marabú en áreas colindantes. Un medio para ello es utilizar arboles que suministren sombra. El marabú es enemigo de la sombra, si las áreas exteriores de una plantación están provistas de arboles de sombra existirá una barrera natural al paso del marabú.</a:t>
            </a:r>
          </a:p>
          <a:p>
            <a:r>
              <a:rPr lang="es-ES" dirty="0" smtClean="0"/>
              <a:t>En áreas ganaderas hay varias acciones preventivas a emplear: cuarentena del ganado 72 horas antes de su traslado a otra área, recuperar los cercados, sembrar arboles de sombra y cultivo en los linderos de plantas alelopáticas, como el sorgo que reduzcan la reproducción de las semillas.</a:t>
            </a:r>
          </a:p>
          <a:p>
            <a:endParaRPr lang="en-US" dirty="0"/>
          </a:p>
        </p:txBody>
      </p:sp>
    </p:spTree>
    <p:extLst>
      <p:ext uri="{BB962C8B-B14F-4D97-AF65-F5344CB8AC3E}">
        <p14:creationId xmlns:p14="http://schemas.microsoft.com/office/powerpoint/2010/main" val="3487920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801938"/>
          </a:xfrm>
        </p:spPr>
        <p:txBody>
          <a:bodyPr/>
          <a:lstStyle/>
          <a:p>
            <a:r>
              <a:rPr lang="es-ES" dirty="0" smtClean="0"/>
              <a:t>Medidas de control y manejo (I)</a:t>
            </a:r>
            <a:endParaRPr lang="en-US" dirty="0"/>
          </a:p>
        </p:txBody>
      </p:sp>
      <p:sp>
        <p:nvSpPr>
          <p:cNvPr id="3" name="Marcador de contenido 2"/>
          <p:cNvSpPr>
            <a:spLocks noGrp="1"/>
          </p:cNvSpPr>
          <p:nvPr>
            <p:ph idx="1"/>
          </p:nvPr>
        </p:nvSpPr>
        <p:spPr>
          <a:xfrm>
            <a:off x="372979" y="1167064"/>
            <a:ext cx="11381874" cy="5606715"/>
          </a:xfrm>
        </p:spPr>
        <p:txBody>
          <a:bodyPr>
            <a:normAutofit fontScale="85000" lnSpcReduction="10000"/>
          </a:bodyPr>
          <a:lstStyle/>
          <a:p>
            <a:r>
              <a:rPr lang="es-ES" dirty="0" smtClean="0"/>
              <a:t>Han sido aplicados o  reportados en la literatura diversos métodos de manejo y control del marabú, con diverso grado de efectividad económica y ambiental, de naturaleza química, físico-mecánica o biológica. Lo mas usual y recomendable parece ser la combinación de varios métodos. Suelen ser efectivos combinar métodos físico-mecánicos con métodos químicos, en alguna de las variantes de dichos métodos. </a:t>
            </a:r>
          </a:p>
          <a:p>
            <a:r>
              <a:rPr lang="es-ES" dirty="0" smtClean="0"/>
              <a:t>Dentro de los métodos químicos se han aplicado tres variantes: los métodos sistémico-hormonales, como el producto llamado “</a:t>
            </a:r>
            <a:r>
              <a:rPr lang="es-ES" dirty="0" err="1" smtClean="0"/>
              <a:t>Potreron</a:t>
            </a:r>
            <a:r>
              <a:rPr lang="es-ES" dirty="0" smtClean="0"/>
              <a:t>”, los métodos por contacto, por aplicación de petróleo o aceite. Ambos  son efectivos para eliminar los tocones después de aplicar un método físico-mecánico, pero por si solos no eliminan el marabú. Los métodos utilizando defoliantes pueden provocar malformaciones y cáncer. Su empleo se descarta en Cuba.</a:t>
            </a:r>
          </a:p>
          <a:p>
            <a:r>
              <a:rPr lang="es-ES" dirty="0" smtClean="0"/>
              <a:t>Los métodos biológicos son de tres tipos: (1)utilizando rumiantes que se alimentan del marabú, en dos variantes la simple, un tipo de animal, y la combinada, varios tipos de animales. (2) utilizando plantas alelopáticas de gran cobertura, como el sorgo, el boniato o la </a:t>
            </a:r>
            <a:r>
              <a:rPr lang="es-ES" dirty="0" err="1" smtClean="0"/>
              <a:t>canavalia</a:t>
            </a:r>
            <a:r>
              <a:rPr lang="es-ES" dirty="0" smtClean="0"/>
              <a:t>, cuya sombra limita la reproducción del marabú. No lo eliminan, pero limitan su capacidad de colonización. (3) empleo de insectos u hongos. Esta descartado en Cuba por sus riesgos.</a:t>
            </a:r>
            <a:endParaRPr lang="en-US" dirty="0"/>
          </a:p>
        </p:txBody>
      </p:sp>
    </p:spTree>
    <p:extLst>
      <p:ext uri="{BB962C8B-B14F-4D97-AF65-F5344CB8AC3E}">
        <p14:creationId xmlns:p14="http://schemas.microsoft.com/office/powerpoint/2010/main" val="1353501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77875"/>
          </a:xfrm>
        </p:spPr>
        <p:txBody>
          <a:bodyPr/>
          <a:lstStyle/>
          <a:p>
            <a:r>
              <a:rPr lang="es-ES" dirty="0"/>
              <a:t>Medidas de control y manejo </a:t>
            </a:r>
            <a:r>
              <a:rPr lang="es-ES" dirty="0" smtClean="0"/>
              <a:t>(II</a:t>
            </a:r>
            <a:r>
              <a:rPr lang="es-ES" dirty="0"/>
              <a:t>)</a:t>
            </a:r>
            <a:endParaRPr lang="en-US" dirty="0"/>
          </a:p>
        </p:txBody>
      </p:sp>
      <p:sp>
        <p:nvSpPr>
          <p:cNvPr id="3" name="Marcador de contenido 2"/>
          <p:cNvSpPr>
            <a:spLocks noGrp="1"/>
          </p:cNvSpPr>
          <p:nvPr>
            <p:ph idx="1"/>
          </p:nvPr>
        </p:nvSpPr>
        <p:spPr>
          <a:xfrm>
            <a:off x="385011" y="1311442"/>
            <a:ext cx="11466094" cy="5342021"/>
          </a:xfrm>
        </p:spPr>
        <p:txBody>
          <a:bodyPr>
            <a:normAutofit fontScale="85000" lnSpcReduction="10000"/>
          </a:bodyPr>
          <a:lstStyle/>
          <a:p>
            <a:r>
              <a:rPr lang="es-ES" dirty="0" smtClean="0"/>
              <a:t>Métodos físico-mecánicos. Se suelen clasificar en seis variantes (1) Chapea y balizado manual,(</a:t>
            </a:r>
            <a:r>
              <a:rPr lang="es-ES" dirty="0"/>
              <a:t>2) </a:t>
            </a:r>
            <a:r>
              <a:rPr lang="es-ES" dirty="0" smtClean="0"/>
              <a:t>Chapea mecanizada, con balizado o desmenuzamiento, (3) Tala y extracción, (4) Desbroce con medios pesados, (5) Quema y (6) Aniego por un plazo prolongado.  Las tres primeras variantes son las mas frecuentemente empleadas, por su efectividad económica y ambiental. Usualmente se realizan por brigadas y se suelen combinar con los métodos químicos o biológicos antes mencionados. La variante 1 se emplea en los casos de infestación muy leve o leve. La chapea mecanizada es mas costosa y no se puede emplear en una fase inicial  en terrenos con infestación media  inicial o alta, pero si posteriormente en el mantenimiento. Implica una mayor inversión pero es mas productiva y menos laboriosa. La variante 4 se emplea en casos de infestación media y alta donde se aprovechan mejor los beneficios como proveedor de postes y madera. Las variantes 4, 5 y 6 no son recomendables en general sino en casos aislados. La quema es ineficaz pues el fuego contribuye al rebrote de las semillas. El desbroce con </a:t>
            </a:r>
            <a:r>
              <a:rPr lang="es-ES" dirty="0" err="1" smtClean="0"/>
              <a:t>bulldocer</a:t>
            </a:r>
            <a:r>
              <a:rPr lang="es-ES" dirty="0" smtClean="0"/>
              <a:t> es muy caro y además afecta la capa arable e invierte el prisma del suelo, y la resiembra posterior suele dar bajos rendimientos. El aniego se puede utilizar en áreas que se van a dedicar después al cultivo de arroz, pero no de modo general pues elimina el marabú pero también parte de la biota edáfica, es de bajo costo pero de limitada aplicación.</a:t>
            </a:r>
            <a:endParaRPr lang="en-US" dirty="0"/>
          </a:p>
        </p:txBody>
      </p:sp>
    </p:spTree>
    <p:extLst>
      <p:ext uri="{BB962C8B-B14F-4D97-AF65-F5344CB8AC3E}">
        <p14:creationId xmlns:p14="http://schemas.microsoft.com/office/powerpoint/2010/main" val="3474977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C</a:t>
            </a:r>
            <a:r>
              <a:rPr lang="es-ES" dirty="0" smtClean="0"/>
              <a:t>onclusiones</a:t>
            </a:r>
            <a:endParaRPr lang="en-US" dirty="0"/>
          </a:p>
        </p:txBody>
      </p:sp>
      <p:sp>
        <p:nvSpPr>
          <p:cNvPr id="3" name="Marcador de contenido 2"/>
          <p:cNvSpPr>
            <a:spLocks noGrp="1"/>
          </p:cNvSpPr>
          <p:nvPr>
            <p:ph idx="1"/>
          </p:nvPr>
        </p:nvSpPr>
        <p:spPr>
          <a:xfrm>
            <a:off x="838200" y="1825625"/>
            <a:ext cx="10515600" cy="4900028"/>
          </a:xfrm>
        </p:spPr>
        <p:txBody>
          <a:bodyPr>
            <a:normAutofit fontScale="92500" lnSpcReduction="20000"/>
          </a:bodyPr>
          <a:lstStyle/>
          <a:p>
            <a:r>
              <a:rPr lang="es-ES" dirty="0" smtClean="0"/>
              <a:t>La experiencia indica que lo mas conveniente resulta aplicar de modo combinado varios métodos para lograr la prevención, manejo y control del marabú. </a:t>
            </a:r>
          </a:p>
          <a:p>
            <a:r>
              <a:rPr lang="es-ES" dirty="0" smtClean="0"/>
              <a:t>Siempre es preferible evitar que se extienda y prolifere aplicando acciones de prevención que tener después que realizar costosas y prolongadas medidas de manejo y control. </a:t>
            </a:r>
          </a:p>
          <a:p>
            <a:r>
              <a:rPr lang="es-ES" dirty="0" smtClean="0"/>
              <a:t>Las medidas mas convenientes dependen del grado de infestación del área en cuestión y se debe tratar de aprovechar los potenciales beneficios económicos del marabú para financiar las acciones de prevención, manejo y control según los objetivos productivos del área.</a:t>
            </a:r>
          </a:p>
          <a:p>
            <a:r>
              <a:rPr lang="es-ES" dirty="0" smtClean="0"/>
              <a:t>Y lo mas importante: proceder a la resiembra de modo inmediato. Si no se resiembra se pierden beneficios ambientales que estaba generando el marabú y volverá a brotar en poco tiempo, con un gasto realizado inútilmente.</a:t>
            </a:r>
            <a:endParaRPr lang="en-US" dirty="0"/>
          </a:p>
        </p:txBody>
      </p:sp>
    </p:spTree>
    <p:extLst>
      <p:ext uri="{BB962C8B-B14F-4D97-AF65-F5344CB8AC3E}">
        <p14:creationId xmlns:p14="http://schemas.microsoft.com/office/powerpoint/2010/main" val="3651038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La producción agropecuaria y el medio natural  </a:t>
            </a:r>
            <a:endParaRPr lang="en-US" dirty="0"/>
          </a:p>
        </p:txBody>
      </p:sp>
      <p:sp>
        <p:nvSpPr>
          <p:cNvPr id="3" name="Marcador de contenido 2"/>
          <p:cNvSpPr>
            <a:spLocks noGrp="1"/>
          </p:cNvSpPr>
          <p:nvPr>
            <p:ph idx="1"/>
          </p:nvPr>
        </p:nvSpPr>
        <p:spPr/>
        <p:txBody>
          <a:bodyPr>
            <a:normAutofit lnSpcReduction="10000"/>
          </a:bodyPr>
          <a:lstStyle/>
          <a:p>
            <a:r>
              <a:rPr lang="es-ES" dirty="0" smtClean="0"/>
              <a:t>La producción agropecuaria, como toda actividad económica desarrollada por los seres humanos, ejerce una influencia sobre el medio natural al hacer uso del mismo. Esta puede ser de tipo consumista, al utilizar directamente el recurso como el caso del agua y los árboles, o al cambiar su tipo de uso o al modificar de modo temporal o permanente sus atributos, como es el caso del suelo.</a:t>
            </a:r>
          </a:p>
          <a:p>
            <a:r>
              <a:rPr lang="en-US" dirty="0" smtClean="0"/>
              <a:t>. Los hombres </a:t>
            </a:r>
            <a:r>
              <a:rPr lang="es-ES" dirty="0" smtClean="0"/>
              <a:t>influyen de modo determinante en el grado de afectación que provoque esta actividad productiva sobre el medio natural, que puede ser minorada si se realiza con prácticas no agresivas, o puede resultar irreversible, si se afectan las posibilidades de renovación que posee originalmente este medio. </a:t>
            </a:r>
            <a:endParaRPr lang="en-US" dirty="0"/>
          </a:p>
        </p:txBody>
      </p:sp>
    </p:spTree>
    <p:extLst>
      <p:ext uri="{BB962C8B-B14F-4D97-AF65-F5344CB8AC3E}">
        <p14:creationId xmlns:p14="http://schemas.microsoft.com/office/powerpoint/2010/main" val="3026559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Efectos de la civilización sobre los suelos</a:t>
            </a:r>
            <a:endParaRPr lang="en-US" dirty="0"/>
          </a:p>
        </p:txBody>
      </p:sp>
      <p:sp>
        <p:nvSpPr>
          <p:cNvPr id="3" name="Marcador de contenido 2"/>
          <p:cNvSpPr>
            <a:spLocks noGrp="1"/>
          </p:cNvSpPr>
          <p:nvPr>
            <p:ph idx="1"/>
          </p:nvPr>
        </p:nvSpPr>
        <p:spPr>
          <a:xfrm>
            <a:off x="838199" y="1397726"/>
            <a:ext cx="10996750" cy="5460273"/>
          </a:xfrm>
        </p:spPr>
        <p:txBody>
          <a:bodyPr>
            <a:normAutofit fontScale="92500" lnSpcReduction="20000"/>
          </a:bodyPr>
          <a:lstStyle/>
          <a:p>
            <a:r>
              <a:rPr lang="es-ES" dirty="0" smtClean="0"/>
              <a:t>Dos especialistas en suelos norteamericanos, Dale y Gill Carter en su libro “</a:t>
            </a:r>
            <a:r>
              <a:rPr lang="es-ES" dirty="0" err="1" smtClean="0"/>
              <a:t>Topsoil</a:t>
            </a:r>
            <a:r>
              <a:rPr lang="es-ES" dirty="0" smtClean="0"/>
              <a:t> and </a:t>
            </a:r>
            <a:r>
              <a:rPr lang="es-ES" dirty="0" err="1" smtClean="0"/>
              <a:t>Civilizatión</a:t>
            </a:r>
            <a:r>
              <a:rPr lang="es-ES" dirty="0" smtClean="0"/>
              <a:t>” reseñaron de modo admirable la influencia de la producción agropecuaria sobre el medio natural como se muestra  a continuación:</a:t>
            </a:r>
          </a:p>
          <a:p>
            <a:r>
              <a:rPr lang="es-ES" dirty="0" smtClean="0"/>
              <a:t> “¿Cómo es que los hombres civilizados destruyeron un medio ambiente favorable? Lo hicieron principalmente al agotar o destruir los recursos naturales. Cortaron o quemaron la mayor parte de la madera proveniente de los bosques y de os valles. Plantaron pastos en exceso y después arrasaron totalmente los campos donde pastoreaba el ganado. Mataron la mayor parte de la vida salvaje y muchos peces y otras formas de la vida acuática. Permitieron que la erosión robase de su tierra arable la capa productiva del suelo y que el suelo erosionado bloquease los </a:t>
            </a:r>
            <a:r>
              <a:rPr lang="es-ES" dirty="0" err="1" smtClean="0"/>
              <a:t>cursosde</a:t>
            </a:r>
            <a:r>
              <a:rPr lang="es-ES" dirty="0" smtClean="0"/>
              <a:t> agua y llenase con sedimentos sus depósitos, canales de irrigación y puertos”.</a:t>
            </a:r>
          </a:p>
          <a:p>
            <a:r>
              <a:rPr lang="es-ES" dirty="0" smtClean="0"/>
              <a:t> Y concluyen diciendo “Entonces la civilización declinó en medio de la destrucción producida por el hombre o bien este emigró a nuevas tierras. Ha habido entre 10 y 30 civilizaciones diferentes (el numero depende de quién clasifique las civilizaciones) que han seguido este camino hacia la ruina.” </a:t>
            </a:r>
            <a:endParaRPr lang="en-US" dirty="0"/>
          </a:p>
        </p:txBody>
      </p:sp>
    </p:spTree>
    <p:extLst>
      <p:ext uri="{BB962C8B-B14F-4D97-AF65-F5344CB8AC3E}">
        <p14:creationId xmlns:p14="http://schemas.microsoft.com/office/powerpoint/2010/main" val="1054745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dirty="0" smtClean="0"/>
              <a:t>Practicas productivas que afectan la biodiversidad</a:t>
            </a:r>
            <a:endParaRPr lang="en-US" sz="4000" dirty="0"/>
          </a:p>
        </p:txBody>
      </p:sp>
      <p:sp>
        <p:nvSpPr>
          <p:cNvPr id="3" name="Marcador de contenido 2"/>
          <p:cNvSpPr>
            <a:spLocks noGrp="1"/>
          </p:cNvSpPr>
          <p:nvPr>
            <p:ph idx="1"/>
          </p:nvPr>
        </p:nvSpPr>
        <p:spPr>
          <a:xfrm>
            <a:off x="838200" y="1541417"/>
            <a:ext cx="10515600" cy="5172892"/>
          </a:xfrm>
        </p:spPr>
        <p:txBody>
          <a:bodyPr>
            <a:normAutofit fontScale="92500" lnSpcReduction="20000"/>
          </a:bodyPr>
          <a:lstStyle/>
          <a:p>
            <a:r>
              <a:rPr lang="es-ES" dirty="0" smtClean="0"/>
              <a:t>El cambio de uso de la tierra con fines de obtener cultivos mas rentables, mediante la tala de arboles y la eliminación de la vegetación natural, ha provocado la eliminación del hábitat original y en  la perdida de especies. </a:t>
            </a:r>
          </a:p>
          <a:p>
            <a:r>
              <a:rPr lang="es-ES" dirty="0" smtClean="0"/>
              <a:t>La fragmentación del hábitat ha conducido </a:t>
            </a:r>
            <a:r>
              <a:rPr lang="es-ES" dirty="0"/>
              <a:t> </a:t>
            </a:r>
            <a:r>
              <a:rPr lang="es-ES" dirty="0" smtClean="0"/>
              <a:t>a que los ecosistemas pierdan conectividad con un efecto negativo para la conservación de las especies.</a:t>
            </a:r>
            <a:r>
              <a:rPr lang="en-US" dirty="0" smtClean="0"/>
              <a:t> </a:t>
            </a:r>
          </a:p>
          <a:p>
            <a:r>
              <a:rPr lang="es-ES" dirty="0" smtClean="0"/>
              <a:t>La extensión del monocultivo perjudica la biodiversidad de la micro fauna del suelo y de hecho atenta contra la propia productividad agrícola, que resulta beneficiada con el policultivo.</a:t>
            </a:r>
          </a:p>
          <a:p>
            <a:r>
              <a:rPr lang="es-ES" dirty="0" smtClean="0"/>
              <a:t>La biodiversidad edáfica resulta afectada con el laboreo intensivo del suelo.</a:t>
            </a:r>
          </a:p>
          <a:p>
            <a:r>
              <a:rPr lang="es-ES" dirty="0" smtClean="0"/>
              <a:t>Un riego excesivo que no considere la capacidad de absorción del terreno cultivado puede conducir a que los organismos atmosféricos del suelo mueran por falta de oxígeno.</a:t>
            </a:r>
          </a:p>
          <a:p>
            <a:r>
              <a:rPr lang="es-ES" dirty="0" smtClean="0"/>
              <a:t>En resumen, las prácticas agroecológicas, sin tala de árboles, con variedad de cultivos intercalados, laboreo mínimo, empleo de </a:t>
            </a:r>
            <a:r>
              <a:rPr lang="es-ES" dirty="0" err="1" smtClean="0"/>
              <a:t>biofertilizantes</a:t>
            </a:r>
            <a:r>
              <a:rPr lang="es-ES" dirty="0" smtClean="0"/>
              <a:t> y </a:t>
            </a:r>
            <a:r>
              <a:rPr lang="es-ES" dirty="0" err="1" smtClean="0"/>
              <a:t>bioplaguicidas</a:t>
            </a:r>
            <a:r>
              <a:rPr lang="es-ES" dirty="0" smtClean="0"/>
              <a:t> y consumo ajustado del agua de riego, favorecen la conservación de la biodiversidad y de los suelos. </a:t>
            </a:r>
          </a:p>
          <a:p>
            <a:endParaRPr lang="es-ES" dirty="0" smtClean="0"/>
          </a:p>
        </p:txBody>
      </p:sp>
    </p:spTree>
    <p:extLst>
      <p:ext uri="{BB962C8B-B14F-4D97-AF65-F5344CB8AC3E}">
        <p14:creationId xmlns:p14="http://schemas.microsoft.com/office/powerpoint/2010/main" val="490520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683240" cy="1325563"/>
          </a:xfrm>
        </p:spPr>
        <p:txBody>
          <a:bodyPr>
            <a:noAutofit/>
          </a:bodyPr>
          <a:lstStyle/>
          <a:p>
            <a:r>
              <a:rPr lang="es-ES" sz="4000" dirty="0" smtClean="0"/>
              <a:t>Efectos de las especies exóticas invasoras (EEI) sobre la producción agropecuaria y la biodiversidad</a:t>
            </a:r>
            <a:endParaRPr lang="en-US" sz="4000" dirty="0"/>
          </a:p>
        </p:txBody>
      </p:sp>
      <p:sp>
        <p:nvSpPr>
          <p:cNvPr id="3" name="Marcador de contenido 2"/>
          <p:cNvSpPr>
            <a:spLocks noGrp="1"/>
          </p:cNvSpPr>
          <p:nvPr>
            <p:ph idx="1"/>
          </p:nvPr>
        </p:nvSpPr>
        <p:spPr>
          <a:xfrm>
            <a:off x="838200" y="1690688"/>
            <a:ext cx="10515600" cy="4657861"/>
          </a:xfrm>
        </p:spPr>
        <p:txBody>
          <a:bodyPr>
            <a:normAutofit fontScale="85000" lnSpcReduction="20000"/>
          </a:bodyPr>
          <a:lstStyle/>
          <a:p>
            <a:r>
              <a:rPr lang="es-ES" dirty="0" smtClean="0"/>
              <a:t>Las especies exóticas invasoras son organismos no propios del país, introducidos con propósitos utilitarios o accidentalmente, que se reproducen a gran velocidad en un clima cálido y colonizan un territorio  destinado a  propósitos productivos o de conservación, llegando a ser una amenaza para la biodiversidad.</a:t>
            </a:r>
          </a:p>
          <a:p>
            <a:r>
              <a:rPr lang="es-ES" dirty="0" smtClean="0"/>
              <a:t>En Cuba, con su abundante sol todo el año algunos organismos vegetales como el marabú y el aroma, se propagaron muy rápido durante el llamado “periodo especial” ocupando suelos antes dedicados a la ganadería o a la caña de azúcar amenazando incluso zonas de áreas protegidas.</a:t>
            </a:r>
          </a:p>
          <a:p>
            <a:r>
              <a:rPr lang="es-ES" dirty="0" smtClean="0"/>
              <a:t>De modo similar algunas especies animales, introducidas con fines productivos como los búfalos y la </a:t>
            </a:r>
            <a:r>
              <a:rPr lang="es-ES" dirty="0" err="1" smtClean="0"/>
              <a:t>claria</a:t>
            </a:r>
            <a:r>
              <a:rPr lang="es-ES" dirty="0" smtClean="0"/>
              <a:t> se propagaron fuera de las áreas concebidas afectando la ganadería, el tabaco y especies autóctonas en áreas protegidas. </a:t>
            </a:r>
          </a:p>
          <a:p>
            <a:r>
              <a:rPr lang="es-ES" dirty="0" smtClean="0"/>
              <a:t>En Cuba se desarrolló un proyecto GEF/PNUD que identificó incentivos y acciones destinadas a frenar la propagación de estas y otras  EEI. No es posible en este corto marco de tiempo, abordar todas las EEI consideradas en dicho proyecto, pero se tomara como ejemplo la mas extendida de ellas: el marabú.</a:t>
            </a:r>
            <a:endParaRPr lang="en-US" dirty="0"/>
          </a:p>
        </p:txBody>
      </p:sp>
    </p:spTree>
    <p:extLst>
      <p:ext uri="{BB962C8B-B14F-4D97-AF65-F5344CB8AC3E}">
        <p14:creationId xmlns:p14="http://schemas.microsoft.com/office/powerpoint/2010/main" val="1250809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993412"/>
          </a:xfrm>
        </p:spPr>
        <p:txBody>
          <a:bodyPr>
            <a:normAutofit/>
          </a:bodyPr>
          <a:lstStyle/>
          <a:p>
            <a:r>
              <a:rPr lang="es-ES" sz="4000" dirty="0" smtClean="0"/>
              <a:t>El marabú ( </a:t>
            </a:r>
            <a:r>
              <a:rPr lang="es-ES" sz="4000" i="1" dirty="0" err="1" smtClean="0"/>
              <a:t>Dichrostachys</a:t>
            </a:r>
            <a:r>
              <a:rPr lang="es-ES" sz="4000" i="1" dirty="0" smtClean="0"/>
              <a:t> cinérea). </a:t>
            </a:r>
            <a:endParaRPr lang="en-US" sz="4000" dirty="0"/>
          </a:p>
        </p:txBody>
      </p:sp>
      <p:sp>
        <p:nvSpPr>
          <p:cNvPr id="3" name="Marcador de contenido 2"/>
          <p:cNvSpPr>
            <a:spLocks noGrp="1"/>
          </p:cNvSpPr>
          <p:nvPr>
            <p:ph idx="1"/>
          </p:nvPr>
        </p:nvSpPr>
        <p:spPr>
          <a:xfrm>
            <a:off x="613954" y="1201783"/>
            <a:ext cx="10739846" cy="5329646"/>
          </a:xfrm>
        </p:spPr>
        <p:txBody>
          <a:bodyPr>
            <a:normAutofit fontScale="92500" lnSpcReduction="20000"/>
          </a:bodyPr>
          <a:lstStyle/>
          <a:p>
            <a:r>
              <a:rPr lang="es-ES" dirty="0" smtClean="0"/>
              <a:t>Es probablemente la EEI mas extendida en el territorio cubano. Según el censo 1990-1991 ocupaba, combinada con el aroma, mas de medio millón de hectáreas (21% del área agrícola) y esta cifra llegó a ser en 1995 de 1.14 millones de hectáreas (47.2 % del área agrícola). Según algunos autores estiman que en 1999 llegó a ocupar 1.5 millones de hectáreas, la mitad de la superficie cultivable.</a:t>
            </a:r>
          </a:p>
          <a:p>
            <a:r>
              <a:rPr lang="es-ES" dirty="0" smtClean="0"/>
              <a:t>El marabú presenta características que la hacen </a:t>
            </a:r>
            <a:r>
              <a:rPr lang="es-ES" dirty="0"/>
              <a:t>u</a:t>
            </a:r>
            <a:r>
              <a:rPr lang="es-ES" dirty="0" smtClean="0"/>
              <a:t>n invasor efectivo: germina en todo tipo de suelos. Sus semillas pequeñas, duras y resistentes, </a:t>
            </a:r>
            <a:r>
              <a:rPr lang="es-ES" dirty="0"/>
              <a:t>y</a:t>
            </a:r>
            <a:r>
              <a:rPr lang="es-ES" dirty="0" smtClean="0"/>
              <a:t> se propagan por diversas vías. Un kilogramo de ellas puede contener 32,000 unidades. Los rumiantes las comen, pero no las digieren. En sus excretas las propagan en condiciones favorables para germinar, al estar cubiertas por un fertilizante natural. Mantienen su poder germinativo por mucho tiempo, de cada una pueden nacer varias plantas y además se reproduce por las raíces y tallos.  Tiene espinas y un tronco muy duro, puede alcanzar hasta 15 o 20 ejemplares por metro cuadrado, formando un tupido matorral que no permite sobrevivan otras especies vegetales ni transiten animales de pequeño porte. Su sistema de raíces le permite enfrentar sequias y vientos huracanados. </a:t>
            </a:r>
            <a:endParaRPr lang="en-US" dirty="0"/>
          </a:p>
        </p:txBody>
      </p:sp>
    </p:spTree>
    <p:extLst>
      <p:ext uri="{BB962C8B-B14F-4D97-AF65-F5344CB8AC3E}">
        <p14:creationId xmlns:p14="http://schemas.microsoft.com/office/powerpoint/2010/main" val="3896252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Beneficios económicos que puede reportar el marabú</a:t>
            </a:r>
            <a:endParaRPr lang="en-US" dirty="0"/>
          </a:p>
        </p:txBody>
      </p:sp>
      <p:sp>
        <p:nvSpPr>
          <p:cNvPr id="3" name="Marcador de contenido 2"/>
          <p:cNvSpPr>
            <a:spLocks noGrp="1"/>
          </p:cNvSpPr>
          <p:nvPr>
            <p:ph idx="1"/>
          </p:nvPr>
        </p:nvSpPr>
        <p:spPr>
          <a:xfrm>
            <a:off x="404949" y="1825625"/>
            <a:ext cx="11142617" cy="4351338"/>
          </a:xfrm>
        </p:spPr>
        <p:txBody>
          <a:bodyPr>
            <a:normAutofit fontScale="85000" lnSpcReduction="10000"/>
          </a:bodyPr>
          <a:lstStyle/>
          <a:p>
            <a:r>
              <a:rPr lang="es-ES" dirty="0" smtClean="0"/>
              <a:t>Aunque se trata de una especie con una presencia no deseable en los suelos agrícola, el marabú puede reportar algunos potenciales beneficios económicos y ambientales.</a:t>
            </a:r>
          </a:p>
          <a:p>
            <a:r>
              <a:rPr lang="es-ES" dirty="0" smtClean="0"/>
              <a:t>Dentro de sus posibles beneficios económicos, el mas conocido y utilizado es su empleo para producir leña o carbón, con excelentes cualidades. La leña de marabú tenía u precio oficial de 18 cup el metro cúbico y el carbón de 50 cup el metro cubico, antes de la reunificación monetaria. El carbón de marabú se </a:t>
            </a:r>
            <a:r>
              <a:rPr lang="es-ES" dirty="0" err="1" smtClean="0"/>
              <a:t>comerciaiizo</a:t>
            </a:r>
            <a:r>
              <a:rPr lang="es-ES" dirty="0" smtClean="0"/>
              <a:t> en el exterior a 300 USD la tonelada, con una alta demanda para consumo en los hornos de pizas. El follaje y los retoños jóvenes del marabú son utilizados como alimento animal por los rumiantes. Cuando sus troncos rebasan un grosor de 5 o 6 centímetros se pueden utilizar como postes para cercado a un precio de 1 cup el rustico y 1.40 el aguzado. Si su diámetro supera los 18 centímetros se utiliza como madera para carpintería a un precio de 160 CUP el metro cúbico muy demandado por ser dura, resistente a plagas y muy vistosa después de pulida. Estos potenciales beneficios económicos aconsejan ser utilizados al  recuperar el terreno ocupado por marabú para  actividades productivas.  </a:t>
            </a:r>
            <a:endParaRPr lang="en-US" dirty="0"/>
          </a:p>
        </p:txBody>
      </p:sp>
    </p:spTree>
    <p:extLst>
      <p:ext uri="{BB962C8B-B14F-4D97-AF65-F5344CB8AC3E}">
        <p14:creationId xmlns:p14="http://schemas.microsoft.com/office/powerpoint/2010/main" val="2232058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Beneficios ambientales del marabú</a:t>
            </a:r>
            <a:endParaRPr lang="en-US" dirty="0"/>
          </a:p>
        </p:txBody>
      </p:sp>
      <p:sp>
        <p:nvSpPr>
          <p:cNvPr id="3" name="Marcador de contenido 2"/>
          <p:cNvSpPr>
            <a:spLocks noGrp="1"/>
          </p:cNvSpPr>
          <p:nvPr>
            <p:ph idx="1"/>
          </p:nvPr>
        </p:nvSpPr>
        <p:spPr>
          <a:xfrm>
            <a:off x="609601" y="1510145"/>
            <a:ext cx="10986654" cy="4666818"/>
          </a:xfrm>
        </p:spPr>
        <p:txBody>
          <a:bodyPr>
            <a:normAutofit fontScale="92500" lnSpcReduction="20000"/>
          </a:bodyPr>
          <a:lstStyle/>
          <a:p>
            <a:r>
              <a:rPr lang="es-ES" dirty="0" smtClean="0"/>
              <a:t>No son pocos los beneficios ambientales que puede reportar el marabú.</a:t>
            </a:r>
          </a:p>
          <a:p>
            <a:r>
              <a:rPr lang="es-ES" dirty="0" smtClean="0"/>
              <a:t>El mas importante: es una leguminosa fijadora del nitrógeno </a:t>
            </a:r>
            <a:r>
              <a:rPr lang="es-ES" dirty="0" err="1" smtClean="0"/>
              <a:t>atmósférico</a:t>
            </a:r>
            <a:r>
              <a:rPr lang="es-ES" dirty="0" smtClean="0"/>
              <a:t> que recicla gran cantidad de nutrientes y aporta grandes volúmenes de materia orgánica, con lo cual contribuye a la estabilización de los suelos y a evitar su erosión.</a:t>
            </a:r>
          </a:p>
          <a:p>
            <a:r>
              <a:rPr lang="es-ES" dirty="0" smtClean="0"/>
              <a:t>Con su cobertura viva y raíces profundas contrarresta la erosión hídrica y eólica, mejora la infiltración </a:t>
            </a:r>
            <a:r>
              <a:rPr lang="es-ES" dirty="0" err="1" smtClean="0"/>
              <a:t>deñ</a:t>
            </a:r>
            <a:r>
              <a:rPr lang="es-ES" dirty="0" smtClean="0"/>
              <a:t> agua y reduce por ende, la escorrentía.</a:t>
            </a:r>
          </a:p>
          <a:p>
            <a:r>
              <a:rPr lang="es-ES" dirty="0" smtClean="0"/>
              <a:t>Actúa como un sumidero del CO</a:t>
            </a:r>
            <a:r>
              <a:rPr lang="es-ES" sz="2400" dirty="0" smtClean="0"/>
              <a:t>2</a:t>
            </a:r>
            <a:r>
              <a:rPr lang="es-ES" dirty="0" smtClean="0"/>
              <a:t> atmosférico y ayuda a reducir el calentamiento global.</a:t>
            </a:r>
          </a:p>
          <a:p>
            <a:r>
              <a:rPr lang="es-ES" dirty="0" smtClean="0"/>
              <a:t>Es también un refugio de la fauna silvestre y sus flores atractivas son visitadas por insectos benéficos, hecho que a su vez influye en la reproducción y extensión de esta planta.</a:t>
            </a:r>
          </a:p>
          <a:p>
            <a:r>
              <a:rPr lang="es-ES" dirty="0" smtClean="0"/>
              <a:t>Sus beneficios ambientales hacen preferible mantener los suelos ocupaos por la misma hasta que al área se le pueda dar otro valor de uso económico</a:t>
            </a:r>
            <a:endParaRPr lang="en-US" dirty="0"/>
          </a:p>
        </p:txBody>
      </p:sp>
    </p:spTree>
    <p:extLst>
      <p:ext uri="{BB962C8B-B14F-4D97-AF65-F5344CB8AC3E}">
        <p14:creationId xmlns:p14="http://schemas.microsoft.com/office/powerpoint/2010/main" val="2392511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18548"/>
          </a:xfrm>
        </p:spPr>
        <p:txBody>
          <a:bodyPr>
            <a:normAutofit fontScale="90000"/>
          </a:bodyPr>
          <a:lstStyle/>
          <a:p>
            <a:r>
              <a:rPr lang="es-ES" dirty="0" smtClean="0"/>
              <a:t>¿Por qué se extendió el marabú?</a:t>
            </a:r>
            <a:endParaRPr lang="en-US" dirty="0"/>
          </a:p>
        </p:txBody>
      </p:sp>
      <p:sp>
        <p:nvSpPr>
          <p:cNvPr id="3" name="Marcador de contenido 2"/>
          <p:cNvSpPr>
            <a:spLocks noGrp="1"/>
          </p:cNvSpPr>
          <p:nvPr>
            <p:ph idx="1"/>
          </p:nvPr>
        </p:nvSpPr>
        <p:spPr>
          <a:xfrm>
            <a:off x="595745" y="983674"/>
            <a:ext cx="11069782" cy="5777344"/>
          </a:xfrm>
        </p:spPr>
        <p:txBody>
          <a:bodyPr>
            <a:normAutofit fontScale="92500"/>
          </a:bodyPr>
          <a:lstStyle/>
          <a:p>
            <a:r>
              <a:rPr lang="es-ES" dirty="0" smtClean="0"/>
              <a:t>Aunque la planta fue introducida en el siglo XI, al parecer con fines ornamentales y como barrera natural en pequeñas zonas ganaderas, durante décadas permaneció dentro de ciertos limites de control. Los pequeños campesinos cubanos recorrían sus fincas y cuando apreciaban brotes, con pequeñas dosis de petróleo regaban los mismos e impedían su propagación. </a:t>
            </a:r>
          </a:p>
          <a:p>
            <a:r>
              <a:rPr lang="es-ES" dirty="0" smtClean="0"/>
              <a:t>En los grandes latifundios ganaderos este proceso fue menos efectivo y existieron nichos de mayor extensión y tamaño</a:t>
            </a:r>
          </a:p>
          <a:p>
            <a:r>
              <a:rPr lang="es-ES" dirty="0" smtClean="0"/>
              <a:t>Varios factores contribuyeron a una expansión acelerada del marabú en la década del 1990 al 2000 algunos propios del sector agropecuario y otros a las condiciones económicas del llamado periodo especial, entre ellos: el decrecimiento de la población rural, el sobredimensionamiento de las empresas pecuarias, el decrecimiento de tierras sembradas de caña de azúcar, la escasez de combustible, alambre para cercas y otros insumos que generaron un movimiento de masas ganaderas sin un proceso previo de cuarentena. Ello condujo a una extensión descontrolada del marabú hasta cifras alarmantes.</a:t>
            </a:r>
            <a:endParaRPr lang="en-US" dirty="0"/>
          </a:p>
        </p:txBody>
      </p:sp>
    </p:spTree>
    <p:extLst>
      <p:ext uri="{BB962C8B-B14F-4D97-AF65-F5344CB8AC3E}">
        <p14:creationId xmlns:p14="http://schemas.microsoft.com/office/powerpoint/2010/main" val="23365356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668</TotalTime>
  <Words>2547</Words>
  <Application>Microsoft Office PowerPoint</Application>
  <PresentationFormat>Panorámica</PresentationFormat>
  <Paragraphs>61</Paragraphs>
  <Slides>14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Calibri Light</vt:lpstr>
      <vt:lpstr>Tema de Office</vt:lpstr>
      <vt:lpstr>INFUENCIA DE LA PRODUCCIÓN AGROPECUARIA SOBRE EL MEDIO NATURAL </vt:lpstr>
      <vt:lpstr>La producción agropecuaria y el medio natural  </vt:lpstr>
      <vt:lpstr>Efectos de la civilización sobre los suelos</vt:lpstr>
      <vt:lpstr>Practicas productivas que afectan la biodiversidad</vt:lpstr>
      <vt:lpstr>Efectos de las especies exóticas invasoras (EEI) sobre la producción agropecuaria y la biodiversidad</vt:lpstr>
      <vt:lpstr>El marabú ( Dichrostachys cinérea). </vt:lpstr>
      <vt:lpstr>Beneficios económicos que puede reportar el marabú</vt:lpstr>
      <vt:lpstr>Beneficios ambientales del marabú</vt:lpstr>
      <vt:lpstr>¿Por qué se extendió el marabú?</vt:lpstr>
      <vt:lpstr>Medidas de prevención, control y manejo del marabú</vt:lpstr>
      <vt:lpstr>Medidas de prevención</vt:lpstr>
      <vt:lpstr>Medidas de control y manejo (I)</vt:lpstr>
      <vt:lpstr>Medidas de control y manejo (II)</vt:lpstr>
      <vt:lpstr>Conclusiones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INFUENCIA DE LA PRODUCCIÓN AGROPECUARIA SOBRE EL MEDIO NATURAL</dc:title>
  <dc:creator>Admin</dc:creator>
  <cp:lastModifiedBy>Admin</cp:lastModifiedBy>
  <cp:revision>56</cp:revision>
  <dcterms:created xsi:type="dcterms:W3CDTF">2022-10-10T19:15:46Z</dcterms:created>
  <dcterms:modified xsi:type="dcterms:W3CDTF">2022-10-13T06:02:45Z</dcterms:modified>
</cp:coreProperties>
</file>