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38" r:id="rId3"/>
    <p:sldId id="259" r:id="rId4"/>
    <p:sldId id="339" r:id="rId5"/>
    <p:sldId id="340" r:id="rId6"/>
    <p:sldId id="263" r:id="rId7"/>
    <p:sldId id="316" r:id="rId8"/>
    <p:sldId id="320" r:id="rId9"/>
    <p:sldId id="341" r:id="rId10"/>
    <p:sldId id="342" r:id="rId11"/>
    <p:sldId id="343" r:id="rId12"/>
    <p:sldId id="330" r:id="rId13"/>
    <p:sldId id="344" r:id="rId14"/>
    <p:sldId id="345" r:id="rId15"/>
    <p:sldId id="346" r:id="rId16"/>
    <p:sldId id="347" r:id="rId17"/>
    <p:sldId id="348" r:id="rId18"/>
    <p:sldId id="349" r:id="rId19"/>
    <p:sldId id="350" r:id="rId20"/>
    <p:sldId id="322" r:id="rId21"/>
    <p:sldId id="321" r:id="rId22"/>
    <p:sldId id="278" r:id="rId23"/>
    <p:sldId id="313" r:id="rId24"/>
    <p:sldId id="292" r:id="rId25"/>
    <p:sldId id="323" r:id="rId26"/>
    <p:sldId id="333" r:id="rId27"/>
    <p:sldId id="329" r:id="rId28"/>
    <p:sldId id="324" r:id="rId29"/>
    <p:sldId id="326" r:id="rId30"/>
    <p:sldId id="354" r:id="rId31"/>
    <p:sldId id="355" r:id="rId32"/>
    <p:sldId id="356" r:id="rId33"/>
    <p:sldId id="327" r:id="rId34"/>
    <p:sldId id="357" r:id="rId35"/>
    <p:sldId id="358" r:id="rId36"/>
    <p:sldId id="359" r:id="rId37"/>
    <p:sldId id="360" r:id="rId38"/>
    <p:sldId id="361" r:id="rId39"/>
    <p:sldId id="362" r:id="rId40"/>
    <p:sldId id="363" r:id="rId41"/>
    <p:sldId id="364" r:id="rId42"/>
    <p:sldId id="351" r:id="rId43"/>
    <p:sldId id="353" r:id="rId44"/>
    <p:sldId id="352" r:id="rId45"/>
    <p:sldId id="365" r:id="rId46"/>
  </p:sldIdLst>
  <p:sldSz cx="10096500" cy="6845300"/>
  <p:notesSz cx="10096500" cy="6845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512"/>
    <a:srgbClr val="EF9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autoAdjust="0"/>
    <p:restoredTop sz="94238" autoAdjust="0"/>
  </p:normalViewPr>
  <p:slideViewPr>
    <p:cSldViewPr>
      <p:cViewPr varScale="1">
        <p:scale>
          <a:sx n="91" d="100"/>
          <a:sy n="91" d="100"/>
        </p:scale>
        <p:origin x="1672"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75150" cy="3429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719763" y="0"/>
            <a:ext cx="4375150" cy="342900"/>
          </a:xfrm>
          <a:prstGeom prst="rect">
            <a:avLst/>
          </a:prstGeom>
        </p:spPr>
        <p:txBody>
          <a:bodyPr vert="horz" lIns="91440" tIns="45720" rIns="91440" bIns="45720" rtlCol="0"/>
          <a:lstStyle>
            <a:lvl1pPr algn="r">
              <a:defRPr sz="1200"/>
            </a:lvl1pPr>
          </a:lstStyle>
          <a:p>
            <a:fld id="{424121ED-CE9F-4D85-9CA9-7CBFDF484829}" type="datetimeFigureOut">
              <a:rPr lang="es-ES" smtClean="0"/>
              <a:t>4/6/21</a:t>
            </a:fld>
            <a:endParaRPr lang="es-ES"/>
          </a:p>
        </p:txBody>
      </p:sp>
      <p:sp>
        <p:nvSpPr>
          <p:cNvPr id="4" name="Marcador de imagen de diapositiva 3"/>
          <p:cNvSpPr>
            <a:spLocks noGrp="1" noRot="1" noChangeAspect="1"/>
          </p:cNvSpPr>
          <p:nvPr>
            <p:ph type="sldImg" idx="2"/>
          </p:nvPr>
        </p:nvSpPr>
        <p:spPr>
          <a:xfrm>
            <a:off x="3344863" y="855663"/>
            <a:ext cx="3406775" cy="230981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009650" y="3294063"/>
            <a:ext cx="8077200" cy="26955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02400"/>
            <a:ext cx="4375150" cy="3429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719763" y="6502400"/>
            <a:ext cx="4375150" cy="342900"/>
          </a:xfrm>
          <a:prstGeom prst="rect">
            <a:avLst/>
          </a:prstGeom>
        </p:spPr>
        <p:txBody>
          <a:bodyPr vert="horz" lIns="91440" tIns="45720" rIns="91440" bIns="45720" rtlCol="0" anchor="b"/>
          <a:lstStyle>
            <a:lvl1pPr algn="r">
              <a:defRPr sz="1200"/>
            </a:lvl1pPr>
          </a:lstStyle>
          <a:p>
            <a:fld id="{039C6CFE-355A-4A10-9B37-A5CDDD16555E}" type="slidenum">
              <a:rPr lang="es-ES" smtClean="0"/>
              <a:t>‹Nº›</a:t>
            </a:fld>
            <a:endParaRPr lang="es-ES"/>
          </a:p>
        </p:txBody>
      </p:sp>
    </p:spTree>
    <p:extLst>
      <p:ext uri="{BB962C8B-B14F-4D97-AF65-F5344CB8AC3E}">
        <p14:creationId xmlns:p14="http://schemas.microsoft.com/office/powerpoint/2010/main" val="261621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39C6CFE-355A-4A10-9B37-A5CDDD16555E}" type="slidenum">
              <a:rPr lang="es-ES" smtClean="0"/>
              <a:t>1</a:t>
            </a:fld>
            <a:endParaRPr lang="es-ES"/>
          </a:p>
        </p:txBody>
      </p:sp>
    </p:spTree>
    <p:extLst>
      <p:ext uri="{BB962C8B-B14F-4D97-AF65-F5344CB8AC3E}">
        <p14:creationId xmlns:p14="http://schemas.microsoft.com/office/powerpoint/2010/main" val="203847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32</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46335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34</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59639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35</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72368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36</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191172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37</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66675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38</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43265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39</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04629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40</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93918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41</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40606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42</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110321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FD818AEA-0426-5143-A3E6-6A11FF685AF8}" type="datetime1">
              <a:rPr lang="es-ES" smtClean="0"/>
              <a:t>4/6/21</a:t>
            </a:fld>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039C6CFE-355A-4A10-9B37-A5CDDD16555E}" type="slidenum">
              <a:rPr lang="es-ES" smtClean="0"/>
              <a:t>15</a:t>
            </a:fld>
            <a:endParaRPr lang="es-ES"/>
          </a:p>
        </p:txBody>
      </p:sp>
    </p:spTree>
    <p:extLst>
      <p:ext uri="{BB962C8B-B14F-4D97-AF65-F5344CB8AC3E}">
        <p14:creationId xmlns:p14="http://schemas.microsoft.com/office/powerpoint/2010/main" val="167572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43</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96234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44</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83301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FD818AEA-0426-5143-A3E6-6A11FF685AF8}" type="datetime1">
              <a:rPr lang="es-ES" smtClean="0"/>
              <a:t>4/6/21</a:t>
            </a:fld>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039C6CFE-355A-4A10-9B37-A5CDDD16555E}" type="slidenum">
              <a:rPr lang="es-ES" smtClean="0"/>
              <a:t>16</a:t>
            </a:fld>
            <a:endParaRPr lang="es-ES"/>
          </a:p>
        </p:txBody>
      </p:sp>
    </p:spTree>
    <p:extLst>
      <p:ext uri="{BB962C8B-B14F-4D97-AF65-F5344CB8AC3E}">
        <p14:creationId xmlns:p14="http://schemas.microsoft.com/office/powerpoint/2010/main" val="44334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FD818AEA-0426-5143-A3E6-6A11FF685AF8}" type="datetime1">
              <a:rPr lang="es-ES" smtClean="0"/>
              <a:t>4/6/21</a:t>
            </a:fld>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039C6CFE-355A-4A10-9B37-A5CDDD16555E}" type="slidenum">
              <a:rPr lang="es-ES" smtClean="0"/>
              <a:t>17</a:t>
            </a:fld>
            <a:endParaRPr lang="es-ES"/>
          </a:p>
        </p:txBody>
      </p:sp>
    </p:spTree>
    <p:extLst>
      <p:ext uri="{BB962C8B-B14F-4D97-AF65-F5344CB8AC3E}">
        <p14:creationId xmlns:p14="http://schemas.microsoft.com/office/powerpoint/2010/main" val="17045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39C6CFE-355A-4A10-9B37-A5CDDD16555E}" type="slidenum">
              <a:rPr lang="es-ES" smtClean="0"/>
              <a:t>25</a:t>
            </a:fld>
            <a:endParaRPr lang="es-ES"/>
          </a:p>
        </p:txBody>
      </p:sp>
    </p:spTree>
    <p:extLst>
      <p:ext uri="{BB962C8B-B14F-4D97-AF65-F5344CB8AC3E}">
        <p14:creationId xmlns:p14="http://schemas.microsoft.com/office/powerpoint/2010/main" val="221182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39C6CFE-355A-4A10-9B37-A5CDDD16555E}" type="slidenum">
              <a:rPr lang="es-ES" smtClean="0"/>
              <a:t>26</a:t>
            </a:fld>
            <a:endParaRPr lang="es-ES"/>
          </a:p>
        </p:txBody>
      </p:sp>
    </p:spTree>
    <p:extLst>
      <p:ext uri="{BB962C8B-B14F-4D97-AF65-F5344CB8AC3E}">
        <p14:creationId xmlns:p14="http://schemas.microsoft.com/office/powerpoint/2010/main" val="349523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29</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265649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30</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77663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fecha 3"/>
          <p:cNvSpPr>
            <a:spLocks noGrp="1"/>
          </p:cNvSpPr>
          <p:nvPr>
            <p:ph type="dt" idx="1"/>
          </p:nvPr>
        </p:nvSpPr>
        <p:spPr/>
        <p:txBody>
          <a:bodyPr/>
          <a:lstStyle/>
          <a:p>
            <a:fld id="{40C4D80A-930C-DF40-95F9-20E71A611B69}" type="datetime1">
              <a:rPr lang="es-ES" smtClean="0"/>
              <a:t>4/6/21</a:t>
            </a:fld>
            <a:endParaRPr lang="es-ES"/>
          </a:p>
        </p:txBody>
      </p:sp>
      <p:sp>
        <p:nvSpPr>
          <p:cNvPr id="5" name="Marcador de número de diapositiva 4"/>
          <p:cNvSpPr>
            <a:spLocks noGrp="1"/>
          </p:cNvSpPr>
          <p:nvPr>
            <p:ph type="sldNum" sz="quarter" idx="5"/>
          </p:nvPr>
        </p:nvSpPr>
        <p:spPr/>
        <p:txBody>
          <a:bodyPr/>
          <a:lstStyle/>
          <a:p>
            <a:fld id="{039C6CFE-355A-4A10-9B37-A5CDDD16555E}" type="slidenum">
              <a:rPr lang="es-ES" smtClean="0"/>
              <a:t>31</a:t>
            </a:fld>
            <a:endParaRPr lang="es-ES"/>
          </a:p>
        </p:txBody>
      </p:sp>
      <p:sp>
        <p:nvSpPr>
          <p:cNvPr id="6" name="Marcador de pie de página 5">
            <a:extLst>
              <a:ext uri="{FF2B5EF4-FFF2-40B4-BE49-F238E27FC236}">
                <a16:creationId xmlns:a16="http://schemas.microsoft.com/office/drawing/2014/main" id="{4EE37614-7077-7746-9BA8-4649CB68AAE6}"/>
              </a:ext>
            </a:extLst>
          </p:cNvPr>
          <p:cNvSpPr>
            <a:spLocks noGrp="1"/>
          </p:cNvSpPr>
          <p:nvPr>
            <p:ph type="ftr" sz="quarter" idx="4"/>
          </p:nvPr>
        </p:nvSpPr>
        <p:spPr/>
        <p:txBody>
          <a:bodyPr/>
          <a:lstStyle/>
          <a:p>
            <a:endParaRPr lang="es-ES"/>
          </a:p>
        </p:txBody>
      </p:sp>
    </p:spTree>
    <p:extLst>
      <p:ext uri="{BB962C8B-B14F-4D97-AF65-F5344CB8AC3E}">
        <p14:creationId xmlns:p14="http://schemas.microsoft.com/office/powerpoint/2010/main" val="362940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ne.es/dyngs/INEbase/es/operacion.htm?c=Estadistica_C&amp;cid=1254736176851&amp;menu=resultados&amp;idp=1254735727106#!tabs-125473619495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servicio.mapama.gob.es/informacionmercadoaica/DeclaracionesCursoAlmInf.aao?Aplic=IMA&amp;OpcMenu=DCALM" TargetMode="External"/><Relationship Id="rId5" Type="http://schemas.openxmlformats.org/officeDocument/2006/relationships/hyperlink" Target="https://www.aemo.es/slides/slide/estudio-de-costes-aemo-2020-241/download" TargetMode="External"/><Relationship Id="rId4" Type="http://schemas.openxmlformats.org/officeDocument/2006/relationships/hyperlink" Target="https://www.dipujaen.es/export/files/dipujaen/Costes_Olivar_Jaen.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mapa.gob.es/es/estadistica/temas/estadisticas-agrarias/economia/precios-percibidos-pagados-salarios/precios-percibidos-por-los-agricultores-y-ganadero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ine.es/jaxi/Tabla.htm?path=/t01/p044/a2016/ccaa00/l0/&amp;file=0411.px&amp;L=0" TargetMode="External"/><Relationship Id="rId5" Type="http://schemas.openxmlformats.org/officeDocument/2006/relationships/hyperlink" Target="https://www.mapa.gob.es/es/estadistica/temas/estadisticas-agrarias/agricultura/esyrce/default.aspx" TargetMode="External"/><Relationship Id="rId4" Type="http://schemas.openxmlformats.org/officeDocument/2006/relationships/hyperlink" Target="https://www.mapa.gob.es/es/pac/post-2020/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a.gob.es/es/estadistica/temas/estadisticas-agrarias/" TargetMode="External"/><Relationship Id="rId5" Type="http://schemas.openxmlformats.org/officeDocument/2006/relationships/hyperlink" Target="http://www.juntadeandalucia.es/agriculturaypesca/observatorio" TargetMode="External"/><Relationship Id="rId4" Type="http://schemas.openxmlformats.org/officeDocument/2006/relationships/hyperlink" Target="http://www.poolred.com/Default.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e.es/varipc/verVariaciones.do?idmesini=11&amp;anyoini=2011&amp;idmesfin=9&amp;anyofin=2020&amp;ntipo=4&amp;enviar=Calcula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pa.gob.es/app/consumo-en-hogares/consulta.asp"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mapa.gob.es/es/prensa/presentacion_tcm30-54026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dipujaen.es/export/files/dipujaen/Costes_Olivar_Jaen.pdf"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ABE0031-58EB-4286-83B8-93ED53ACA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123"/>
            <a:ext cx="10096500" cy="6861073"/>
          </a:xfrm>
          <a:prstGeom prst="rect">
            <a:avLst/>
          </a:prstGeom>
        </p:spPr>
      </p:pic>
      <p:sp>
        <p:nvSpPr>
          <p:cNvPr id="3" name="object 3"/>
          <p:cNvSpPr txBox="1"/>
          <p:nvPr/>
        </p:nvSpPr>
        <p:spPr>
          <a:xfrm>
            <a:off x="837304" y="2222374"/>
            <a:ext cx="8097146" cy="1320800"/>
          </a:xfrm>
          <a:prstGeom prst="rect">
            <a:avLst/>
          </a:prstGeom>
        </p:spPr>
        <p:txBody>
          <a:bodyPr wrap="square" lIns="0" tIns="20256" rIns="0" bIns="0" rtlCol="0">
            <a:noAutofit/>
          </a:bodyPr>
          <a:lstStyle/>
          <a:p>
            <a:pPr marL="12700">
              <a:lnSpc>
                <a:spcPts val="3190"/>
              </a:lnSpc>
            </a:pPr>
            <a:r>
              <a:rPr sz="3000" b="1" dirty="0">
                <a:solidFill>
                  <a:schemeClr val="accent1">
                    <a:lumMod val="20000"/>
                    <a:lumOff val="80000"/>
                  </a:schemeClr>
                </a:solidFill>
                <a:latin typeface="Trebuchet MS"/>
                <a:cs typeface="Trebuchet MS"/>
              </a:rPr>
              <a:t>CADENA DE VALOR</a:t>
            </a:r>
            <a:endParaRPr sz="3000" dirty="0">
              <a:solidFill>
                <a:schemeClr val="accent1">
                  <a:lumMod val="20000"/>
                  <a:lumOff val="80000"/>
                </a:schemeClr>
              </a:solidFill>
              <a:latin typeface="Trebuchet MS"/>
              <a:cs typeface="Trebuchet MS"/>
            </a:endParaRPr>
          </a:p>
          <a:p>
            <a:pPr marL="12700" marR="496886">
              <a:lnSpc>
                <a:spcPct val="99954"/>
              </a:lnSpc>
            </a:pPr>
            <a:r>
              <a:rPr sz="3000" b="1" dirty="0">
                <a:solidFill>
                  <a:schemeClr val="accent1">
                    <a:lumMod val="20000"/>
                    <a:lumOff val="80000"/>
                  </a:schemeClr>
                </a:solidFill>
                <a:latin typeface="Trebuchet MS"/>
                <a:cs typeface="Trebuchet MS"/>
              </a:rPr>
              <a:t>DEL ACEITE DE OLIVA</a:t>
            </a:r>
            <a:r>
              <a:rPr lang="es-ES" sz="3000" b="1" dirty="0">
                <a:solidFill>
                  <a:schemeClr val="accent1">
                    <a:lumMod val="20000"/>
                    <a:lumOff val="80000"/>
                  </a:schemeClr>
                </a:solidFill>
                <a:latin typeface="Trebuchet MS"/>
                <a:cs typeface="Trebuchet MS"/>
              </a:rPr>
              <a:t> VIRGEN EXTRA EN EL MERCADO ESPAÑOL</a:t>
            </a:r>
          </a:p>
          <a:p>
            <a:pPr marL="12700" marR="496886">
              <a:lnSpc>
                <a:spcPct val="99954"/>
              </a:lnSpc>
            </a:pPr>
            <a:endParaRPr lang="es-ES" sz="3000" b="1" dirty="0">
              <a:solidFill>
                <a:schemeClr val="accent1">
                  <a:lumMod val="20000"/>
                  <a:lumOff val="80000"/>
                </a:schemeClr>
              </a:solidFill>
              <a:latin typeface="Trebuchet MS"/>
              <a:cs typeface="Trebuchet MS"/>
            </a:endParaRPr>
          </a:p>
          <a:p>
            <a:pPr marL="12700" marR="496886">
              <a:lnSpc>
                <a:spcPct val="99954"/>
              </a:lnSpc>
            </a:pPr>
            <a:r>
              <a:rPr lang="es-ES" sz="2800" b="1" dirty="0">
                <a:solidFill>
                  <a:schemeClr val="accent1">
                    <a:lumMod val="20000"/>
                    <a:lumOff val="80000"/>
                  </a:schemeClr>
                </a:solidFill>
                <a:latin typeface="Trebuchet MS"/>
                <a:cs typeface="Trebuchet MS"/>
              </a:rPr>
              <a:t>Campaña 2019-2020</a:t>
            </a:r>
          </a:p>
          <a:p>
            <a:pPr marL="12700" marR="496886">
              <a:lnSpc>
                <a:spcPct val="99954"/>
              </a:lnSpc>
            </a:pPr>
            <a:endParaRPr sz="3000" dirty="0">
              <a:solidFill>
                <a:schemeClr val="accent1">
                  <a:lumMod val="20000"/>
                  <a:lumOff val="80000"/>
                </a:schemeClr>
              </a:solidFill>
              <a:latin typeface="Trebuchet MS"/>
              <a:cs typeface="Trebuchet MS"/>
            </a:endParaRPr>
          </a:p>
        </p:txBody>
      </p:sp>
      <p:sp>
        <p:nvSpPr>
          <p:cNvPr id="2" name="object 2"/>
          <p:cNvSpPr txBox="1"/>
          <p:nvPr/>
        </p:nvSpPr>
        <p:spPr>
          <a:xfrm>
            <a:off x="837056" y="5714616"/>
            <a:ext cx="2229994" cy="451234"/>
          </a:xfrm>
          <a:prstGeom prst="rect">
            <a:avLst/>
          </a:prstGeom>
        </p:spPr>
        <p:txBody>
          <a:bodyPr wrap="square" lIns="0" tIns="9715" rIns="0" bIns="0" rtlCol="0">
            <a:noAutofit/>
          </a:bodyPr>
          <a:lstStyle/>
          <a:p>
            <a:pPr marL="12700">
              <a:lnSpc>
                <a:spcPts val="1530"/>
              </a:lnSpc>
            </a:pPr>
            <a:r>
              <a:rPr lang="es-ES" spc="-3" dirty="0">
                <a:solidFill>
                  <a:schemeClr val="accent1">
                    <a:lumMod val="20000"/>
                    <a:lumOff val="80000"/>
                  </a:schemeClr>
                </a:solidFill>
                <a:latin typeface="Arial"/>
                <a:cs typeface="Arial"/>
              </a:rPr>
              <a:t>Junio, 2021</a:t>
            </a:r>
            <a:endParaRPr dirty="0">
              <a:solidFill>
                <a:schemeClr val="accent1">
                  <a:lumMod val="20000"/>
                  <a:lumOff val="80000"/>
                </a:schemeClr>
              </a:solidFill>
              <a:latin typeface="Arial"/>
              <a:cs typeface="Arial"/>
            </a:endParaRPr>
          </a:p>
        </p:txBody>
      </p:sp>
      <p:pic>
        <p:nvPicPr>
          <p:cNvPr id="5" name="Imagen 4">
            <a:extLst>
              <a:ext uri="{FF2B5EF4-FFF2-40B4-BE49-F238E27FC236}">
                <a16:creationId xmlns:a16="http://schemas.microsoft.com/office/drawing/2014/main" id="{A07DEAD5-BA6D-48B8-9FE4-56C7C3898743}"/>
              </a:ext>
            </a:extLst>
          </p:cNvPr>
          <p:cNvPicPr/>
          <p:nvPr/>
        </p:nvPicPr>
        <p:blipFill>
          <a:blip r:embed="rId4"/>
          <a:stretch>
            <a:fillRect/>
          </a:stretch>
        </p:blipFill>
        <p:spPr>
          <a:xfrm>
            <a:off x="4972050" y="196850"/>
            <a:ext cx="4826000" cy="939800"/>
          </a:xfrm>
          <a:prstGeom prst="rect">
            <a:avLst/>
          </a:prstGeom>
        </p:spPr>
      </p:pic>
      <p:pic>
        <p:nvPicPr>
          <p:cNvPr id="7" name="Imagen 6" descr="photo">
            <a:extLst>
              <a:ext uri="{FF2B5EF4-FFF2-40B4-BE49-F238E27FC236}">
                <a16:creationId xmlns:a16="http://schemas.microsoft.com/office/drawing/2014/main" id="{98FA6E57-5AEF-486C-8739-D5FAE360436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0450" y="5083546"/>
            <a:ext cx="1696594" cy="1583692"/>
          </a:xfrm>
          <a:prstGeom prst="rect">
            <a:avLst/>
          </a:prstGeom>
          <a:noFill/>
          <a:ln>
            <a:noFill/>
          </a:ln>
        </p:spPr>
      </p:pic>
      <p:pic>
        <p:nvPicPr>
          <p:cNvPr id="8" name="Gráfico 7">
            <a:extLst>
              <a:ext uri="{FF2B5EF4-FFF2-40B4-BE49-F238E27FC236}">
                <a16:creationId xmlns:a16="http://schemas.microsoft.com/office/drawing/2014/main" id="{06287F4E-0656-974A-B962-7018052E61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1250" y="3772583"/>
            <a:ext cx="3733800" cy="9940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5632311"/>
          </a:xfrm>
          <a:prstGeom prst="rect">
            <a:avLst/>
          </a:prstGeom>
        </p:spPr>
        <p:txBody>
          <a:bodyPr wrap="square">
            <a:spAutoFit/>
          </a:bodyPr>
          <a:lstStyle/>
          <a:p>
            <a:r>
              <a:rPr lang="es-ES_tradnl" b="1" dirty="0">
                <a:solidFill>
                  <a:schemeClr val="accent6"/>
                </a:solidFill>
              </a:rPr>
              <a:t>2.1. INVESTIGACIÓN PRIMARIA</a:t>
            </a:r>
          </a:p>
          <a:p>
            <a:endParaRPr lang="es-ES" dirty="0">
              <a:solidFill>
                <a:schemeClr val="accent6"/>
              </a:solidFill>
            </a:endParaRPr>
          </a:p>
          <a:p>
            <a:endParaRPr lang="es-ES" dirty="0">
              <a:solidFill>
                <a:schemeClr val="accent6"/>
              </a:solidFill>
            </a:endParaRPr>
          </a:p>
          <a:p>
            <a:pPr marL="285750" indent="-285750" algn="just">
              <a:buFont typeface="Wingdings" pitchFamily="2" charset="2"/>
              <a:buChar char="Ø"/>
            </a:pPr>
            <a:r>
              <a:rPr lang="es-ES_tradnl" b="1" dirty="0"/>
              <a:t>FASE AGRARIA: COSTES DE PRODUCCIÓN</a:t>
            </a:r>
          </a:p>
          <a:p>
            <a:pPr algn="just"/>
            <a:endParaRPr lang="es-ES_tradnl" b="1" dirty="0"/>
          </a:p>
          <a:p>
            <a:pPr marL="285750" indent="-285750" algn="just">
              <a:buFont typeface="Wingdings" pitchFamily="2" charset="2"/>
              <a:buChar char="ü"/>
            </a:pPr>
            <a:r>
              <a:rPr lang="es-ES_tradnl" dirty="0"/>
              <a:t>El bloque de matriz de costes relaciona la información de los dos bloques anteriores para asignar los costes a cada operación. En concreto, relaciona los tiempos reales de uso de los activos de que dispone la explotación (maquinaria, en particular) para la cuantificación de los costes de amortización y de uso. A estos costes, le añade los costes variables resultantes de la gestión para la cuantificación del coste total de producción. En el cálculo, es posible diferenciar la aportación de diferentes variables, como la externalización de las operaciones de manejo, el impacto de la mano de obra familiar y la posibilidad de variar la estructura de la explotación en término de dimensión y fragmentación. Todo ello, incorpora una flexibilidad en la determinación de los costes que permite realizar análisis prospectivos, con respecto al impacto de diferentes escenarios de producción en los costes. </a:t>
            </a:r>
          </a:p>
          <a:p>
            <a:pPr marL="285750" indent="-285750" algn="just">
              <a:buFont typeface="Wingdings" pitchFamily="2" charset="2"/>
              <a:buChar char="ü"/>
            </a:pPr>
            <a:r>
              <a:rPr lang="es-ES_tradnl" dirty="0"/>
              <a:t>Por último, el bloque de resultados ofrece diferentes posibilidades gráficas para la representación de los resultados obtenidos del análisis. </a:t>
            </a:r>
            <a:endParaRPr lang="es-ES" dirty="0"/>
          </a:p>
          <a:p>
            <a:pPr algn="just"/>
            <a:endParaRPr lang="es-ES_tradnl" dirty="0"/>
          </a:p>
          <a:p>
            <a:pPr algn="just"/>
            <a:endParaRPr lang="es-ES_tradnl" dirty="0"/>
          </a:p>
          <a:p>
            <a:endParaRPr lang="es-ES_tradnl" dirty="0"/>
          </a:p>
        </p:txBody>
      </p:sp>
    </p:spTree>
    <p:extLst>
      <p:ext uri="{BB962C8B-B14F-4D97-AF65-F5344CB8AC3E}">
        <p14:creationId xmlns:p14="http://schemas.microsoft.com/office/powerpoint/2010/main" val="244569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5355312"/>
          </a:xfrm>
          <a:prstGeom prst="rect">
            <a:avLst/>
          </a:prstGeom>
        </p:spPr>
        <p:txBody>
          <a:bodyPr wrap="square">
            <a:spAutoFit/>
          </a:bodyPr>
          <a:lstStyle/>
          <a:p>
            <a:r>
              <a:rPr lang="es-ES_tradnl" b="1" dirty="0">
                <a:solidFill>
                  <a:schemeClr val="accent6"/>
                </a:solidFill>
              </a:rPr>
              <a:t>2.1. INVESTIGACIÓN PRIMARIA</a:t>
            </a:r>
          </a:p>
          <a:p>
            <a:pPr algn="just"/>
            <a:endParaRPr lang="es-ES_tradnl" dirty="0"/>
          </a:p>
          <a:p>
            <a:pPr algn="just"/>
            <a:endParaRPr lang="es-ES_tradnl" dirty="0"/>
          </a:p>
          <a:p>
            <a:pPr marL="285750" indent="-285750" algn="just">
              <a:buFont typeface="Wingdings" pitchFamily="2" charset="2"/>
              <a:buChar char="Ø"/>
            </a:pPr>
            <a:r>
              <a:rPr lang="es-ES_tradnl" b="1" dirty="0"/>
              <a:t>FASE AGRARIA: PRECIO PERCIBIDO –PRECIO SALIDA OLEICULTOR</a:t>
            </a:r>
          </a:p>
          <a:p>
            <a:pPr algn="just"/>
            <a:endParaRPr lang="es-ES_tradnl" dirty="0"/>
          </a:p>
          <a:p>
            <a:pPr marL="285750" indent="-285750" algn="just">
              <a:buFont typeface="Courier New" panose="02070309020205020404" pitchFamily="49" charset="0"/>
              <a:buChar char="o"/>
            </a:pPr>
            <a:r>
              <a:rPr lang="es-ES_tradnl" dirty="0"/>
              <a:t>Cuestionario para conocer el precio de liquidación al socio –cooperativas- o al proveedor o cosechero –almazaras industriales. </a:t>
            </a:r>
          </a:p>
          <a:p>
            <a:pPr marL="285750" indent="-285750" algn="just">
              <a:buFont typeface="Courier New" panose="02070309020205020404" pitchFamily="49" charset="0"/>
              <a:buChar char="o"/>
            </a:pPr>
            <a:r>
              <a:rPr lang="es-ES_tradnl" dirty="0"/>
              <a:t>Con la finalidad de asegurar que el cuestionario elaborado con destino a las almazaras fuera comprendido y fácil de contestar se realizó un Pre-test con 3 almazaras.</a:t>
            </a:r>
          </a:p>
          <a:p>
            <a:pPr marL="285750" indent="-285750" algn="just">
              <a:buFont typeface="Courier New" panose="02070309020205020404" pitchFamily="49" charset="0"/>
              <a:buChar char="o"/>
            </a:pPr>
            <a:endParaRPr lang="es-ES_tradnl" dirty="0"/>
          </a:p>
          <a:p>
            <a:endParaRPr lang="es-ES" dirty="0"/>
          </a:p>
          <a:p>
            <a:pPr algn="just"/>
            <a:r>
              <a:rPr lang="es-ES_tradnl" dirty="0"/>
              <a:t>En total, se ha manejado información procedente de 25 almazaras –cooperativas e industriales- de Andalucía, Castilla La Mancha, Cataluña, Valencia y Extremadura para conocer y analizar los precios de liquidación o de pago a proveedores o cosecheros. </a:t>
            </a:r>
            <a:endParaRPr lang="es-ES" dirty="0"/>
          </a:p>
          <a:p>
            <a:pPr algn="just"/>
            <a:r>
              <a:rPr lang="es-ES_tradnl" dirty="0"/>
              <a:t> </a:t>
            </a:r>
            <a:endParaRPr lang="es-ES" dirty="0"/>
          </a:p>
          <a:p>
            <a:pPr algn="just"/>
            <a:r>
              <a:rPr lang="es-ES_tradnl" b="1" dirty="0"/>
              <a:t>  </a:t>
            </a:r>
            <a:endParaRPr lang="es-ES" dirty="0"/>
          </a:p>
          <a:p>
            <a:endParaRPr lang="es-ES" dirty="0"/>
          </a:p>
          <a:p>
            <a:endParaRPr lang="es-ES_tradnl" dirty="0"/>
          </a:p>
          <a:p>
            <a:endParaRPr lang="es-ES_tradnl" dirty="0"/>
          </a:p>
        </p:txBody>
      </p:sp>
    </p:spTree>
    <p:extLst>
      <p:ext uri="{BB962C8B-B14F-4D97-AF65-F5344CB8AC3E}">
        <p14:creationId xmlns:p14="http://schemas.microsoft.com/office/powerpoint/2010/main" val="379228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908050"/>
            <a:ext cx="9491742" cy="5909310"/>
          </a:xfrm>
          <a:prstGeom prst="rect">
            <a:avLst/>
          </a:prstGeom>
        </p:spPr>
        <p:txBody>
          <a:bodyPr wrap="square">
            <a:spAutoFit/>
          </a:bodyPr>
          <a:lstStyle/>
          <a:p>
            <a:r>
              <a:rPr lang="es-ES_tradnl" b="1" dirty="0">
                <a:solidFill>
                  <a:schemeClr val="accent6"/>
                </a:solidFill>
              </a:rPr>
              <a:t>2.1. INVESTIGACIÓN PRIMARIA</a:t>
            </a:r>
          </a:p>
          <a:p>
            <a:endParaRPr lang="es-ES" dirty="0">
              <a:solidFill>
                <a:schemeClr val="accent6"/>
              </a:solidFill>
            </a:endParaRPr>
          </a:p>
          <a:p>
            <a:endParaRPr lang="es-ES" dirty="0">
              <a:solidFill>
                <a:schemeClr val="accent6"/>
              </a:solidFill>
            </a:endParaRPr>
          </a:p>
          <a:p>
            <a:pPr marL="285750" indent="-285750">
              <a:buFont typeface="Wingdings" pitchFamily="2" charset="2"/>
              <a:buChar char="Ø"/>
            </a:pPr>
            <a:r>
              <a:rPr lang="es-ES_tradnl" b="1" dirty="0"/>
              <a:t>FASE INDUSTRIAL DE PRIMERA TRANSFORMACIÓN. COSTES DE ALMAZARAS. COSTES DE EXTRACCIÓN</a:t>
            </a:r>
          </a:p>
          <a:p>
            <a:endParaRPr lang="es-ES_tradnl" b="1" dirty="0"/>
          </a:p>
          <a:p>
            <a:pPr marL="285750" indent="-285750">
              <a:buFont typeface="Courier New" panose="02070309020205020404" pitchFamily="49" charset="0"/>
              <a:buChar char="o"/>
            </a:pPr>
            <a:r>
              <a:rPr lang="es-ES_tradnl" dirty="0"/>
              <a:t>Cuestionario para conocer y estimar los costes de extracción. </a:t>
            </a:r>
          </a:p>
          <a:p>
            <a:pPr marL="285750" indent="-285750">
              <a:buFont typeface="Courier New" panose="02070309020205020404" pitchFamily="49" charset="0"/>
              <a:buChar char="o"/>
            </a:pPr>
            <a:r>
              <a:rPr lang="es-ES_tradnl" dirty="0"/>
              <a:t>Con la finalidad de asegurar que se contemplaban todos los costes de extracción posibles y que el cuestionario fuera comprendido y fácil de contestar se realizó un Pre-test con 3 almazaras.</a:t>
            </a:r>
          </a:p>
          <a:p>
            <a:endParaRPr lang="es-ES_tradnl" dirty="0"/>
          </a:p>
          <a:p>
            <a:pPr marL="285750" indent="-285750">
              <a:buFont typeface="Wingdings" pitchFamily="2" charset="2"/>
              <a:buChar char="Ø"/>
            </a:pPr>
            <a:r>
              <a:rPr lang="es-ES_tradnl" b="1" dirty="0"/>
              <a:t>FASE INDUSTRIAL DE PRIMERA TRANSFORMACIÓN. PRECIO PERCIBIDO POR LAS ALMAZARAS. PRECIO SALIDA ALMAZARA</a:t>
            </a:r>
          </a:p>
          <a:p>
            <a:endParaRPr lang="es-ES" b="1" dirty="0"/>
          </a:p>
          <a:p>
            <a:pPr marL="285750" indent="-285750" algn="just">
              <a:buFont typeface="Courier New" panose="02070309020205020404" pitchFamily="49" charset="0"/>
              <a:buChar char="o"/>
            </a:pPr>
            <a:r>
              <a:rPr lang="es-ES_tradnl" dirty="0"/>
              <a:t>Cuestionario a almazaras –cooperativas e industriales- para conocer el precio de salida de almazara del AOVE a granel. </a:t>
            </a:r>
            <a:endParaRPr lang="es-ES" dirty="0"/>
          </a:p>
          <a:p>
            <a:endParaRPr lang="es-ES" dirty="0"/>
          </a:p>
          <a:p>
            <a:pPr algn="just"/>
            <a:r>
              <a:rPr lang="es-ES_tradnl" dirty="0"/>
              <a:t>En total, se ha manejado información procedente de 52 almazaras -21 industriales y 31 cooperativas-, de Andalucía, Castilla La Mancha, Cataluña, Valencia y Extremadura, para estimar los costes de extracción y para obtener el precio percibido por las almazaras o precio de venta a granel. Esta información ha complementado la obtenida en la información secundaria. </a:t>
            </a:r>
            <a:endParaRPr lang="es-ES" dirty="0"/>
          </a:p>
          <a:p>
            <a:pPr algn="just"/>
            <a:r>
              <a:rPr lang="es-ES_tradnl" dirty="0"/>
              <a:t> </a:t>
            </a:r>
          </a:p>
        </p:txBody>
      </p:sp>
    </p:spTree>
    <p:extLst>
      <p:ext uri="{BB962C8B-B14F-4D97-AF65-F5344CB8AC3E}">
        <p14:creationId xmlns:p14="http://schemas.microsoft.com/office/powerpoint/2010/main" val="408184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6186309"/>
          </a:xfrm>
          <a:prstGeom prst="rect">
            <a:avLst/>
          </a:prstGeom>
        </p:spPr>
        <p:txBody>
          <a:bodyPr wrap="square">
            <a:spAutoFit/>
          </a:bodyPr>
          <a:lstStyle/>
          <a:p>
            <a:r>
              <a:rPr lang="es-ES_tradnl" b="1" dirty="0">
                <a:solidFill>
                  <a:schemeClr val="accent6"/>
                </a:solidFill>
              </a:rPr>
              <a:t>2.1. INVESTIGACIÓN PRIMARIA</a:t>
            </a:r>
          </a:p>
          <a:p>
            <a:endParaRPr lang="es-ES" dirty="0">
              <a:solidFill>
                <a:schemeClr val="accent6"/>
              </a:solidFill>
            </a:endParaRPr>
          </a:p>
          <a:p>
            <a:endParaRPr lang="es-ES" dirty="0">
              <a:solidFill>
                <a:schemeClr val="accent6"/>
              </a:solidFill>
            </a:endParaRPr>
          </a:p>
          <a:p>
            <a:pPr marL="285750" indent="-285750">
              <a:buFont typeface="Wingdings" pitchFamily="2" charset="2"/>
              <a:buChar char="Ø"/>
            </a:pPr>
            <a:r>
              <a:rPr lang="es-ES_tradnl" b="1" dirty="0"/>
              <a:t>FASE INDUSTRIAL DE ENVASADO. COSTES DE ENVASADO </a:t>
            </a:r>
          </a:p>
          <a:p>
            <a:endParaRPr lang="es-ES_tradnl" dirty="0"/>
          </a:p>
          <a:p>
            <a:pPr marL="285750" indent="-285750">
              <a:buFont typeface="Courier New" panose="02070309020205020404" pitchFamily="49" charset="0"/>
              <a:buChar char="o"/>
            </a:pPr>
            <a:r>
              <a:rPr lang="es-ES_tradnl" dirty="0"/>
              <a:t>Cuestionario para conocer y estimar los costes de envasado. </a:t>
            </a:r>
          </a:p>
          <a:p>
            <a:pPr marL="285750" indent="-285750">
              <a:buFont typeface="Courier New" panose="02070309020205020404" pitchFamily="49" charset="0"/>
              <a:buChar char="o"/>
            </a:pPr>
            <a:r>
              <a:rPr lang="es-ES_tradnl" dirty="0"/>
              <a:t>Con la finalidad de asegurar que se contemplaban todos los costes de envasado posibles y que el cuestionario fuera comprendido y fácil de contestar se realizó un Pre-test con 3 envasadoras.</a:t>
            </a:r>
          </a:p>
          <a:p>
            <a:pPr marL="285750" indent="-285750">
              <a:buFont typeface="Courier New" panose="02070309020205020404" pitchFamily="49" charset="0"/>
              <a:buChar char="o"/>
            </a:pPr>
            <a:endParaRPr lang="es-ES_tradnl" dirty="0"/>
          </a:p>
          <a:p>
            <a:pPr marL="285750" indent="-285750">
              <a:buFont typeface="Courier New" panose="02070309020205020404" pitchFamily="49" charset="0"/>
              <a:buChar char="o"/>
            </a:pPr>
            <a:endParaRPr lang="es-ES_tradnl" dirty="0"/>
          </a:p>
          <a:p>
            <a:pPr marL="285750" indent="-285750">
              <a:buFont typeface="Wingdings" pitchFamily="2" charset="2"/>
              <a:buChar char="Ø"/>
            </a:pPr>
            <a:r>
              <a:rPr lang="es-ES" b="1" dirty="0"/>
              <a:t>FASE INDUSTRIAL DE ENVASADO. PRECIO PERCIBIDO POR LAS ENVASADORAS. PRECIO SALIDA ENVASADORA</a:t>
            </a:r>
          </a:p>
          <a:p>
            <a:pPr marL="285750" indent="-285750">
              <a:buFont typeface="Wingdings" pitchFamily="2" charset="2"/>
              <a:buChar char="Ø"/>
            </a:pPr>
            <a:endParaRPr lang="es-ES" b="1" dirty="0"/>
          </a:p>
          <a:p>
            <a:pPr marL="285750" indent="-285750">
              <a:buFont typeface="Courier New" panose="02070309020205020404" pitchFamily="49" charset="0"/>
              <a:buChar char="o"/>
            </a:pPr>
            <a:r>
              <a:rPr lang="es-ES" dirty="0"/>
              <a:t>Cuestionario de precios de venta de envasado. </a:t>
            </a:r>
          </a:p>
          <a:p>
            <a:endParaRPr lang="es-ES" dirty="0"/>
          </a:p>
          <a:p>
            <a:pPr algn="just"/>
            <a:r>
              <a:rPr lang="es-ES_tradnl" dirty="0"/>
              <a:t>En total, se ha manejado información procedente de 52 almazaras -21 industriales y 31 cooperativas-, de Andalucía, Castilla La Mancha, Cataluña, Valencia y Extremadura, para conocer los precios de venta de los aceites envasados, para los formatos de 1 litro en PET y ¾ de litro en botella de cristal. </a:t>
            </a:r>
            <a:endParaRPr lang="es-ES" dirty="0"/>
          </a:p>
          <a:p>
            <a:pPr algn="just"/>
            <a:r>
              <a:rPr lang="es-ES_tradnl" dirty="0"/>
              <a:t> </a:t>
            </a:r>
            <a:endParaRPr lang="es-ES" dirty="0"/>
          </a:p>
          <a:p>
            <a:pPr algn="just"/>
            <a:r>
              <a:rPr lang="es-ES_tradnl" b="1" dirty="0"/>
              <a:t>  </a:t>
            </a:r>
            <a:endParaRPr lang="es-ES_tradnl" dirty="0"/>
          </a:p>
          <a:p>
            <a:endParaRPr lang="es-ES_tradnl" dirty="0"/>
          </a:p>
        </p:txBody>
      </p:sp>
    </p:spTree>
    <p:extLst>
      <p:ext uri="{BB962C8B-B14F-4D97-AF65-F5344CB8AC3E}">
        <p14:creationId xmlns:p14="http://schemas.microsoft.com/office/powerpoint/2010/main" val="105603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4801314"/>
          </a:xfrm>
          <a:prstGeom prst="rect">
            <a:avLst/>
          </a:prstGeom>
        </p:spPr>
        <p:txBody>
          <a:bodyPr wrap="square">
            <a:spAutoFit/>
          </a:bodyPr>
          <a:lstStyle/>
          <a:p>
            <a:r>
              <a:rPr lang="es-ES_tradnl" b="1" dirty="0">
                <a:solidFill>
                  <a:schemeClr val="accent6"/>
                </a:solidFill>
              </a:rPr>
              <a:t>2.1. INVESTIGACIÓN PRIMARIA</a:t>
            </a:r>
          </a:p>
          <a:p>
            <a:endParaRPr lang="es-ES" dirty="0">
              <a:solidFill>
                <a:schemeClr val="accent6"/>
              </a:solidFill>
            </a:endParaRPr>
          </a:p>
          <a:p>
            <a:endParaRPr lang="es-ES" b="1" dirty="0">
              <a:solidFill>
                <a:schemeClr val="accent6"/>
              </a:solidFill>
            </a:endParaRPr>
          </a:p>
          <a:p>
            <a:pPr marL="285750" indent="-285750">
              <a:buFont typeface="Wingdings" pitchFamily="2" charset="2"/>
              <a:buChar char="Ø"/>
            </a:pPr>
            <a:r>
              <a:rPr lang="es-ES_tradnl" b="1" dirty="0"/>
              <a:t>FASE DE DISTRIBUCIÓN COMERCIAL. COSTES DE DISTRIBUCIÓN</a:t>
            </a:r>
          </a:p>
          <a:p>
            <a:endParaRPr lang="es-ES_tradnl" b="1" dirty="0"/>
          </a:p>
          <a:p>
            <a:pPr marL="285750" indent="-285750">
              <a:buFont typeface="Courier New" panose="02070309020205020404" pitchFamily="49" charset="0"/>
              <a:buChar char="o"/>
            </a:pPr>
            <a:r>
              <a:rPr lang="es-ES_tradnl" dirty="0"/>
              <a:t>Cuestionario para conocer y estimar los costes de distribución. </a:t>
            </a:r>
          </a:p>
          <a:p>
            <a:endParaRPr lang="es-ES_tradnl" dirty="0"/>
          </a:p>
          <a:p>
            <a:pPr marL="285750" indent="-285750">
              <a:buFont typeface="Courier New" panose="02070309020205020404" pitchFamily="49" charset="0"/>
              <a:buChar char="o"/>
            </a:pPr>
            <a:r>
              <a:rPr lang="es-ES_tradnl" dirty="0"/>
              <a:t>Información sobre los costes de distribución suministrada por la Asociación de Cadenas Españolas de Supermercados (ACES).</a:t>
            </a:r>
          </a:p>
          <a:p>
            <a:pPr marL="285750" indent="-285750">
              <a:buFont typeface="Courier New" panose="02070309020205020404" pitchFamily="49" charset="0"/>
              <a:buChar char="o"/>
            </a:pPr>
            <a:r>
              <a:rPr lang="es-ES_tradnl" dirty="0"/>
              <a:t>Información sobre los costes de distribución suministrada por la Asociación Española de Distribuidores, Autoservicios y Supermercados (ASEDAS). </a:t>
            </a:r>
          </a:p>
          <a:p>
            <a:pPr marL="285750" indent="-285750">
              <a:buFont typeface="Courier New" panose="02070309020205020404" pitchFamily="49" charset="0"/>
              <a:buChar char="o"/>
            </a:pPr>
            <a:endParaRPr lang="es-ES_tradnl" dirty="0"/>
          </a:p>
          <a:p>
            <a:pPr marL="285750" indent="-285750">
              <a:buFont typeface="Courier New" panose="02070309020205020404" pitchFamily="49" charset="0"/>
              <a:buChar char="o"/>
            </a:pPr>
            <a:endParaRPr lang="es-ES_tradnl" dirty="0"/>
          </a:p>
          <a:p>
            <a:pPr algn="just"/>
            <a:r>
              <a:rPr lang="es-ES_tradnl" b="1" dirty="0"/>
              <a:t>  </a:t>
            </a:r>
            <a:endParaRPr lang="es-ES" dirty="0"/>
          </a:p>
          <a:p>
            <a:endParaRPr lang="es-ES" dirty="0"/>
          </a:p>
          <a:p>
            <a:endParaRPr lang="es-ES_tradnl" dirty="0"/>
          </a:p>
          <a:p>
            <a:endParaRPr lang="es-ES_tradnl" dirty="0"/>
          </a:p>
        </p:txBody>
      </p:sp>
    </p:spTree>
    <p:extLst>
      <p:ext uri="{BB962C8B-B14F-4D97-AF65-F5344CB8AC3E}">
        <p14:creationId xmlns:p14="http://schemas.microsoft.com/office/powerpoint/2010/main" val="249594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4801314"/>
          </a:xfrm>
          <a:prstGeom prst="rect">
            <a:avLst/>
          </a:prstGeom>
        </p:spPr>
        <p:txBody>
          <a:bodyPr wrap="square">
            <a:spAutoFit/>
          </a:bodyPr>
          <a:lstStyle/>
          <a:p>
            <a:r>
              <a:rPr lang="es-ES_tradnl" b="1" dirty="0">
                <a:solidFill>
                  <a:schemeClr val="accent6"/>
                </a:solidFill>
              </a:rPr>
              <a:t>2.2. INVESTIGACIÓN SECUNDARIA</a:t>
            </a:r>
          </a:p>
          <a:p>
            <a:endParaRPr lang="es-ES" dirty="0">
              <a:solidFill>
                <a:schemeClr val="accent6"/>
              </a:solidFill>
            </a:endParaRPr>
          </a:p>
          <a:p>
            <a:endParaRPr lang="es-ES_tradnl" dirty="0"/>
          </a:p>
          <a:p>
            <a:pPr marL="285750" indent="-285750">
              <a:buFont typeface="Wingdings" pitchFamily="2" charset="2"/>
              <a:buChar char="Ø"/>
            </a:pPr>
            <a:r>
              <a:rPr lang="es-ES_tradnl" dirty="0"/>
              <a:t>Revisión de la literatura previa en todas las fases de la cadena</a:t>
            </a:r>
          </a:p>
          <a:p>
            <a:endParaRPr lang="es-ES_tradnl" dirty="0"/>
          </a:p>
          <a:p>
            <a:pPr marL="285750" indent="-285750">
              <a:buFont typeface="Wingdings" pitchFamily="2" charset="2"/>
              <a:buChar char="Ø"/>
            </a:pPr>
            <a:r>
              <a:rPr lang="es-ES_tradnl" b="1" dirty="0"/>
              <a:t>FASE AGRARIA: COSTES DE PRODUCCIÓN</a:t>
            </a:r>
          </a:p>
          <a:p>
            <a:endParaRPr lang="es-ES_tradnl" b="1" dirty="0"/>
          </a:p>
          <a:p>
            <a:pPr marL="285750" indent="-285750">
              <a:buFont typeface="Courier New" panose="02070309020205020404" pitchFamily="49" charset="0"/>
              <a:buChar char="o"/>
            </a:pPr>
            <a:r>
              <a:rPr lang="es-ES_tradnl" dirty="0"/>
              <a:t>Parras Rosa et al. (2020) En: </a:t>
            </a:r>
            <a:r>
              <a:rPr lang="es-ES_tradnl" u="sng" dirty="0">
                <a:hlinkClick r:id="rId4">
                  <a:extLst>
                    <a:ext uri="{A12FA001-AC4F-418D-AE19-62706E023703}">
                      <ahyp:hlinkClr xmlns:ahyp="http://schemas.microsoft.com/office/drawing/2018/hyperlinkcolor" val="tx"/>
                    </a:ext>
                  </a:extLst>
                </a:hlinkClick>
              </a:rPr>
              <a:t>https://www.dipujaen.es/export/files/dipujaen/Costes_Olivar_Jaen.pdf</a:t>
            </a:r>
            <a:r>
              <a:rPr lang="es-ES_tradnl" dirty="0"/>
              <a:t>. </a:t>
            </a:r>
            <a:endParaRPr lang="es-ES" dirty="0"/>
          </a:p>
          <a:p>
            <a:pPr marL="285750" indent="-285750">
              <a:buFont typeface="Courier New" panose="02070309020205020404" pitchFamily="49" charset="0"/>
              <a:buChar char="o"/>
            </a:pPr>
            <a:r>
              <a:rPr lang="es-ES_tradnl" dirty="0"/>
              <a:t>Penco Valenzuela (2020). En: </a:t>
            </a:r>
            <a:r>
              <a:rPr lang="es-ES_tradnl" u="sng" dirty="0">
                <a:hlinkClick r:id="rId5">
                  <a:extLst>
                    <a:ext uri="{A12FA001-AC4F-418D-AE19-62706E023703}">
                      <ahyp:hlinkClr xmlns:ahyp="http://schemas.microsoft.com/office/drawing/2018/hyperlinkcolor" val="tx"/>
                    </a:ext>
                  </a:extLst>
                </a:hlinkClick>
              </a:rPr>
              <a:t>https://www.aemo.es/slides/slide/estudio-de-costes-aemo-2020-241/download</a:t>
            </a:r>
            <a:r>
              <a:rPr lang="es-ES_tradnl" dirty="0"/>
              <a:t>. </a:t>
            </a:r>
          </a:p>
          <a:p>
            <a:pPr marL="285750" indent="-285750">
              <a:buFont typeface="Courier New" panose="02070309020205020404" pitchFamily="49" charset="0"/>
              <a:buChar char="o"/>
            </a:pPr>
            <a:r>
              <a:rPr lang="es-ES_tradnl" dirty="0"/>
              <a:t>La </a:t>
            </a:r>
            <a:r>
              <a:rPr lang="es-ES_tradnl" i="1" dirty="0"/>
              <a:t>Agencia de Información y Control Alimentarios </a:t>
            </a:r>
            <a:r>
              <a:rPr lang="es-ES_tradnl" dirty="0"/>
              <a:t>–AICA- AICA (2021). En: </a:t>
            </a:r>
            <a:r>
              <a:rPr lang="es-ES_tradnl" u="sng" dirty="0">
                <a:hlinkClick r:id="rId6">
                  <a:extLst>
                    <a:ext uri="{A12FA001-AC4F-418D-AE19-62706E023703}">
                      <ahyp:hlinkClr xmlns:ahyp="http://schemas.microsoft.com/office/drawing/2018/hyperlinkcolor" val="tx"/>
                    </a:ext>
                  </a:extLst>
                </a:hlinkClick>
              </a:rPr>
              <a:t>https://servicio.mapama.gob.es/informacionmercadoaica/DeclaracionesCursoAlmInf.aao?Aplic=IMA&amp;OpcMenu=DCALM</a:t>
            </a:r>
            <a:r>
              <a:rPr lang="es-ES_tradnl" dirty="0"/>
              <a:t>. </a:t>
            </a:r>
          </a:p>
          <a:p>
            <a:pPr marL="285750" indent="-285750">
              <a:buFont typeface="Courier New" panose="02070309020205020404" pitchFamily="49" charset="0"/>
              <a:buChar char="o"/>
            </a:pPr>
            <a:r>
              <a:rPr lang="es-ES_tradnl" dirty="0"/>
              <a:t>El </a:t>
            </a:r>
            <a:r>
              <a:rPr lang="es-ES_tradnl" i="1" dirty="0"/>
              <a:t>Censo Agrario 2009 </a:t>
            </a:r>
            <a:r>
              <a:rPr lang="es-ES_tradnl" dirty="0"/>
              <a:t>(INE, 2009). </a:t>
            </a:r>
            <a:r>
              <a:rPr lang="es-ES" dirty="0"/>
              <a:t>En: </a:t>
            </a:r>
            <a:r>
              <a:rPr lang="es-ES" u="sng" dirty="0">
                <a:hlinkClick r:id="rId7">
                  <a:extLst>
                    <a:ext uri="{A12FA001-AC4F-418D-AE19-62706E023703}">
                      <ahyp:hlinkClr xmlns:ahyp="http://schemas.microsoft.com/office/drawing/2018/hyperlinkcolor" val="tx"/>
                    </a:ext>
                  </a:extLst>
                </a:hlinkClick>
              </a:rPr>
              <a:t>https://ine.es/dyngs/INEbase/es/operacion.htm?c=Estadistica_C&amp;cid=1254736176851&amp;menu=resultados&amp;idp=1254735727106#!tabs-1254736194950</a:t>
            </a:r>
            <a:r>
              <a:rPr lang="es-ES" dirty="0"/>
              <a:t>. </a:t>
            </a:r>
          </a:p>
        </p:txBody>
      </p:sp>
    </p:spTree>
    <p:extLst>
      <p:ext uri="{BB962C8B-B14F-4D97-AF65-F5344CB8AC3E}">
        <p14:creationId xmlns:p14="http://schemas.microsoft.com/office/powerpoint/2010/main" val="396728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6463308"/>
          </a:xfrm>
          <a:prstGeom prst="rect">
            <a:avLst/>
          </a:prstGeom>
        </p:spPr>
        <p:txBody>
          <a:bodyPr wrap="square">
            <a:spAutoFit/>
          </a:bodyPr>
          <a:lstStyle/>
          <a:p>
            <a:r>
              <a:rPr lang="es-ES_tradnl" b="1" dirty="0">
                <a:solidFill>
                  <a:schemeClr val="accent6"/>
                </a:solidFill>
              </a:rPr>
              <a:t>2.2. INVESTIGACIÓN SECUNDARIA</a:t>
            </a:r>
          </a:p>
          <a:p>
            <a:endParaRPr lang="es-ES" dirty="0">
              <a:solidFill>
                <a:schemeClr val="accent6"/>
              </a:solidFill>
            </a:endParaRPr>
          </a:p>
          <a:p>
            <a:endParaRPr lang="es-ES_tradnl" dirty="0"/>
          </a:p>
          <a:p>
            <a:pPr marL="285750" indent="-285750">
              <a:buFont typeface="Wingdings" pitchFamily="2" charset="2"/>
              <a:buChar char="Ø"/>
            </a:pPr>
            <a:r>
              <a:rPr lang="es-ES_tradnl" b="1" dirty="0"/>
              <a:t>FASE AGRARIA: COSTES DE PRODUCCIÓN</a:t>
            </a:r>
          </a:p>
          <a:p>
            <a:endParaRPr lang="es-ES_tradnl" b="1" dirty="0"/>
          </a:p>
          <a:p>
            <a:pPr marL="285750" indent="-285750">
              <a:buFont typeface="Courier New" panose="02070309020205020404" pitchFamily="49" charset="0"/>
              <a:buChar char="o"/>
            </a:pPr>
            <a:r>
              <a:rPr lang="es-ES_tradnl" dirty="0"/>
              <a:t>El </a:t>
            </a:r>
            <a:r>
              <a:rPr lang="es-ES_tradnl" i="1" dirty="0"/>
              <a:t>Plan Estratégico Nacional de España para la PAC post 2020</a:t>
            </a:r>
            <a:r>
              <a:rPr lang="es-ES_tradnl" dirty="0"/>
              <a:t>. </a:t>
            </a:r>
            <a:r>
              <a:rPr lang="es-ES_tradnl" i="1" dirty="0"/>
              <a:t>Objetivo Específico 2. Ficha Sectorial OTE Olivar. </a:t>
            </a:r>
            <a:r>
              <a:rPr lang="es-ES_tradnl" dirty="0"/>
              <a:t>MAPA (2020). </a:t>
            </a:r>
            <a:r>
              <a:rPr lang="es-ES" dirty="0"/>
              <a:t>En: </a:t>
            </a:r>
            <a:r>
              <a:rPr lang="es-ES" u="sng" dirty="0">
                <a:hlinkClick r:id="rId4">
                  <a:extLst>
                    <a:ext uri="{A12FA001-AC4F-418D-AE19-62706E023703}">
                      <ahyp:hlinkClr xmlns:ahyp="http://schemas.microsoft.com/office/drawing/2018/hyperlinkcolor" val="tx"/>
                    </a:ext>
                  </a:extLst>
                </a:hlinkClick>
              </a:rPr>
              <a:t>https://www.mapa.gob.es/es/pac/post-2020/default.aspx</a:t>
            </a:r>
            <a:r>
              <a:rPr lang="es-ES" dirty="0"/>
              <a:t>. </a:t>
            </a:r>
          </a:p>
          <a:p>
            <a:pPr marL="285750" indent="-285750">
              <a:buFont typeface="Courier New" panose="02070309020205020404" pitchFamily="49" charset="0"/>
              <a:buChar char="o"/>
            </a:pPr>
            <a:r>
              <a:rPr lang="es-ES_tradnl" dirty="0"/>
              <a:t>La </a:t>
            </a:r>
            <a:r>
              <a:rPr lang="es-ES_tradnl" i="1" dirty="0"/>
              <a:t>Encuesta sobre Superficies y Rendimientos de Cultivos. Resultados definitivos 2019</a:t>
            </a:r>
            <a:r>
              <a:rPr lang="es-ES_tradnl" dirty="0"/>
              <a:t>. MAPA (2020). </a:t>
            </a:r>
            <a:r>
              <a:rPr lang="es-ES" dirty="0"/>
              <a:t>En: </a:t>
            </a:r>
            <a:r>
              <a:rPr lang="es-ES" u="sng" dirty="0">
                <a:hlinkClick r:id="rId5">
                  <a:extLst>
                    <a:ext uri="{A12FA001-AC4F-418D-AE19-62706E023703}">
                      <ahyp:hlinkClr xmlns:ahyp="http://schemas.microsoft.com/office/drawing/2018/hyperlinkcolor" val="tx"/>
                    </a:ext>
                  </a:extLst>
                </a:hlinkClick>
              </a:rPr>
              <a:t>https://www.mapa.gob.es/es/estadistica/temas/estadisticas-agrarias/agricultura/esyrce/default.aspx</a:t>
            </a:r>
            <a:r>
              <a:rPr lang="es-ES" u="sng" dirty="0"/>
              <a:t>.</a:t>
            </a:r>
            <a:endParaRPr lang="es-ES" dirty="0"/>
          </a:p>
          <a:p>
            <a:pPr marL="285750" indent="-285750">
              <a:buFont typeface="Courier New" panose="02070309020205020404" pitchFamily="49" charset="0"/>
              <a:buChar char="o"/>
            </a:pPr>
            <a:r>
              <a:rPr lang="es-ES_tradnl" dirty="0"/>
              <a:t>La </a:t>
            </a:r>
            <a:r>
              <a:rPr lang="es-ES_tradnl" i="1" dirty="0"/>
              <a:t>Encuesta sobre la estructura de las explotaciones agrícolas. Año 2016</a:t>
            </a:r>
            <a:r>
              <a:rPr lang="es-ES_tradnl" dirty="0"/>
              <a:t>. MAPA (2020). </a:t>
            </a:r>
            <a:r>
              <a:rPr lang="es-ES" dirty="0"/>
              <a:t>En: </a:t>
            </a:r>
            <a:r>
              <a:rPr lang="es-ES" u="sng" dirty="0">
                <a:hlinkClick r:id="rId6">
                  <a:extLst>
                    <a:ext uri="{A12FA001-AC4F-418D-AE19-62706E023703}">
                      <ahyp:hlinkClr xmlns:ahyp="http://schemas.microsoft.com/office/drawing/2018/hyperlinkcolor" val="tx"/>
                    </a:ext>
                  </a:extLst>
                </a:hlinkClick>
              </a:rPr>
              <a:t>https://www.ine.es/jaxi/Tabla.htm?path=/t01/p044/a2016/ccaa00/l0/&amp;file=0411.px&amp;L=0</a:t>
            </a:r>
            <a:r>
              <a:rPr lang="es-ES" dirty="0"/>
              <a:t>.</a:t>
            </a:r>
          </a:p>
          <a:p>
            <a:endParaRPr lang="es-ES_tradnl" dirty="0"/>
          </a:p>
          <a:p>
            <a:pPr lvl="0"/>
            <a:endParaRPr lang="es-ES_tradnl" dirty="0"/>
          </a:p>
          <a:p>
            <a:pPr marL="285750" lvl="0" indent="-285750">
              <a:buFont typeface="Wingdings" pitchFamily="2" charset="2"/>
              <a:buChar char="Ø"/>
            </a:pPr>
            <a:r>
              <a:rPr lang="es-ES_tradnl" b="1" dirty="0"/>
              <a:t>FASE AGRARIA: PRECIO PERCIBIDO –PRECIO SALIDA OLEICULTOR</a:t>
            </a:r>
          </a:p>
          <a:p>
            <a:pPr lvl="0"/>
            <a:endParaRPr lang="es-ES" b="1" dirty="0"/>
          </a:p>
          <a:p>
            <a:pPr marL="285750" indent="-285750">
              <a:buFont typeface="Courier New" panose="02070309020205020404" pitchFamily="49" charset="0"/>
              <a:buChar char="o"/>
            </a:pPr>
            <a:r>
              <a:rPr lang="es-ES_tradnl" dirty="0"/>
              <a:t>Las </a:t>
            </a:r>
            <a:r>
              <a:rPr lang="es-ES_tradnl" i="1" dirty="0"/>
              <a:t>Estadísticas de Índices y Precios Percibidos Agrarios</a:t>
            </a:r>
            <a:r>
              <a:rPr lang="es-ES_tradnl" dirty="0"/>
              <a:t>. MAPA (2020). En: </a:t>
            </a:r>
            <a:r>
              <a:rPr lang="es-ES_tradnl" u="sng" dirty="0">
                <a:hlinkClick r:id="rId7">
                  <a:extLst>
                    <a:ext uri="{A12FA001-AC4F-418D-AE19-62706E023703}">
                      <ahyp:hlinkClr xmlns:ahyp="http://schemas.microsoft.com/office/drawing/2018/hyperlinkcolor" val="tx"/>
                    </a:ext>
                  </a:extLst>
                </a:hlinkClick>
              </a:rPr>
              <a:t>https://www.mapa.gob.es/es/estadistica/temas/estadisticas-agrarias/economia/precios-percibidos-pagados-salarios/precios-percibidos-por-los-agricultores-y-ganaderos/default.aspx</a:t>
            </a:r>
            <a:r>
              <a:rPr lang="es-ES_tradnl" dirty="0"/>
              <a:t>. </a:t>
            </a:r>
            <a:endParaRPr lang="es-ES" dirty="0"/>
          </a:p>
          <a:p>
            <a:pPr lvl="0"/>
            <a:endParaRPr lang="es-ES_tradnl" dirty="0"/>
          </a:p>
          <a:p>
            <a:pPr lvl="0"/>
            <a:endParaRPr lang="es-ES" dirty="0"/>
          </a:p>
          <a:p>
            <a:endParaRPr lang="es-ES_tradnl" dirty="0"/>
          </a:p>
          <a:p>
            <a:endParaRPr lang="es-ES_tradnl" dirty="0"/>
          </a:p>
        </p:txBody>
      </p:sp>
    </p:spTree>
    <p:extLst>
      <p:ext uri="{BB962C8B-B14F-4D97-AF65-F5344CB8AC3E}">
        <p14:creationId xmlns:p14="http://schemas.microsoft.com/office/powerpoint/2010/main" val="74435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6186309"/>
          </a:xfrm>
          <a:prstGeom prst="rect">
            <a:avLst/>
          </a:prstGeom>
        </p:spPr>
        <p:txBody>
          <a:bodyPr wrap="square">
            <a:spAutoFit/>
          </a:bodyPr>
          <a:lstStyle/>
          <a:p>
            <a:r>
              <a:rPr lang="es-ES_tradnl" b="1" dirty="0">
                <a:solidFill>
                  <a:schemeClr val="accent6"/>
                </a:solidFill>
              </a:rPr>
              <a:t>2.2. INVESTIGACIÓN SECUNDARIA</a:t>
            </a:r>
          </a:p>
          <a:p>
            <a:endParaRPr lang="es-ES" dirty="0">
              <a:solidFill>
                <a:schemeClr val="accent6"/>
              </a:solidFill>
            </a:endParaRPr>
          </a:p>
          <a:p>
            <a:pPr algn="just"/>
            <a:endParaRPr lang="es-ES_tradnl" dirty="0"/>
          </a:p>
          <a:p>
            <a:pPr marL="285750" indent="-285750" algn="just">
              <a:buFont typeface="Wingdings" pitchFamily="2" charset="2"/>
              <a:buChar char="Ø"/>
            </a:pPr>
            <a:r>
              <a:rPr lang="es-ES_tradnl" b="1" dirty="0"/>
              <a:t>FASE INDUSTRIAL DE PRIMERA TRANSFORMACIÓN. COSTES DE ALMAZARAS. COSTES DE EXTRACCIÓN </a:t>
            </a:r>
          </a:p>
          <a:p>
            <a:pPr algn="just"/>
            <a:endParaRPr lang="es-ES_tradnl" b="1" dirty="0"/>
          </a:p>
          <a:p>
            <a:pPr marL="285750" indent="-285750" algn="just">
              <a:buFont typeface="Courier New" panose="02070309020205020404" pitchFamily="49" charset="0"/>
              <a:buChar char="o"/>
            </a:pPr>
            <a:r>
              <a:rPr lang="es-ES" dirty="0"/>
              <a:t>La </a:t>
            </a:r>
            <a:r>
              <a:rPr lang="es-ES" i="1" dirty="0"/>
              <a:t>Agencia de Información y Control Alimentarios -AICA</a:t>
            </a:r>
            <a:r>
              <a:rPr lang="es-ES" dirty="0"/>
              <a:t>. Datos de distribución </a:t>
            </a:r>
            <a:r>
              <a:rPr lang="es-ES_tradnl" dirty="0"/>
              <a:t>de las almazaras, por intervalos de producción de aceites de oliva, en la campaña 2018-2019, facilitados por la AICA. </a:t>
            </a:r>
            <a:endParaRPr lang="es-ES" dirty="0"/>
          </a:p>
          <a:p>
            <a:pPr lvl="0" algn="just"/>
            <a:endParaRPr lang="es-ES_tradnl" dirty="0"/>
          </a:p>
          <a:p>
            <a:pPr marL="285750" lvl="0" indent="-285750" algn="just">
              <a:buFont typeface="Wingdings" pitchFamily="2" charset="2"/>
              <a:buChar char="Ø"/>
            </a:pPr>
            <a:r>
              <a:rPr lang="es-ES_tradnl" b="1" dirty="0"/>
              <a:t>FASE INDUSTRIAL DE PRIMERA TRANSFORMACIÓN. PRECIO PERCIBIDO POR LAS ALMAZARAS. PRECIO SALIDA ALMAZARA</a:t>
            </a:r>
          </a:p>
          <a:p>
            <a:pPr lvl="0" algn="just"/>
            <a:endParaRPr lang="es-ES" b="1" dirty="0"/>
          </a:p>
          <a:p>
            <a:pPr marL="285750" lvl="0" indent="-285750" algn="just">
              <a:buFont typeface="Courier New" panose="02070309020205020404" pitchFamily="49" charset="0"/>
              <a:buChar char="o"/>
            </a:pPr>
            <a:r>
              <a:rPr lang="es-ES" dirty="0"/>
              <a:t>El sistema</a:t>
            </a:r>
            <a:r>
              <a:rPr lang="es-ES" i="1" dirty="0"/>
              <a:t> </a:t>
            </a:r>
            <a:r>
              <a:rPr lang="es-ES" i="1" dirty="0" err="1"/>
              <a:t>POOLred</a:t>
            </a:r>
            <a:r>
              <a:rPr lang="es-ES" dirty="0"/>
              <a:t> de la Fundación para la Promoción y el Desarrollo del Olivar y del Aceite de Oliva. En: </a:t>
            </a:r>
            <a:r>
              <a:rPr lang="es-ES_tradnl" u="sng" dirty="0">
                <a:hlinkClick r:id="rId4">
                  <a:extLst>
                    <a:ext uri="{A12FA001-AC4F-418D-AE19-62706E023703}">
                      <ahyp:hlinkClr xmlns:ahyp="http://schemas.microsoft.com/office/drawing/2018/hyperlinkcolor" val="tx"/>
                    </a:ext>
                  </a:extLst>
                </a:hlinkClick>
              </a:rPr>
              <a:t>http://www.poolred.com/Default.aspx</a:t>
            </a:r>
            <a:r>
              <a:rPr lang="es-ES" dirty="0"/>
              <a:t>. </a:t>
            </a:r>
          </a:p>
          <a:p>
            <a:pPr marL="285750" indent="-285750" algn="just">
              <a:buFont typeface="Courier New" panose="02070309020205020404" pitchFamily="49" charset="0"/>
              <a:buChar char="o"/>
            </a:pPr>
            <a:r>
              <a:rPr lang="es-ES_tradnl" dirty="0"/>
              <a:t>El </a:t>
            </a:r>
            <a:r>
              <a:rPr lang="es-ES_tradnl" i="1" dirty="0"/>
              <a:t>Observatorio de Precios y Mercados de la Junta de Andalucía</a:t>
            </a:r>
            <a:r>
              <a:rPr lang="es-ES_tradnl" dirty="0"/>
              <a:t>. Junta de Andalucía (2020). En: </a:t>
            </a:r>
            <a:r>
              <a:rPr lang="es-ES_tradnl" u="sng" dirty="0">
                <a:hlinkClick r:id="rId5">
                  <a:extLst>
                    <a:ext uri="{A12FA001-AC4F-418D-AE19-62706E023703}">
                      <ahyp:hlinkClr xmlns:ahyp="http://schemas.microsoft.com/office/drawing/2018/hyperlinkcolor" val="tx"/>
                    </a:ext>
                  </a:extLst>
                </a:hlinkClick>
              </a:rPr>
              <a:t>http://www.juntadeandalucia.es/agriculturaypesca/observatorio</a:t>
            </a:r>
            <a:r>
              <a:rPr lang="es-ES_tradnl" dirty="0"/>
              <a:t>.</a:t>
            </a:r>
            <a:endParaRPr lang="es-ES" dirty="0"/>
          </a:p>
          <a:p>
            <a:pPr marL="285750" indent="-285750" algn="just">
              <a:buFont typeface="Courier New" panose="02070309020205020404" pitchFamily="49" charset="0"/>
              <a:buChar char="o"/>
            </a:pPr>
            <a:r>
              <a:rPr lang="es-ES_tradnl" dirty="0"/>
              <a:t>Las </a:t>
            </a:r>
            <a:r>
              <a:rPr lang="es-ES_tradnl" i="1" dirty="0"/>
              <a:t>Estadísticas de Índices y Precios Percibidos Agrarios</a:t>
            </a:r>
            <a:r>
              <a:rPr lang="es-ES_tradnl" dirty="0"/>
              <a:t>, del MAPA. MAPA (2020). En: </a:t>
            </a:r>
            <a:r>
              <a:rPr lang="es-ES_tradnl" u="sng" dirty="0">
                <a:hlinkClick r:id="rId6">
                  <a:extLst>
                    <a:ext uri="{A12FA001-AC4F-418D-AE19-62706E023703}">
                      <ahyp:hlinkClr xmlns:ahyp="http://schemas.microsoft.com/office/drawing/2018/hyperlinkcolor" val="tx"/>
                    </a:ext>
                  </a:extLst>
                </a:hlinkClick>
              </a:rPr>
              <a:t>https://www.mapa.gob.es/es/estadistica/temas/estadisticas-agrarias/</a:t>
            </a:r>
            <a:r>
              <a:rPr lang="es-ES_tradnl" dirty="0"/>
              <a:t>.</a:t>
            </a:r>
            <a:endParaRPr lang="es-ES" dirty="0"/>
          </a:p>
          <a:p>
            <a:pPr marL="285750" lvl="0" indent="-285750" algn="just">
              <a:buFont typeface="Courier New" panose="02070309020205020404" pitchFamily="49" charset="0"/>
              <a:buChar char="o"/>
            </a:pPr>
            <a:endParaRPr lang="es-ES_tradnl" dirty="0"/>
          </a:p>
          <a:p>
            <a:endParaRPr lang="es-ES_tradnl" dirty="0"/>
          </a:p>
          <a:p>
            <a:endParaRPr lang="es-ES_tradnl" dirty="0"/>
          </a:p>
        </p:txBody>
      </p:sp>
    </p:spTree>
    <p:extLst>
      <p:ext uri="{BB962C8B-B14F-4D97-AF65-F5344CB8AC3E}">
        <p14:creationId xmlns:p14="http://schemas.microsoft.com/office/powerpoint/2010/main" val="312214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489135"/>
            <a:ext cx="9829800" cy="4524315"/>
          </a:xfrm>
          <a:prstGeom prst="rect">
            <a:avLst/>
          </a:prstGeom>
        </p:spPr>
        <p:txBody>
          <a:bodyPr wrap="square">
            <a:spAutoFit/>
          </a:bodyPr>
          <a:lstStyle/>
          <a:p>
            <a:r>
              <a:rPr lang="es-ES_tradnl" b="1" dirty="0">
                <a:solidFill>
                  <a:schemeClr val="accent6"/>
                </a:solidFill>
              </a:rPr>
              <a:t>2.2. INVESTIGACIÓN SECUNDARIA</a:t>
            </a:r>
            <a:endParaRPr lang="es-ES" dirty="0">
              <a:solidFill>
                <a:schemeClr val="accent6"/>
              </a:solidFill>
            </a:endParaRPr>
          </a:p>
          <a:p>
            <a:endParaRPr lang="es-ES_tradnl" dirty="0"/>
          </a:p>
          <a:p>
            <a:pPr marL="285750" indent="-285750">
              <a:buFont typeface="Wingdings" pitchFamily="2" charset="2"/>
              <a:buChar char="Ø"/>
            </a:pPr>
            <a:r>
              <a:rPr lang="es-ES_tradnl" b="1" dirty="0"/>
              <a:t>FASE INDUSTRIAL DE ENVASADO. COSTES DE ENVASADO</a:t>
            </a:r>
          </a:p>
          <a:p>
            <a:endParaRPr lang="es-ES_tradnl" b="1" dirty="0"/>
          </a:p>
          <a:p>
            <a:pPr marL="285750" indent="-285750">
              <a:buFont typeface="Courier New" panose="02070309020205020404" pitchFamily="49" charset="0"/>
              <a:buChar char="o"/>
            </a:pPr>
            <a:r>
              <a:rPr lang="es-ES" dirty="0"/>
              <a:t>Información suministrada por la Asociación Nacional de Industriales Envasadores y Refinadores de Aceites Comestibles –ANIERAC.</a:t>
            </a:r>
          </a:p>
          <a:p>
            <a:pPr marL="285750" indent="-285750">
              <a:buFont typeface="Courier New" panose="02070309020205020404" pitchFamily="49" charset="0"/>
              <a:buChar char="o"/>
            </a:pPr>
            <a:r>
              <a:rPr lang="es-ES" dirty="0"/>
              <a:t>El </a:t>
            </a:r>
            <a:r>
              <a:rPr lang="es-ES" i="1" dirty="0"/>
              <a:t>Informe </a:t>
            </a:r>
            <a:r>
              <a:rPr lang="es-ES" i="1" dirty="0" err="1"/>
              <a:t>Alimarket</a:t>
            </a:r>
            <a:r>
              <a:rPr lang="es-ES" dirty="0"/>
              <a:t> del año 2020. </a:t>
            </a:r>
          </a:p>
          <a:p>
            <a:pPr lvl="0"/>
            <a:endParaRPr lang="es-ES_tradnl" dirty="0"/>
          </a:p>
          <a:p>
            <a:pPr marL="285750" lvl="0" indent="-285750">
              <a:buFont typeface="Wingdings" pitchFamily="2" charset="2"/>
              <a:buChar char="Ø"/>
            </a:pPr>
            <a:r>
              <a:rPr lang="es-ES_tradnl" b="1" dirty="0"/>
              <a:t>FASE DE DISTRIBUCIÓN COMERCIAL. COSTES DE DISTRIBUCIÓN</a:t>
            </a:r>
          </a:p>
          <a:p>
            <a:pPr lvl="0"/>
            <a:endParaRPr lang="es-ES_tradnl" b="1" dirty="0"/>
          </a:p>
          <a:p>
            <a:pPr marL="285750" indent="-285750">
              <a:buFont typeface="Courier New" panose="02070309020205020404" pitchFamily="49" charset="0"/>
              <a:buChar char="o"/>
            </a:pPr>
            <a:r>
              <a:rPr lang="es-ES" dirty="0"/>
              <a:t>El</a:t>
            </a:r>
            <a:r>
              <a:rPr lang="es-ES" i="1" dirty="0"/>
              <a:t> Cálculo de variación del Índice de Precios al Consumo (Sistema IPC base 2016</a:t>
            </a:r>
            <a:r>
              <a:rPr lang="es-ES" dirty="0"/>
              <a:t>) del Instituto Nacional de Estadística –INE- INE (2020). En: </a:t>
            </a:r>
            <a:r>
              <a:rPr lang="es-ES_tradnl" u="sng" dirty="0">
                <a:hlinkClick r:id="rId3">
                  <a:extLst>
                    <a:ext uri="{A12FA001-AC4F-418D-AE19-62706E023703}">
                      <ahyp:hlinkClr xmlns:ahyp="http://schemas.microsoft.com/office/drawing/2018/hyperlinkcolor" val="tx"/>
                    </a:ext>
                  </a:extLst>
                </a:hlinkClick>
              </a:rPr>
              <a:t>https://www.ine.es/varipc/verVariaciones.do?idmesini=11&amp;anyoini=2011&amp;idmesfin=9&amp;anyofin=2020&amp;ntipo=4&amp;enviar=Calcular</a:t>
            </a:r>
            <a:r>
              <a:rPr lang="es-ES" dirty="0"/>
              <a:t>. </a:t>
            </a:r>
          </a:p>
          <a:p>
            <a:endParaRPr lang="es-ES" dirty="0"/>
          </a:p>
          <a:p>
            <a:endParaRPr lang="es-ES_tradnl" dirty="0"/>
          </a:p>
        </p:txBody>
      </p:sp>
    </p:spTree>
    <p:extLst>
      <p:ext uri="{BB962C8B-B14F-4D97-AF65-F5344CB8AC3E}">
        <p14:creationId xmlns:p14="http://schemas.microsoft.com/office/powerpoint/2010/main" val="169735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606530"/>
            <a:ext cx="9829800" cy="3416320"/>
          </a:xfrm>
          <a:prstGeom prst="rect">
            <a:avLst/>
          </a:prstGeom>
        </p:spPr>
        <p:txBody>
          <a:bodyPr wrap="square">
            <a:spAutoFit/>
          </a:bodyPr>
          <a:lstStyle/>
          <a:p>
            <a:r>
              <a:rPr lang="es-ES_tradnl" b="1" dirty="0">
                <a:solidFill>
                  <a:schemeClr val="accent6"/>
                </a:solidFill>
              </a:rPr>
              <a:t>2.2. INVESTIGACIÓN SECUNDARIA</a:t>
            </a:r>
            <a:endParaRPr lang="es-ES" dirty="0">
              <a:solidFill>
                <a:schemeClr val="accent6"/>
              </a:solidFill>
            </a:endParaRPr>
          </a:p>
          <a:p>
            <a:endParaRPr lang="es-ES_tradnl" dirty="0"/>
          </a:p>
          <a:p>
            <a:endParaRPr lang="es-ES" dirty="0"/>
          </a:p>
          <a:p>
            <a:pPr marL="285750" indent="-285750">
              <a:buFont typeface="Wingdings" pitchFamily="2" charset="2"/>
              <a:buChar char="Ø"/>
            </a:pPr>
            <a:r>
              <a:rPr lang="es-ES" b="1" dirty="0"/>
              <a:t>FASE DE DISTRIBUCIÓN COMERCIAL. PRECIO PERCIBIDO POR LOS ESTABLECIMIENTOS DE DISTRIBUCIÓN COMERCIAL. PRECIO DE VENTA AL PÚBLICO</a:t>
            </a:r>
          </a:p>
          <a:p>
            <a:endParaRPr lang="es-ES" b="1" dirty="0"/>
          </a:p>
          <a:p>
            <a:pPr marL="285750" indent="-285750">
              <a:buFont typeface="Courier New" panose="02070309020205020404" pitchFamily="49" charset="0"/>
              <a:buChar char="o"/>
            </a:pPr>
            <a:r>
              <a:rPr lang="es-ES_tradnl" i="1" dirty="0"/>
              <a:t>El Panel de Consumo Alimentario del MAPA. </a:t>
            </a:r>
            <a:r>
              <a:rPr lang="es-ES_tradnl" dirty="0"/>
              <a:t>MAPA (2020): En: </a:t>
            </a:r>
            <a:r>
              <a:rPr lang="es-ES_tradnl" u="sng" dirty="0">
                <a:hlinkClick r:id="rId3">
                  <a:extLst>
                    <a:ext uri="{A12FA001-AC4F-418D-AE19-62706E023703}">
                      <ahyp:hlinkClr xmlns:ahyp="http://schemas.microsoft.com/office/drawing/2018/hyperlinkcolor" val="tx"/>
                    </a:ext>
                  </a:extLst>
                </a:hlinkClick>
              </a:rPr>
              <a:t>https://www.mapa.gob.es/app/consumo-en-hogares/consulta.asp</a:t>
            </a:r>
            <a:r>
              <a:rPr lang="es-ES" dirty="0"/>
              <a:t>. </a:t>
            </a:r>
            <a:endParaRPr lang="es-ES_tradnl" dirty="0"/>
          </a:p>
          <a:p>
            <a:pPr marL="285750" indent="-285750">
              <a:buFont typeface="Courier New" panose="02070309020205020404" pitchFamily="49" charset="0"/>
              <a:buChar char="o"/>
            </a:pPr>
            <a:r>
              <a:rPr lang="es-ES" dirty="0"/>
              <a:t>El </a:t>
            </a:r>
            <a:r>
              <a:rPr lang="es-ES" i="1" dirty="0"/>
              <a:t>Informe del Consumo de Alimentación en España, 2019, </a:t>
            </a:r>
            <a:r>
              <a:rPr lang="es-ES" dirty="0"/>
              <a:t>del MAPA. MAPA (2020). En: </a:t>
            </a:r>
            <a:r>
              <a:rPr lang="es-ES_tradnl" u="sng" dirty="0">
                <a:hlinkClick r:id="rId4">
                  <a:extLst>
                    <a:ext uri="{A12FA001-AC4F-418D-AE19-62706E023703}">
                      <ahyp:hlinkClr xmlns:ahyp="http://schemas.microsoft.com/office/drawing/2018/hyperlinkcolor" val="tx"/>
                    </a:ext>
                  </a:extLst>
                </a:hlinkClick>
              </a:rPr>
              <a:t>https://www.mapa.gob.es/es/prensa/presentacion_tcm30-540267.pdf</a:t>
            </a:r>
            <a:r>
              <a:rPr lang="es-ES" dirty="0"/>
              <a:t>. </a:t>
            </a:r>
          </a:p>
          <a:p>
            <a:endParaRPr lang="es-ES" dirty="0"/>
          </a:p>
          <a:p>
            <a:endParaRPr lang="es-ES_tradnl" dirty="0"/>
          </a:p>
        </p:txBody>
      </p:sp>
    </p:spTree>
    <p:extLst>
      <p:ext uri="{BB962C8B-B14F-4D97-AF65-F5344CB8AC3E}">
        <p14:creationId xmlns:p14="http://schemas.microsoft.com/office/powerpoint/2010/main" val="230863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0" y="434213"/>
            <a:ext cx="10080498" cy="6840473"/>
          </a:xfrm>
          <a:prstGeom prst="rect">
            <a:avLst/>
          </a:prstGeom>
          <a:blipFill>
            <a:blip r:embed="rId2" cstate="print"/>
            <a:stretch>
              <a:fillRect/>
            </a:stretch>
          </a:blipFill>
        </p:spPr>
        <p:txBody>
          <a:bodyPr wrap="square" lIns="0" tIns="0" rIns="0" bIns="0" rtlCol="0">
            <a:noAutofit/>
          </a:bodyPr>
          <a:lstStyle/>
          <a:p>
            <a:endParaRPr dirty="0"/>
          </a:p>
        </p:txBody>
      </p:sp>
      <p:sp>
        <p:nvSpPr>
          <p:cNvPr id="22" name="object 22"/>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17" name="object 17"/>
          <p:cNvSpPr txBox="1"/>
          <p:nvPr/>
        </p:nvSpPr>
        <p:spPr>
          <a:xfrm>
            <a:off x="1473574" y="1385903"/>
            <a:ext cx="174993" cy="177800"/>
          </a:xfrm>
          <a:prstGeom prst="rect">
            <a:avLst/>
          </a:prstGeom>
        </p:spPr>
        <p:txBody>
          <a:bodyPr wrap="square" lIns="0" tIns="8413" rIns="0" bIns="0" rtlCol="0">
            <a:noAutofit/>
          </a:bodyPr>
          <a:lstStyle/>
          <a:p>
            <a:pPr marL="12700">
              <a:lnSpc>
                <a:spcPts val="1325"/>
              </a:lnSpc>
            </a:pPr>
            <a:r>
              <a:rPr sz="1400" b="1" dirty="0">
                <a:solidFill>
                  <a:srgbClr val="8F2E85"/>
                </a:solidFill>
                <a:latin typeface="Arial"/>
                <a:cs typeface="Arial"/>
              </a:rPr>
              <a:t>1</a:t>
            </a:r>
            <a:r>
              <a:rPr sz="1200" b="1" dirty="0">
                <a:solidFill>
                  <a:srgbClr val="8F2E85"/>
                </a:solidFill>
                <a:latin typeface="Arial"/>
                <a:cs typeface="Arial"/>
              </a:rPr>
              <a:t>.</a:t>
            </a:r>
            <a:endParaRPr sz="1200" dirty="0">
              <a:latin typeface="Arial"/>
              <a:cs typeface="Arial"/>
            </a:endParaRPr>
          </a:p>
        </p:txBody>
      </p:sp>
      <p:sp>
        <p:nvSpPr>
          <p:cNvPr id="16" name="object 16"/>
          <p:cNvSpPr txBox="1"/>
          <p:nvPr/>
        </p:nvSpPr>
        <p:spPr>
          <a:xfrm>
            <a:off x="1835522" y="1385903"/>
            <a:ext cx="6032128" cy="129080"/>
          </a:xfrm>
          <a:prstGeom prst="rect">
            <a:avLst/>
          </a:prstGeom>
        </p:spPr>
        <p:txBody>
          <a:bodyPr wrap="square" lIns="0" tIns="8413" rIns="0" bIns="0" rtlCol="0">
            <a:noAutofit/>
          </a:bodyPr>
          <a:lstStyle/>
          <a:p>
            <a:pPr marL="12700">
              <a:lnSpc>
                <a:spcPts val="1325"/>
              </a:lnSpc>
            </a:pPr>
            <a:r>
              <a:rPr lang="es-ES" sz="1400" b="1" spc="4" dirty="0">
                <a:solidFill>
                  <a:srgbClr val="902E85"/>
                </a:solidFill>
                <a:cs typeface="Arial"/>
              </a:rPr>
              <a:t>CONSIDERACIONES GENERALES Y OBJETIVOS </a:t>
            </a:r>
            <a:endParaRPr lang="es-ES" sz="1400" dirty="0">
              <a:cs typeface="Arial"/>
            </a:endParaRPr>
          </a:p>
        </p:txBody>
      </p:sp>
      <p:sp>
        <p:nvSpPr>
          <p:cNvPr id="15" name="object 15"/>
          <p:cNvSpPr txBox="1"/>
          <p:nvPr/>
        </p:nvSpPr>
        <p:spPr>
          <a:xfrm>
            <a:off x="1955920" y="1789763"/>
            <a:ext cx="4205661" cy="580898"/>
          </a:xfrm>
          <a:prstGeom prst="rect">
            <a:avLst/>
          </a:prstGeom>
        </p:spPr>
        <p:txBody>
          <a:bodyPr wrap="square" lIns="0" tIns="8413" rIns="0" bIns="0" rtlCol="0">
            <a:noAutofit/>
          </a:bodyPr>
          <a:lstStyle/>
          <a:p>
            <a:pPr marL="12700">
              <a:lnSpc>
                <a:spcPts val="1325"/>
              </a:lnSpc>
            </a:pPr>
            <a:r>
              <a:rPr sz="1400" b="1" dirty="0">
                <a:solidFill>
                  <a:schemeClr val="accent6"/>
                </a:solidFill>
                <a:cs typeface="Arial"/>
              </a:rPr>
              <a:t>1.1. </a:t>
            </a:r>
            <a:r>
              <a:rPr lang="es-ES" sz="1400" b="1" dirty="0">
                <a:solidFill>
                  <a:schemeClr val="accent6"/>
                </a:solidFill>
                <a:cs typeface="Arial"/>
              </a:rPr>
              <a:t>Consideraciones generales</a:t>
            </a:r>
          </a:p>
          <a:p>
            <a:pPr marL="12700">
              <a:lnSpc>
                <a:spcPts val="1325"/>
              </a:lnSpc>
            </a:pPr>
            <a:endParaRPr lang="es-ES" sz="1400" b="1" dirty="0">
              <a:solidFill>
                <a:schemeClr val="accent6"/>
              </a:solidFill>
              <a:cs typeface="Arial"/>
            </a:endParaRPr>
          </a:p>
          <a:p>
            <a:pPr marL="12700">
              <a:lnSpc>
                <a:spcPts val="1325"/>
              </a:lnSpc>
            </a:pPr>
            <a:r>
              <a:rPr lang="es-ES" sz="1400" b="1" dirty="0">
                <a:solidFill>
                  <a:schemeClr val="accent6"/>
                </a:solidFill>
                <a:cs typeface="Arial"/>
              </a:rPr>
              <a:t>1.2. Objetivos</a:t>
            </a:r>
          </a:p>
          <a:p>
            <a:pPr marL="12700">
              <a:lnSpc>
                <a:spcPts val="1325"/>
              </a:lnSpc>
            </a:pPr>
            <a:endParaRPr sz="1400" dirty="0">
              <a:solidFill>
                <a:schemeClr val="accent6"/>
              </a:solidFill>
              <a:latin typeface="Arial"/>
              <a:cs typeface="Arial"/>
            </a:endParaRPr>
          </a:p>
          <a:p>
            <a:pPr marL="12700" marR="22860">
              <a:lnSpc>
                <a:spcPct val="95825"/>
              </a:lnSpc>
              <a:spcBef>
                <a:spcPts val="138"/>
              </a:spcBef>
            </a:pPr>
            <a:endParaRPr lang="es-ES" sz="1400" b="1" spc="1" dirty="0">
              <a:solidFill>
                <a:schemeClr val="accent6"/>
              </a:solidFill>
              <a:latin typeface="Arial"/>
              <a:cs typeface="Arial"/>
            </a:endParaRPr>
          </a:p>
          <a:p>
            <a:pPr marL="12700" marR="22860">
              <a:lnSpc>
                <a:spcPct val="95825"/>
              </a:lnSpc>
              <a:spcBef>
                <a:spcPts val="138"/>
              </a:spcBef>
            </a:pPr>
            <a:endParaRPr sz="1400" dirty="0">
              <a:solidFill>
                <a:schemeClr val="accent6"/>
              </a:solidFill>
              <a:latin typeface="Arial"/>
              <a:cs typeface="Arial"/>
            </a:endParaRPr>
          </a:p>
        </p:txBody>
      </p:sp>
      <p:sp>
        <p:nvSpPr>
          <p:cNvPr id="14" name="object 14"/>
          <p:cNvSpPr txBox="1"/>
          <p:nvPr/>
        </p:nvSpPr>
        <p:spPr>
          <a:xfrm>
            <a:off x="1459062" y="2531276"/>
            <a:ext cx="174993" cy="177800"/>
          </a:xfrm>
          <a:prstGeom prst="rect">
            <a:avLst/>
          </a:prstGeom>
        </p:spPr>
        <p:txBody>
          <a:bodyPr wrap="square" lIns="0" tIns="8413" rIns="0" bIns="0" rtlCol="0">
            <a:noAutofit/>
          </a:bodyPr>
          <a:lstStyle/>
          <a:p>
            <a:pPr marL="12700">
              <a:lnSpc>
                <a:spcPts val="1325"/>
              </a:lnSpc>
            </a:pPr>
            <a:r>
              <a:rPr sz="1400" b="1" dirty="0">
                <a:solidFill>
                  <a:srgbClr val="8F2E85"/>
                </a:solidFill>
                <a:latin typeface="Arial"/>
                <a:cs typeface="Arial"/>
              </a:rPr>
              <a:t>2</a:t>
            </a:r>
            <a:r>
              <a:rPr sz="1200" b="1" dirty="0">
                <a:solidFill>
                  <a:srgbClr val="8F2E85"/>
                </a:solidFill>
                <a:latin typeface="Arial"/>
                <a:cs typeface="Arial"/>
              </a:rPr>
              <a:t>.</a:t>
            </a:r>
            <a:endParaRPr sz="1200" dirty="0">
              <a:latin typeface="Arial"/>
              <a:cs typeface="Arial"/>
            </a:endParaRPr>
          </a:p>
        </p:txBody>
      </p:sp>
      <p:sp>
        <p:nvSpPr>
          <p:cNvPr id="13" name="object 13"/>
          <p:cNvSpPr txBox="1"/>
          <p:nvPr/>
        </p:nvSpPr>
        <p:spPr>
          <a:xfrm>
            <a:off x="1835524" y="2511376"/>
            <a:ext cx="3974726" cy="98474"/>
          </a:xfrm>
          <a:prstGeom prst="rect">
            <a:avLst/>
          </a:prstGeom>
        </p:spPr>
        <p:txBody>
          <a:bodyPr wrap="square" lIns="0" tIns="8413" rIns="0" bIns="0" rtlCol="0">
            <a:noAutofit/>
          </a:bodyPr>
          <a:lstStyle/>
          <a:p>
            <a:pPr marL="12700">
              <a:lnSpc>
                <a:spcPts val="1325"/>
              </a:lnSpc>
            </a:pPr>
            <a:r>
              <a:rPr lang="es-ES" sz="1400" b="1" dirty="0">
                <a:solidFill>
                  <a:srgbClr val="902E85"/>
                </a:solidFill>
                <a:cs typeface="Arial"/>
              </a:rPr>
              <a:t>METODOLOGÍA Y FUENTES DE INFORMACIÓN</a:t>
            </a:r>
            <a:endParaRPr lang="es-ES" sz="1400" dirty="0">
              <a:cs typeface="Arial"/>
            </a:endParaRPr>
          </a:p>
        </p:txBody>
      </p:sp>
      <p:sp>
        <p:nvSpPr>
          <p:cNvPr id="12" name="object 12"/>
          <p:cNvSpPr txBox="1"/>
          <p:nvPr/>
        </p:nvSpPr>
        <p:spPr>
          <a:xfrm>
            <a:off x="1955920" y="2813050"/>
            <a:ext cx="4469282" cy="779193"/>
          </a:xfrm>
          <a:prstGeom prst="rect">
            <a:avLst/>
          </a:prstGeom>
        </p:spPr>
        <p:txBody>
          <a:bodyPr wrap="square" lIns="0" tIns="8413" rIns="0" bIns="0" rtlCol="0">
            <a:noAutofit/>
          </a:bodyPr>
          <a:lstStyle/>
          <a:p>
            <a:pPr marL="12700">
              <a:lnSpc>
                <a:spcPts val="1325"/>
              </a:lnSpc>
            </a:pPr>
            <a:r>
              <a:rPr sz="1400" b="1" spc="0" dirty="0">
                <a:solidFill>
                  <a:schemeClr val="accent6"/>
                </a:solidFill>
                <a:cs typeface="Arial"/>
              </a:rPr>
              <a:t>2.1. </a:t>
            </a:r>
            <a:r>
              <a:rPr lang="es-ES" sz="1400" b="1" spc="0" dirty="0">
                <a:solidFill>
                  <a:schemeClr val="accent6"/>
                </a:solidFill>
                <a:cs typeface="Arial"/>
              </a:rPr>
              <a:t>Investigación </a:t>
            </a:r>
            <a:r>
              <a:rPr lang="es-ES" sz="1400" b="1" dirty="0">
                <a:solidFill>
                  <a:schemeClr val="accent6"/>
                </a:solidFill>
                <a:cs typeface="Arial"/>
              </a:rPr>
              <a:t>primaria</a:t>
            </a:r>
            <a:endParaRPr lang="es-ES" sz="1400" b="1" spc="0" dirty="0">
              <a:solidFill>
                <a:schemeClr val="accent6"/>
              </a:solidFill>
              <a:cs typeface="Arial"/>
            </a:endParaRPr>
          </a:p>
          <a:p>
            <a:pPr marL="12700">
              <a:lnSpc>
                <a:spcPts val="1325"/>
              </a:lnSpc>
            </a:pPr>
            <a:endParaRPr lang="es-ES" sz="1400" b="1" spc="0" dirty="0">
              <a:solidFill>
                <a:schemeClr val="accent6"/>
              </a:solidFill>
              <a:cs typeface="Arial"/>
            </a:endParaRPr>
          </a:p>
          <a:p>
            <a:pPr marL="12700">
              <a:lnSpc>
                <a:spcPts val="1325"/>
              </a:lnSpc>
            </a:pPr>
            <a:r>
              <a:rPr sz="1400" b="1" spc="0" dirty="0">
                <a:solidFill>
                  <a:schemeClr val="accent6"/>
                </a:solidFill>
                <a:cs typeface="Arial"/>
              </a:rPr>
              <a:t>2.2. </a:t>
            </a:r>
            <a:r>
              <a:rPr lang="es-ES" sz="1400" b="1" spc="0" dirty="0">
                <a:solidFill>
                  <a:schemeClr val="accent6"/>
                </a:solidFill>
                <a:cs typeface="Arial"/>
              </a:rPr>
              <a:t>Investigación </a:t>
            </a:r>
            <a:r>
              <a:rPr lang="es-ES" sz="1400" b="1" dirty="0">
                <a:solidFill>
                  <a:schemeClr val="accent6"/>
                </a:solidFill>
                <a:cs typeface="Arial"/>
              </a:rPr>
              <a:t>secundaria</a:t>
            </a:r>
            <a:endParaRPr lang="es-ES" sz="1400" b="1" spc="0" dirty="0">
              <a:solidFill>
                <a:schemeClr val="accent6"/>
              </a:solidFill>
              <a:cs typeface="Arial"/>
            </a:endParaRPr>
          </a:p>
          <a:p>
            <a:pPr marL="12700">
              <a:lnSpc>
                <a:spcPts val="1325"/>
              </a:lnSpc>
            </a:pPr>
            <a:endParaRPr lang="es-ES" sz="1400" b="1" spc="0" dirty="0">
              <a:solidFill>
                <a:schemeClr val="accent6"/>
              </a:solidFill>
              <a:latin typeface="Arial"/>
              <a:cs typeface="Arial"/>
            </a:endParaRPr>
          </a:p>
          <a:p>
            <a:pPr marL="12700">
              <a:lnSpc>
                <a:spcPts val="1325"/>
              </a:lnSpc>
            </a:pPr>
            <a:r>
              <a:rPr lang="es-ES" sz="1400" b="1" dirty="0">
                <a:solidFill>
                  <a:schemeClr val="accent6"/>
                </a:solidFill>
                <a:cs typeface="Arial"/>
              </a:rPr>
              <a:t>2.3. Proceso de validación</a:t>
            </a:r>
            <a:endParaRPr lang="es-ES" sz="1400" b="1" spc="0" dirty="0">
              <a:solidFill>
                <a:schemeClr val="accent6"/>
              </a:solidFill>
              <a:cs typeface="Arial"/>
            </a:endParaRPr>
          </a:p>
          <a:p>
            <a:pPr marL="12700">
              <a:lnSpc>
                <a:spcPts val="1325"/>
              </a:lnSpc>
            </a:pPr>
            <a:endParaRPr sz="1400" dirty="0">
              <a:solidFill>
                <a:schemeClr val="accent6"/>
              </a:solidFill>
              <a:latin typeface="Arial"/>
              <a:cs typeface="Arial"/>
            </a:endParaRPr>
          </a:p>
        </p:txBody>
      </p:sp>
      <p:sp>
        <p:nvSpPr>
          <p:cNvPr id="11" name="object 11"/>
          <p:cNvSpPr txBox="1"/>
          <p:nvPr/>
        </p:nvSpPr>
        <p:spPr>
          <a:xfrm>
            <a:off x="1473574" y="3854450"/>
            <a:ext cx="174993" cy="177800"/>
          </a:xfrm>
          <a:prstGeom prst="rect">
            <a:avLst/>
          </a:prstGeom>
        </p:spPr>
        <p:txBody>
          <a:bodyPr wrap="square" lIns="0" tIns="8413" rIns="0" bIns="0" rtlCol="0">
            <a:noAutofit/>
          </a:bodyPr>
          <a:lstStyle/>
          <a:p>
            <a:pPr marL="12700">
              <a:lnSpc>
                <a:spcPts val="1325"/>
              </a:lnSpc>
            </a:pPr>
            <a:r>
              <a:rPr sz="1400" b="1" dirty="0">
                <a:solidFill>
                  <a:srgbClr val="8F2E85"/>
                </a:solidFill>
                <a:cs typeface="Arial"/>
              </a:rPr>
              <a:t>3</a:t>
            </a:r>
            <a:r>
              <a:rPr sz="1200" b="1" dirty="0">
                <a:solidFill>
                  <a:srgbClr val="8F2E85"/>
                </a:solidFill>
                <a:cs typeface="Arial"/>
              </a:rPr>
              <a:t>.</a:t>
            </a:r>
            <a:endParaRPr sz="1200" dirty="0">
              <a:cs typeface="Arial"/>
            </a:endParaRPr>
          </a:p>
        </p:txBody>
      </p:sp>
      <p:sp>
        <p:nvSpPr>
          <p:cNvPr id="10" name="object 10"/>
          <p:cNvSpPr txBox="1"/>
          <p:nvPr/>
        </p:nvSpPr>
        <p:spPr>
          <a:xfrm>
            <a:off x="1835524" y="3835030"/>
            <a:ext cx="4431926" cy="273420"/>
          </a:xfrm>
          <a:prstGeom prst="rect">
            <a:avLst/>
          </a:prstGeom>
        </p:spPr>
        <p:txBody>
          <a:bodyPr wrap="square" lIns="0" tIns="8413" rIns="0" bIns="0" rtlCol="0">
            <a:noAutofit/>
          </a:bodyPr>
          <a:lstStyle/>
          <a:p>
            <a:pPr marL="12700">
              <a:lnSpc>
                <a:spcPts val="1325"/>
              </a:lnSpc>
            </a:pPr>
            <a:r>
              <a:rPr lang="es-ES" sz="1400" b="1" dirty="0">
                <a:solidFill>
                  <a:srgbClr val="902E85"/>
                </a:solidFill>
                <a:cs typeface="Arial"/>
              </a:rPr>
              <a:t>C</a:t>
            </a:r>
            <a:r>
              <a:rPr lang="es-ES" sz="1400" b="1" spc="0" dirty="0">
                <a:solidFill>
                  <a:srgbClr val="902E85"/>
                </a:solidFill>
                <a:cs typeface="Arial"/>
              </a:rPr>
              <a:t>OSTES, PRECIO</a:t>
            </a:r>
            <a:r>
              <a:rPr lang="es-ES" sz="1400" b="1" dirty="0">
                <a:solidFill>
                  <a:srgbClr val="902E85"/>
                </a:solidFill>
                <a:cs typeface="Arial"/>
              </a:rPr>
              <a:t>S Y MÁRGENES NETOS</a:t>
            </a:r>
            <a:endParaRPr lang="es-ES" sz="1400" dirty="0">
              <a:cs typeface="Arial"/>
            </a:endParaRPr>
          </a:p>
        </p:txBody>
      </p:sp>
      <p:sp>
        <p:nvSpPr>
          <p:cNvPr id="9" name="object 9"/>
          <p:cNvSpPr txBox="1"/>
          <p:nvPr/>
        </p:nvSpPr>
        <p:spPr>
          <a:xfrm>
            <a:off x="1955920" y="4159584"/>
            <a:ext cx="4768730" cy="657840"/>
          </a:xfrm>
          <a:prstGeom prst="rect">
            <a:avLst/>
          </a:prstGeom>
        </p:spPr>
        <p:txBody>
          <a:bodyPr wrap="square" lIns="0" tIns="8413" rIns="0" bIns="0" rtlCol="0">
            <a:noAutofit/>
          </a:bodyPr>
          <a:lstStyle/>
          <a:p>
            <a:pPr marL="12700">
              <a:lnSpc>
                <a:spcPts val="1325"/>
              </a:lnSpc>
            </a:pPr>
            <a:r>
              <a:rPr lang="es-ES" sz="1400" b="1" spc="0" dirty="0">
                <a:solidFill>
                  <a:schemeClr val="accent6"/>
                </a:solidFill>
                <a:cs typeface="Arial"/>
              </a:rPr>
              <a:t>3.1. Esquema de la cadena de valor del AOVE</a:t>
            </a:r>
          </a:p>
          <a:p>
            <a:pPr marL="12700">
              <a:lnSpc>
                <a:spcPts val="1325"/>
              </a:lnSpc>
            </a:pPr>
            <a:endParaRPr lang="es-ES" sz="1400" b="1" spc="0" dirty="0">
              <a:solidFill>
                <a:schemeClr val="accent6"/>
              </a:solidFill>
              <a:cs typeface="Arial"/>
            </a:endParaRPr>
          </a:p>
          <a:p>
            <a:pPr marL="12700">
              <a:lnSpc>
                <a:spcPts val="1325"/>
              </a:lnSpc>
            </a:pPr>
            <a:r>
              <a:rPr lang="es-ES" sz="1400" b="1" dirty="0">
                <a:solidFill>
                  <a:schemeClr val="accent6"/>
                </a:solidFill>
                <a:cs typeface="Arial"/>
              </a:rPr>
              <a:t>3.2. E</a:t>
            </a:r>
            <a:r>
              <a:rPr lang="es-ES" sz="1400" b="1" spc="0" dirty="0">
                <a:solidFill>
                  <a:schemeClr val="accent6"/>
                </a:solidFill>
                <a:cs typeface="Arial"/>
              </a:rPr>
              <a:t>structura de costes</a:t>
            </a:r>
            <a:r>
              <a:rPr lang="es-ES" sz="1400" b="1" dirty="0">
                <a:solidFill>
                  <a:schemeClr val="accent6"/>
                </a:solidFill>
                <a:cs typeface="Arial"/>
              </a:rPr>
              <a:t>, </a:t>
            </a:r>
            <a:r>
              <a:rPr lang="es-ES" sz="1400" b="1" spc="0" dirty="0">
                <a:solidFill>
                  <a:schemeClr val="accent6"/>
                </a:solidFill>
                <a:cs typeface="Arial"/>
              </a:rPr>
              <a:t>precios y márgenes netos</a:t>
            </a:r>
            <a:endParaRPr sz="1400" dirty="0">
              <a:solidFill>
                <a:schemeClr val="accent6"/>
              </a:solidFill>
              <a:cs typeface="Arial"/>
            </a:endParaRPr>
          </a:p>
        </p:txBody>
      </p:sp>
      <p:sp>
        <p:nvSpPr>
          <p:cNvPr id="8" name="object 8"/>
          <p:cNvSpPr txBox="1"/>
          <p:nvPr/>
        </p:nvSpPr>
        <p:spPr>
          <a:xfrm>
            <a:off x="1473574" y="4868559"/>
            <a:ext cx="174993" cy="382891"/>
          </a:xfrm>
          <a:prstGeom prst="rect">
            <a:avLst/>
          </a:prstGeom>
        </p:spPr>
        <p:txBody>
          <a:bodyPr wrap="square" lIns="0" tIns="8413" rIns="0" bIns="0" rtlCol="0">
            <a:noAutofit/>
          </a:bodyPr>
          <a:lstStyle/>
          <a:p>
            <a:pPr marL="12700">
              <a:lnSpc>
                <a:spcPts val="1325"/>
              </a:lnSpc>
            </a:pPr>
            <a:r>
              <a:rPr sz="1400" b="1" dirty="0">
                <a:solidFill>
                  <a:srgbClr val="8F2E85"/>
                </a:solidFill>
                <a:cs typeface="Arial"/>
              </a:rPr>
              <a:t>4</a:t>
            </a:r>
            <a:r>
              <a:rPr lang="es-ES" sz="1400" b="1" dirty="0">
                <a:solidFill>
                  <a:srgbClr val="8F2E85"/>
                </a:solidFill>
                <a:latin typeface="Arial"/>
                <a:cs typeface="Arial"/>
              </a:rPr>
              <a:t>.</a:t>
            </a:r>
          </a:p>
          <a:p>
            <a:pPr marL="12700">
              <a:lnSpc>
                <a:spcPts val="1325"/>
              </a:lnSpc>
            </a:pPr>
            <a:endParaRPr lang="es-ES" sz="1400" b="1" dirty="0">
              <a:solidFill>
                <a:srgbClr val="8F2E85"/>
              </a:solidFill>
              <a:cs typeface="Arial"/>
            </a:endParaRPr>
          </a:p>
          <a:p>
            <a:pPr marL="12700">
              <a:lnSpc>
                <a:spcPts val="1325"/>
              </a:lnSpc>
            </a:pPr>
            <a:r>
              <a:rPr lang="es-ES" sz="1400" b="1" dirty="0">
                <a:solidFill>
                  <a:srgbClr val="8F2E85"/>
                </a:solidFill>
                <a:cs typeface="Arial"/>
              </a:rPr>
              <a:t>5.</a:t>
            </a:r>
          </a:p>
          <a:p>
            <a:pPr marL="12700">
              <a:lnSpc>
                <a:spcPts val="1325"/>
              </a:lnSpc>
            </a:pPr>
            <a:endParaRPr lang="es-ES" sz="1400" b="1" dirty="0">
              <a:solidFill>
                <a:srgbClr val="8F2E85"/>
              </a:solidFill>
              <a:cs typeface="Arial"/>
            </a:endParaRPr>
          </a:p>
          <a:p>
            <a:pPr marL="12700">
              <a:lnSpc>
                <a:spcPts val="1325"/>
              </a:lnSpc>
            </a:pPr>
            <a:endParaRPr lang="es-ES" sz="1400" b="1" dirty="0">
              <a:solidFill>
                <a:srgbClr val="8F2E85"/>
              </a:solidFill>
              <a:latin typeface="Arial"/>
              <a:cs typeface="Arial"/>
            </a:endParaRPr>
          </a:p>
          <a:p>
            <a:pPr marL="12700">
              <a:lnSpc>
                <a:spcPts val="1325"/>
              </a:lnSpc>
            </a:pPr>
            <a:endParaRPr lang="es-ES" sz="1400" b="1" dirty="0">
              <a:solidFill>
                <a:srgbClr val="8F2E85"/>
              </a:solidFill>
              <a:latin typeface="Arial"/>
              <a:cs typeface="Arial"/>
            </a:endParaRPr>
          </a:p>
          <a:p>
            <a:pPr marL="12700">
              <a:lnSpc>
                <a:spcPts val="1325"/>
              </a:lnSpc>
            </a:pPr>
            <a:r>
              <a:rPr lang="es-ES" sz="1400" b="1" dirty="0">
                <a:solidFill>
                  <a:srgbClr val="8F2E85"/>
                </a:solidFill>
                <a:latin typeface="Arial"/>
                <a:cs typeface="Arial"/>
              </a:rPr>
              <a:t>6. </a:t>
            </a:r>
          </a:p>
        </p:txBody>
      </p:sp>
      <p:sp>
        <p:nvSpPr>
          <p:cNvPr id="7" name="object 7"/>
          <p:cNvSpPr txBox="1"/>
          <p:nvPr/>
        </p:nvSpPr>
        <p:spPr>
          <a:xfrm>
            <a:off x="1835524" y="4868559"/>
            <a:ext cx="7962526" cy="535292"/>
          </a:xfrm>
          <a:prstGeom prst="rect">
            <a:avLst/>
          </a:prstGeom>
        </p:spPr>
        <p:txBody>
          <a:bodyPr wrap="square" lIns="0" tIns="8413" rIns="0" bIns="0" rtlCol="0">
            <a:noAutofit/>
          </a:bodyPr>
          <a:lstStyle/>
          <a:p>
            <a:pPr marL="12700">
              <a:lnSpc>
                <a:spcPts val="1325"/>
              </a:lnSpc>
            </a:pPr>
            <a:r>
              <a:rPr sz="1400" b="1" spc="1" dirty="0">
                <a:solidFill>
                  <a:srgbClr val="902E85"/>
                </a:solidFill>
                <a:cs typeface="Arial"/>
              </a:rPr>
              <a:t>C</a:t>
            </a:r>
            <a:r>
              <a:rPr lang="es-ES" sz="1400" b="1" spc="1" dirty="0">
                <a:solidFill>
                  <a:srgbClr val="902E85"/>
                </a:solidFill>
                <a:cs typeface="Arial"/>
              </a:rPr>
              <a:t>ONCLUSIONES</a:t>
            </a:r>
          </a:p>
          <a:p>
            <a:pPr marL="12700">
              <a:lnSpc>
                <a:spcPts val="1325"/>
              </a:lnSpc>
            </a:pPr>
            <a:endParaRPr lang="es-ES" sz="1400" b="1" spc="1" dirty="0">
              <a:solidFill>
                <a:srgbClr val="902E85"/>
              </a:solidFill>
              <a:cs typeface="Arial"/>
            </a:endParaRPr>
          </a:p>
          <a:p>
            <a:pPr marL="12700" algn="just">
              <a:lnSpc>
                <a:spcPts val="1325"/>
              </a:lnSpc>
            </a:pPr>
            <a:r>
              <a:rPr lang="es-ES" sz="1400" b="1" spc="1" dirty="0">
                <a:solidFill>
                  <a:srgbClr val="902E85"/>
                </a:solidFill>
                <a:cs typeface="Arial"/>
              </a:rPr>
              <a:t>ANEXO: REFERENCIA TEMPORAL PARA LOS DATOS, DESCRIPCIÓN DE LAS PRINCIAPLES ACTIVIDADES Y CONCEPTOS DE COSTE, CONCEPTOS Y CÁLCULO Y ELABORACIÓN DE LA ESTRUCTURA DE PRECIOS Y MARGEN NETO O BENEFICIO</a:t>
            </a:r>
          </a:p>
          <a:p>
            <a:pPr marL="12700">
              <a:lnSpc>
                <a:spcPts val="1325"/>
              </a:lnSpc>
            </a:pPr>
            <a:endParaRPr lang="es-ES" sz="1400" b="1" spc="1" dirty="0">
              <a:solidFill>
                <a:srgbClr val="902E85"/>
              </a:solidFill>
              <a:cs typeface="Arial"/>
            </a:endParaRPr>
          </a:p>
          <a:p>
            <a:pPr marL="12700">
              <a:lnSpc>
                <a:spcPts val="1325"/>
              </a:lnSpc>
            </a:pPr>
            <a:r>
              <a:rPr lang="es-ES" sz="1400" b="1" spc="1" dirty="0">
                <a:solidFill>
                  <a:srgbClr val="902E85"/>
                </a:solidFill>
                <a:cs typeface="Arial"/>
              </a:rPr>
              <a:t>EQUIPO DE INVESTIGACIÓN</a:t>
            </a:r>
            <a:endParaRPr sz="1400" dirty="0">
              <a:cs typeface="Arial"/>
            </a:endParaRPr>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dirty="0"/>
          </a:p>
        </p:txBody>
      </p:sp>
      <p:pic>
        <p:nvPicPr>
          <p:cNvPr id="23" name="Imagen 22">
            <a:extLst>
              <a:ext uri="{FF2B5EF4-FFF2-40B4-BE49-F238E27FC236}">
                <a16:creationId xmlns:a16="http://schemas.microsoft.com/office/drawing/2014/main" id="{9D0E6D94-31FD-496D-B484-30211C6EEEF3}"/>
              </a:ext>
            </a:extLst>
          </p:cNvPr>
          <p:cNvPicPr/>
          <p:nvPr/>
        </p:nvPicPr>
        <p:blipFill>
          <a:blip r:embed="rId3"/>
          <a:stretch>
            <a:fillRect/>
          </a:stretch>
        </p:blipFill>
        <p:spPr>
          <a:xfrm>
            <a:off x="4972050" y="196850"/>
            <a:ext cx="4826000" cy="939800"/>
          </a:xfrm>
          <a:prstGeom prst="rect">
            <a:avLst/>
          </a:prstGeom>
        </p:spPr>
      </p:pic>
    </p:spTree>
    <p:extLst>
      <p:ext uri="{BB962C8B-B14F-4D97-AF65-F5344CB8AC3E}">
        <p14:creationId xmlns:p14="http://schemas.microsoft.com/office/powerpoint/2010/main" val="371777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703328"/>
            <a:ext cx="9491742" cy="3970318"/>
          </a:xfrm>
          <a:prstGeom prst="rect">
            <a:avLst/>
          </a:prstGeom>
        </p:spPr>
        <p:txBody>
          <a:bodyPr wrap="square">
            <a:spAutoFit/>
          </a:bodyPr>
          <a:lstStyle/>
          <a:p>
            <a:r>
              <a:rPr lang="es-ES_tradnl" b="1" dirty="0">
                <a:solidFill>
                  <a:schemeClr val="accent6"/>
                </a:solidFill>
              </a:rPr>
              <a:t>2.3. PROCESO DE VALIDACIÓN</a:t>
            </a:r>
          </a:p>
          <a:p>
            <a:endParaRPr lang="es-ES" dirty="0">
              <a:solidFill>
                <a:schemeClr val="accent6"/>
              </a:solidFill>
            </a:endParaRPr>
          </a:p>
          <a:p>
            <a:endParaRPr lang="es-ES_tradnl" dirty="0"/>
          </a:p>
          <a:p>
            <a:pPr marL="285750" indent="-285750" algn="just">
              <a:buFont typeface="Wingdings" pitchFamily="2" charset="2"/>
              <a:buChar char="Ø"/>
            </a:pPr>
            <a:r>
              <a:rPr lang="es-ES_tradnl" dirty="0"/>
              <a:t>ENVÍO DE DOCUMENTOS A VALIDAR AL GRUPO DE TRABAJO CONSTITUIDO AD HOC. </a:t>
            </a:r>
          </a:p>
          <a:p>
            <a:pPr marL="285750" indent="-285750" algn="just">
              <a:buFont typeface="Wingdings" pitchFamily="2" charset="2"/>
              <a:buChar char="Ø"/>
            </a:pPr>
            <a:r>
              <a:rPr lang="es-ES_tradnl" dirty="0"/>
              <a:t>CONTESTACIÓN A LAS SUGERENCIAS Y MODIFICACIÓN DE LOS DOCUMENTOS REALIZADOS POR LOS MIEMROS DEL GRUPO DE TRABAJO.</a:t>
            </a:r>
          </a:p>
          <a:p>
            <a:pPr marL="285750" indent="-285750" algn="just">
              <a:buFont typeface="Wingdings" pitchFamily="2" charset="2"/>
              <a:buChar char="Ø"/>
            </a:pPr>
            <a:r>
              <a:rPr lang="es-ES_tradnl" dirty="0"/>
              <a:t>CONVERSACIONES BILATERALES PARA DISCUTIR E INCORPORAR SUGERENCIAS CON MIEMBROS DEL GRUPO DE TRABAJO.</a:t>
            </a:r>
          </a:p>
          <a:p>
            <a:pPr marL="285750" indent="-285750" algn="just">
              <a:buFont typeface="Wingdings" pitchFamily="2" charset="2"/>
              <a:buChar char="Ø"/>
            </a:pPr>
            <a:r>
              <a:rPr lang="es-ES_tradnl" dirty="0"/>
              <a:t>VALIDACIÓN DEFINITIVA CON LAS OBSERVACIONES DE LA DIRECCIÓN GENERAL DE PRODUCCIONES Y MERCADOS AGRARIOS. </a:t>
            </a:r>
            <a:r>
              <a:rPr lang="es-ES_tradnl"/>
              <a:t>SUBDIRECCIÓN </a:t>
            </a:r>
            <a:r>
              <a:rPr lang="es-ES_tradnl" dirty="0"/>
              <a:t>GENERAL DE CULTIVOS HERBÁCEOS E INDUSTRIALES Y ACEITE DE OLIVA. </a:t>
            </a:r>
            <a:r>
              <a:rPr lang="es-ES_tradnl" b="1" dirty="0"/>
              <a:t> </a:t>
            </a:r>
            <a:endParaRPr lang="es-ES" dirty="0"/>
          </a:p>
          <a:p>
            <a:endParaRPr lang="es-ES" dirty="0"/>
          </a:p>
          <a:p>
            <a:endParaRPr lang="es-ES_tradnl" dirty="0"/>
          </a:p>
          <a:p>
            <a:endParaRPr lang="es-ES_tradnl" dirty="0"/>
          </a:p>
        </p:txBody>
      </p:sp>
    </p:spTree>
    <p:extLst>
      <p:ext uri="{BB962C8B-B14F-4D97-AF65-F5344CB8AC3E}">
        <p14:creationId xmlns:p14="http://schemas.microsoft.com/office/powerpoint/2010/main" val="238932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0" name="object 20"/>
          <p:cNvSpPr/>
          <p:nvPr/>
        </p:nvSpPr>
        <p:spPr>
          <a:xfrm>
            <a:off x="1397127" y="1384935"/>
            <a:ext cx="8188452" cy="1223772"/>
          </a:xfrm>
          <a:custGeom>
            <a:avLst/>
            <a:gdLst/>
            <a:ahLst/>
            <a:cxnLst/>
            <a:rect l="l" t="t" r="r" b="b"/>
            <a:pathLst>
              <a:path w="8188452" h="1223772">
                <a:moveTo>
                  <a:pt x="0" y="0"/>
                </a:moveTo>
                <a:lnTo>
                  <a:pt x="0" y="1223772"/>
                </a:lnTo>
                <a:lnTo>
                  <a:pt x="8188452" y="1223771"/>
                </a:lnTo>
                <a:lnTo>
                  <a:pt x="8188452" y="0"/>
                </a:lnTo>
                <a:lnTo>
                  <a:pt x="0" y="0"/>
                </a:lnTo>
                <a:close/>
              </a:path>
            </a:pathLst>
          </a:custGeom>
          <a:solidFill>
            <a:srgbClr val="8F2E85"/>
          </a:solidFill>
        </p:spPr>
        <p:txBody>
          <a:bodyPr wrap="square" lIns="0" tIns="0" rIns="0" bIns="0" rtlCol="0">
            <a:noAutofit/>
          </a:bodyPr>
          <a:lstStyle/>
          <a:p>
            <a:endParaRPr dirty="0"/>
          </a:p>
        </p:txBody>
      </p:sp>
      <p:sp>
        <p:nvSpPr>
          <p:cNvPr id="3" name="object 3"/>
          <p:cNvSpPr txBox="1"/>
          <p:nvPr/>
        </p:nvSpPr>
        <p:spPr>
          <a:xfrm>
            <a:off x="1397127" y="1384934"/>
            <a:ext cx="8188452" cy="1732915"/>
          </a:xfrm>
          <a:prstGeom prst="rect">
            <a:avLst/>
          </a:prstGeom>
        </p:spPr>
        <p:txBody>
          <a:bodyPr wrap="square" lIns="0" tIns="53340" rIns="0" bIns="0" rtlCol="0">
            <a:noAutofit/>
          </a:bodyPr>
          <a:lstStyle/>
          <a:p>
            <a:pPr marL="96767">
              <a:lnSpc>
                <a:spcPct val="95825"/>
              </a:lnSpc>
            </a:pPr>
            <a:r>
              <a:rPr lang="es-ES" b="1" dirty="0">
                <a:solidFill>
                  <a:srgbClr val="FDFFFF"/>
                </a:solidFill>
                <a:cs typeface="Arial"/>
              </a:rPr>
              <a:t>3</a:t>
            </a:r>
            <a:r>
              <a:rPr b="1" spc="0" dirty="0">
                <a:solidFill>
                  <a:srgbClr val="FDFFFF"/>
                </a:solidFill>
                <a:cs typeface="Arial"/>
              </a:rPr>
              <a:t>.</a:t>
            </a:r>
            <a:r>
              <a:rPr lang="es-ES" b="1" spc="187" dirty="0">
                <a:solidFill>
                  <a:srgbClr val="FDFFFF"/>
                </a:solidFill>
                <a:cs typeface="Arial"/>
              </a:rPr>
              <a:t> COSTES, PRECIOS Y MÁRGENES NETOS</a:t>
            </a:r>
            <a:endParaRPr dirty="0">
              <a:cs typeface="Arial"/>
            </a:endParaRPr>
          </a:p>
          <a:p>
            <a:pPr marL="579113">
              <a:lnSpc>
                <a:spcPct val="95825"/>
              </a:lnSpc>
              <a:spcBef>
                <a:spcPts val="2070"/>
              </a:spcBef>
            </a:pPr>
            <a:r>
              <a:rPr lang="es-ES" b="1" dirty="0">
                <a:solidFill>
                  <a:srgbClr val="FDC222"/>
                </a:solidFill>
                <a:cs typeface="Arial"/>
              </a:rPr>
              <a:t>3</a:t>
            </a:r>
            <a:r>
              <a:rPr b="1" dirty="0">
                <a:solidFill>
                  <a:srgbClr val="FDC222"/>
                </a:solidFill>
                <a:cs typeface="Arial"/>
              </a:rPr>
              <a:t>.1. </a:t>
            </a:r>
            <a:r>
              <a:rPr lang="es-ES" b="1" dirty="0">
                <a:solidFill>
                  <a:srgbClr val="FDC222"/>
                </a:solidFill>
                <a:cs typeface="Arial"/>
              </a:rPr>
              <a:t>Esquema de la cadena de valor del AOVE</a:t>
            </a:r>
            <a:endParaRPr dirty="0">
              <a:cs typeface="Arial"/>
            </a:endParaRPr>
          </a:p>
          <a:p>
            <a:pPr marL="579113">
              <a:lnSpc>
                <a:spcPct val="95825"/>
              </a:lnSpc>
              <a:spcBef>
                <a:spcPts val="340"/>
              </a:spcBef>
            </a:pPr>
            <a:r>
              <a:rPr lang="es-ES" b="1" spc="1" dirty="0">
                <a:solidFill>
                  <a:srgbClr val="FDC222"/>
                </a:solidFill>
                <a:cs typeface="Arial"/>
              </a:rPr>
              <a:t>3</a:t>
            </a:r>
            <a:r>
              <a:rPr b="1" spc="1" dirty="0">
                <a:solidFill>
                  <a:srgbClr val="FDC222"/>
                </a:solidFill>
                <a:cs typeface="Arial"/>
              </a:rPr>
              <a:t>.2. </a:t>
            </a:r>
            <a:r>
              <a:rPr lang="es-ES" b="1" spc="1" dirty="0">
                <a:solidFill>
                  <a:srgbClr val="FDC222"/>
                </a:solidFill>
                <a:cs typeface="Arial"/>
              </a:rPr>
              <a:t>Estructura de costes, precios y márgenes netos</a:t>
            </a:r>
            <a:endParaRPr dirty="0">
              <a:cs typeface="Arial"/>
            </a:endParaRPr>
          </a:p>
        </p:txBody>
      </p:sp>
      <p:pic>
        <p:nvPicPr>
          <p:cNvPr id="21" name="Imagen 20">
            <a:extLst>
              <a:ext uri="{FF2B5EF4-FFF2-40B4-BE49-F238E27FC236}">
                <a16:creationId xmlns:a16="http://schemas.microsoft.com/office/drawing/2014/main" id="{FDBE3239-7188-43C1-A648-9CFFE2B91B56}"/>
              </a:ext>
            </a:extLst>
          </p:cNvPr>
          <p:cNvPicPr/>
          <p:nvPr/>
        </p:nvPicPr>
        <p:blipFill>
          <a:blip r:embed="rId2"/>
          <a:stretch>
            <a:fillRect/>
          </a:stretch>
        </p:blipFill>
        <p:spPr>
          <a:xfrm>
            <a:off x="4972050" y="196850"/>
            <a:ext cx="4826000" cy="939800"/>
          </a:xfrm>
          <a:prstGeom prst="rect">
            <a:avLst/>
          </a:prstGeom>
        </p:spPr>
      </p:pic>
    </p:spTree>
    <p:extLst>
      <p:ext uri="{BB962C8B-B14F-4D97-AF65-F5344CB8AC3E}">
        <p14:creationId xmlns:p14="http://schemas.microsoft.com/office/powerpoint/2010/main" val="277613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0" y="88146"/>
            <a:ext cx="10080498" cy="6840473"/>
          </a:xfrm>
          <a:prstGeom prst="rect">
            <a:avLst/>
          </a:prstGeom>
          <a:blipFill>
            <a:blip r:embed="rId2" cstate="print"/>
            <a:stretch>
              <a:fillRect/>
            </a:stretch>
          </a:blipFill>
        </p:spPr>
        <p:txBody>
          <a:bodyPr wrap="square" lIns="0" tIns="0" rIns="0" bIns="0" rtlCol="0">
            <a:noAutofit/>
          </a:bodyPr>
          <a:lstStyle/>
          <a:p>
            <a:endParaRPr dirty="0"/>
          </a:p>
        </p:txBody>
      </p:sp>
      <p:sp>
        <p:nvSpPr>
          <p:cNvPr id="28" name="object 28"/>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a:p>
        </p:txBody>
      </p:sp>
      <p:sp>
        <p:nvSpPr>
          <p:cNvPr id="29" name="object 29"/>
          <p:cNvSpPr/>
          <p:nvPr/>
        </p:nvSpPr>
        <p:spPr>
          <a:xfrm>
            <a:off x="7069442" y="2662809"/>
            <a:ext cx="0" cy="2580894"/>
          </a:xfrm>
          <a:custGeom>
            <a:avLst/>
            <a:gdLst/>
            <a:ahLst/>
            <a:cxnLst/>
            <a:rect l="l" t="t" r="r" b="b"/>
            <a:pathLst>
              <a:path h="2580894">
                <a:moveTo>
                  <a:pt x="0" y="0"/>
                </a:moveTo>
                <a:lnTo>
                  <a:pt x="0" y="2580894"/>
                </a:lnTo>
              </a:path>
            </a:pathLst>
          </a:custGeom>
          <a:ln w="3175">
            <a:solidFill>
              <a:srgbClr val="D99B01"/>
            </a:solidFill>
            <a:prstDash val="dash"/>
          </a:ln>
        </p:spPr>
        <p:txBody>
          <a:bodyPr wrap="square" lIns="0" tIns="0" rIns="0" bIns="0" rtlCol="0">
            <a:noAutofit/>
          </a:bodyPr>
          <a:lstStyle/>
          <a:p>
            <a:endParaRPr/>
          </a:p>
        </p:txBody>
      </p:sp>
      <p:sp>
        <p:nvSpPr>
          <p:cNvPr id="30" name="object 30"/>
          <p:cNvSpPr/>
          <p:nvPr/>
        </p:nvSpPr>
        <p:spPr>
          <a:xfrm>
            <a:off x="708279" y="1624203"/>
            <a:ext cx="2095500" cy="933450"/>
          </a:xfrm>
          <a:custGeom>
            <a:avLst/>
            <a:gdLst/>
            <a:ahLst/>
            <a:cxnLst/>
            <a:rect l="l" t="t" r="r" b="b"/>
            <a:pathLst>
              <a:path w="2095500" h="933450">
                <a:moveTo>
                  <a:pt x="1871472" y="0"/>
                </a:moveTo>
                <a:lnTo>
                  <a:pt x="0" y="0"/>
                </a:lnTo>
                <a:lnTo>
                  <a:pt x="0" y="933450"/>
                </a:lnTo>
                <a:lnTo>
                  <a:pt x="1871472" y="933450"/>
                </a:lnTo>
                <a:lnTo>
                  <a:pt x="2095500" y="467106"/>
                </a:lnTo>
                <a:lnTo>
                  <a:pt x="1871472" y="0"/>
                </a:lnTo>
                <a:close/>
              </a:path>
            </a:pathLst>
          </a:custGeom>
          <a:solidFill>
            <a:srgbClr val="8F2E85"/>
          </a:solidFill>
        </p:spPr>
        <p:txBody>
          <a:bodyPr wrap="square" lIns="0" tIns="0" rIns="0" bIns="0" rtlCol="0">
            <a:noAutofit/>
          </a:bodyPr>
          <a:lstStyle/>
          <a:p>
            <a:endParaRPr/>
          </a:p>
        </p:txBody>
      </p:sp>
      <p:sp>
        <p:nvSpPr>
          <p:cNvPr id="31" name="object 31"/>
          <p:cNvSpPr/>
          <p:nvPr/>
        </p:nvSpPr>
        <p:spPr>
          <a:xfrm>
            <a:off x="2735198" y="1622678"/>
            <a:ext cx="4473702" cy="933450"/>
          </a:xfrm>
          <a:custGeom>
            <a:avLst/>
            <a:gdLst/>
            <a:ahLst/>
            <a:cxnLst/>
            <a:rect l="l" t="t" r="r" b="b"/>
            <a:pathLst>
              <a:path w="4473702" h="933450">
                <a:moveTo>
                  <a:pt x="4243578" y="0"/>
                </a:moveTo>
                <a:lnTo>
                  <a:pt x="0" y="0"/>
                </a:lnTo>
                <a:lnTo>
                  <a:pt x="230124" y="467106"/>
                </a:lnTo>
                <a:lnTo>
                  <a:pt x="0" y="933450"/>
                </a:lnTo>
                <a:lnTo>
                  <a:pt x="4243578" y="933450"/>
                </a:lnTo>
                <a:lnTo>
                  <a:pt x="4473702" y="467106"/>
                </a:lnTo>
                <a:lnTo>
                  <a:pt x="4243578" y="0"/>
                </a:lnTo>
                <a:close/>
              </a:path>
            </a:pathLst>
          </a:custGeom>
          <a:solidFill>
            <a:srgbClr val="C37178"/>
          </a:solidFill>
        </p:spPr>
        <p:txBody>
          <a:bodyPr wrap="square" lIns="0" tIns="0" rIns="0" bIns="0" rtlCol="0">
            <a:noAutofit/>
          </a:bodyPr>
          <a:lstStyle/>
          <a:p>
            <a:endParaRPr/>
          </a:p>
        </p:txBody>
      </p:sp>
      <p:sp>
        <p:nvSpPr>
          <p:cNvPr id="32" name="object 32"/>
          <p:cNvSpPr/>
          <p:nvPr/>
        </p:nvSpPr>
        <p:spPr>
          <a:xfrm>
            <a:off x="7139559" y="1622678"/>
            <a:ext cx="2097024" cy="933450"/>
          </a:xfrm>
          <a:custGeom>
            <a:avLst/>
            <a:gdLst/>
            <a:ahLst/>
            <a:cxnLst/>
            <a:rect l="l" t="t" r="r" b="b"/>
            <a:pathLst>
              <a:path w="2097024" h="933450">
                <a:moveTo>
                  <a:pt x="1879092" y="0"/>
                </a:moveTo>
                <a:lnTo>
                  <a:pt x="0" y="0"/>
                </a:lnTo>
                <a:lnTo>
                  <a:pt x="217170" y="467106"/>
                </a:lnTo>
                <a:lnTo>
                  <a:pt x="0" y="933450"/>
                </a:lnTo>
                <a:lnTo>
                  <a:pt x="1879092" y="933450"/>
                </a:lnTo>
                <a:lnTo>
                  <a:pt x="2097024" y="467106"/>
                </a:lnTo>
                <a:lnTo>
                  <a:pt x="1879092" y="0"/>
                </a:lnTo>
                <a:close/>
              </a:path>
            </a:pathLst>
          </a:custGeom>
          <a:solidFill>
            <a:srgbClr val="D99B01"/>
          </a:solidFill>
        </p:spPr>
        <p:txBody>
          <a:bodyPr wrap="square" lIns="0" tIns="0" rIns="0" bIns="0" rtlCol="0">
            <a:noAutofit/>
          </a:bodyPr>
          <a:lstStyle/>
          <a:p>
            <a:endParaRPr/>
          </a:p>
        </p:txBody>
      </p:sp>
      <p:sp>
        <p:nvSpPr>
          <p:cNvPr id="33" name="object 33"/>
          <p:cNvSpPr/>
          <p:nvPr/>
        </p:nvSpPr>
        <p:spPr>
          <a:xfrm>
            <a:off x="2934081" y="2967609"/>
            <a:ext cx="1676399" cy="474725"/>
          </a:xfrm>
          <a:custGeom>
            <a:avLst/>
            <a:gdLst/>
            <a:ahLst/>
            <a:cxnLst/>
            <a:rect l="l" t="t" r="r" b="b"/>
            <a:pathLst>
              <a:path w="1676399" h="474725">
                <a:moveTo>
                  <a:pt x="0" y="0"/>
                </a:moveTo>
                <a:lnTo>
                  <a:pt x="0" y="474725"/>
                </a:lnTo>
                <a:lnTo>
                  <a:pt x="1676399" y="474725"/>
                </a:lnTo>
                <a:lnTo>
                  <a:pt x="1676399" y="0"/>
                </a:lnTo>
                <a:lnTo>
                  <a:pt x="0" y="0"/>
                </a:lnTo>
                <a:close/>
              </a:path>
            </a:pathLst>
          </a:custGeom>
          <a:solidFill>
            <a:srgbClr val="C37178"/>
          </a:solidFill>
        </p:spPr>
        <p:txBody>
          <a:bodyPr wrap="square" lIns="0" tIns="0" rIns="0" bIns="0" rtlCol="0">
            <a:noAutofit/>
          </a:bodyPr>
          <a:lstStyle/>
          <a:p>
            <a:endParaRPr/>
          </a:p>
        </p:txBody>
      </p:sp>
      <p:sp>
        <p:nvSpPr>
          <p:cNvPr id="34" name="object 34"/>
          <p:cNvSpPr/>
          <p:nvPr/>
        </p:nvSpPr>
        <p:spPr>
          <a:xfrm>
            <a:off x="7353668" y="3883533"/>
            <a:ext cx="1433322" cy="474725"/>
          </a:xfrm>
          <a:custGeom>
            <a:avLst/>
            <a:gdLst/>
            <a:ahLst/>
            <a:cxnLst/>
            <a:rect l="l" t="t" r="r" b="b"/>
            <a:pathLst>
              <a:path w="1433322" h="474725">
                <a:moveTo>
                  <a:pt x="0" y="0"/>
                </a:moveTo>
                <a:lnTo>
                  <a:pt x="0" y="474725"/>
                </a:lnTo>
                <a:lnTo>
                  <a:pt x="1433322" y="474725"/>
                </a:lnTo>
                <a:lnTo>
                  <a:pt x="1433322" y="0"/>
                </a:lnTo>
                <a:lnTo>
                  <a:pt x="0" y="0"/>
                </a:lnTo>
                <a:close/>
              </a:path>
            </a:pathLst>
          </a:custGeom>
          <a:solidFill>
            <a:srgbClr val="D99B01"/>
          </a:solidFill>
        </p:spPr>
        <p:txBody>
          <a:bodyPr wrap="square" lIns="0" tIns="0" rIns="0" bIns="0" rtlCol="0">
            <a:noAutofit/>
          </a:bodyPr>
          <a:lstStyle/>
          <a:p>
            <a:endParaRPr/>
          </a:p>
        </p:txBody>
      </p:sp>
      <p:sp>
        <p:nvSpPr>
          <p:cNvPr id="35" name="object 35"/>
          <p:cNvSpPr/>
          <p:nvPr/>
        </p:nvSpPr>
        <p:spPr>
          <a:xfrm>
            <a:off x="2665857" y="2662809"/>
            <a:ext cx="0" cy="2592324"/>
          </a:xfrm>
          <a:custGeom>
            <a:avLst/>
            <a:gdLst/>
            <a:ahLst/>
            <a:cxnLst/>
            <a:rect l="l" t="t" r="r" b="b"/>
            <a:pathLst>
              <a:path h="2592324">
                <a:moveTo>
                  <a:pt x="0" y="0"/>
                </a:moveTo>
                <a:lnTo>
                  <a:pt x="0" y="2592324"/>
                </a:lnTo>
              </a:path>
            </a:pathLst>
          </a:custGeom>
          <a:ln w="3175">
            <a:solidFill>
              <a:srgbClr val="C37178"/>
            </a:solidFill>
            <a:prstDash val="dash"/>
          </a:ln>
        </p:spPr>
        <p:txBody>
          <a:bodyPr wrap="square" lIns="0" tIns="0" rIns="0" bIns="0" rtlCol="0">
            <a:noAutofit/>
          </a:bodyPr>
          <a:lstStyle/>
          <a:p>
            <a:endParaRPr/>
          </a:p>
        </p:txBody>
      </p:sp>
      <p:sp>
        <p:nvSpPr>
          <p:cNvPr id="36" name="object 36"/>
          <p:cNvSpPr/>
          <p:nvPr/>
        </p:nvSpPr>
        <p:spPr>
          <a:xfrm>
            <a:off x="4826127" y="2662809"/>
            <a:ext cx="6857" cy="2592324"/>
          </a:xfrm>
          <a:custGeom>
            <a:avLst/>
            <a:gdLst/>
            <a:ahLst/>
            <a:cxnLst/>
            <a:rect l="l" t="t" r="r" b="b"/>
            <a:pathLst>
              <a:path w="6857" h="2592324">
                <a:moveTo>
                  <a:pt x="6857" y="0"/>
                </a:moveTo>
                <a:lnTo>
                  <a:pt x="0" y="2592324"/>
                </a:lnTo>
              </a:path>
            </a:pathLst>
          </a:custGeom>
          <a:ln w="3175">
            <a:solidFill>
              <a:srgbClr val="CE5F9F"/>
            </a:solidFill>
            <a:prstDash val="dash"/>
          </a:ln>
        </p:spPr>
        <p:txBody>
          <a:bodyPr wrap="square" lIns="0" tIns="0" rIns="0" bIns="0" rtlCol="0">
            <a:noAutofit/>
          </a:bodyPr>
          <a:lstStyle/>
          <a:p>
            <a:endParaRPr/>
          </a:p>
        </p:txBody>
      </p:sp>
      <p:sp>
        <p:nvSpPr>
          <p:cNvPr id="37" name="object 37"/>
          <p:cNvSpPr/>
          <p:nvPr/>
        </p:nvSpPr>
        <p:spPr>
          <a:xfrm>
            <a:off x="9097898" y="2662809"/>
            <a:ext cx="0" cy="2580894"/>
          </a:xfrm>
          <a:custGeom>
            <a:avLst/>
            <a:gdLst/>
            <a:ahLst/>
            <a:cxnLst/>
            <a:rect l="l" t="t" r="r" b="b"/>
            <a:pathLst>
              <a:path h="2580894">
                <a:moveTo>
                  <a:pt x="0" y="0"/>
                </a:moveTo>
                <a:lnTo>
                  <a:pt x="0" y="2580894"/>
                </a:lnTo>
              </a:path>
            </a:pathLst>
          </a:custGeom>
          <a:ln w="3175">
            <a:solidFill>
              <a:srgbClr val="D99B01"/>
            </a:solidFill>
            <a:prstDash val="dash"/>
          </a:ln>
        </p:spPr>
        <p:txBody>
          <a:bodyPr wrap="square" lIns="0" tIns="0" rIns="0" bIns="0" rtlCol="0">
            <a:noAutofit/>
          </a:bodyPr>
          <a:lstStyle/>
          <a:p>
            <a:endParaRPr/>
          </a:p>
        </p:txBody>
      </p:sp>
      <p:sp>
        <p:nvSpPr>
          <p:cNvPr id="38" name="object 38"/>
          <p:cNvSpPr/>
          <p:nvPr/>
        </p:nvSpPr>
        <p:spPr>
          <a:xfrm>
            <a:off x="708279" y="2662809"/>
            <a:ext cx="12954" cy="2592324"/>
          </a:xfrm>
          <a:custGeom>
            <a:avLst/>
            <a:gdLst/>
            <a:ahLst/>
            <a:cxnLst/>
            <a:rect l="l" t="t" r="r" b="b"/>
            <a:pathLst>
              <a:path w="12954" h="2592324">
                <a:moveTo>
                  <a:pt x="0" y="0"/>
                </a:moveTo>
                <a:lnTo>
                  <a:pt x="12954" y="2592324"/>
                </a:lnTo>
              </a:path>
            </a:pathLst>
          </a:custGeom>
          <a:ln w="3175">
            <a:solidFill>
              <a:srgbClr val="8F2E85"/>
            </a:solidFill>
            <a:prstDash val="dash"/>
          </a:ln>
        </p:spPr>
        <p:txBody>
          <a:bodyPr wrap="square" lIns="0" tIns="0" rIns="0" bIns="0" rtlCol="0">
            <a:noAutofit/>
          </a:bodyPr>
          <a:lstStyle/>
          <a:p>
            <a:endParaRPr/>
          </a:p>
        </p:txBody>
      </p:sp>
      <p:sp>
        <p:nvSpPr>
          <p:cNvPr id="39" name="object 39"/>
          <p:cNvSpPr/>
          <p:nvPr/>
        </p:nvSpPr>
        <p:spPr>
          <a:xfrm>
            <a:off x="577977" y="5438775"/>
            <a:ext cx="8948928" cy="826008"/>
          </a:xfrm>
          <a:custGeom>
            <a:avLst/>
            <a:gdLst/>
            <a:ahLst/>
            <a:cxnLst/>
            <a:rect l="l" t="t" r="r" b="b"/>
            <a:pathLst>
              <a:path w="8948928" h="826008">
                <a:moveTo>
                  <a:pt x="0" y="0"/>
                </a:moveTo>
                <a:lnTo>
                  <a:pt x="0" y="826008"/>
                </a:lnTo>
                <a:lnTo>
                  <a:pt x="8948928" y="826008"/>
                </a:lnTo>
                <a:lnTo>
                  <a:pt x="8948928" y="0"/>
                </a:lnTo>
                <a:lnTo>
                  <a:pt x="0" y="0"/>
                </a:lnTo>
                <a:close/>
              </a:path>
            </a:pathLst>
          </a:custGeom>
          <a:solidFill>
            <a:srgbClr val="F5DFEB"/>
          </a:solidFill>
        </p:spPr>
        <p:txBody>
          <a:bodyPr wrap="square" lIns="0" tIns="0" rIns="0" bIns="0" rtlCol="0">
            <a:noAutofit/>
          </a:bodyPr>
          <a:lstStyle/>
          <a:p>
            <a:endParaRPr/>
          </a:p>
        </p:txBody>
      </p:sp>
      <p:sp>
        <p:nvSpPr>
          <p:cNvPr id="40" name="object 40"/>
          <p:cNvSpPr/>
          <p:nvPr/>
        </p:nvSpPr>
        <p:spPr>
          <a:xfrm>
            <a:off x="846201" y="2967609"/>
            <a:ext cx="1676400" cy="474725"/>
          </a:xfrm>
          <a:custGeom>
            <a:avLst/>
            <a:gdLst/>
            <a:ahLst/>
            <a:cxnLst/>
            <a:rect l="l" t="t" r="r" b="b"/>
            <a:pathLst>
              <a:path w="1676400" h="474725">
                <a:moveTo>
                  <a:pt x="0" y="0"/>
                </a:moveTo>
                <a:lnTo>
                  <a:pt x="0" y="474725"/>
                </a:lnTo>
                <a:lnTo>
                  <a:pt x="1676400" y="474725"/>
                </a:lnTo>
                <a:lnTo>
                  <a:pt x="1676400" y="0"/>
                </a:lnTo>
                <a:lnTo>
                  <a:pt x="0" y="0"/>
                </a:lnTo>
                <a:close/>
              </a:path>
            </a:pathLst>
          </a:custGeom>
          <a:solidFill>
            <a:srgbClr val="8F2E85"/>
          </a:solidFill>
        </p:spPr>
        <p:txBody>
          <a:bodyPr wrap="square" lIns="0" tIns="0" rIns="0" bIns="0" rtlCol="0">
            <a:noAutofit/>
          </a:bodyPr>
          <a:lstStyle/>
          <a:p>
            <a:endParaRPr/>
          </a:p>
        </p:txBody>
      </p:sp>
      <p:sp>
        <p:nvSpPr>
          <p:cNvPr id="43" name="object 43"/>
          <p:cNvSpPr/>
          <p:nvPr/>
        </p:nvSpPr>
        <p:spPr>
          <a:xfrm>
            <a:off x="5179423" y="2953337"/>
            <a:ext cx="1677924" cy="463592"/>
          </a:xfrm>
          <a:custGeom>
            <a:avLst/>
            <a:gdLst/>
            <a:ahLst/>
            <a:cxnLst/>
            <a:rect l="l" t="t" r="r" b="b"/>
            <a:pathLst>
              <a:path w="1677924" h="382524">
                <a:moveTo>
                  <a:pt x="0" y="0"/>
                </a:moveTo>
                <a:lnTo>
                  <a:pt x="0" y="382524"/>
                </a:lnTo>
                <a:lnTo>
                  <a:pt x="1677924" y="382524"/>
                </a:lnTo>
                <a:lnTo>
                  <a:pt x="1677924" y="0"/>
                </a:lnTo>
                <a:lnTo>
                  <a:pt x="0" y="0"/>
                </a:lnTo>
                <a:close/>
              </a:path>
            </a:pathLst>
          </a:custGeom>
          <a:solidFill>
            <a:srgbClr val="C37178"/>
          </a:solidFill>
        </p:spPr>
        <p:txBody>
          <a:bodyPr wrap="square" lIns="0" tIns="0" rIns="0" bIns="0" rtlCol="0">
            <a:noAutofit/>
          </a:bodyPr>
          <a:lstStyle/>
          <a:p>
            <a:endParaRPr/>
          </a:p>
        </p:txBody>
      </p:sp>
      <p:sp>
        <p:nvSpPr>
          <p:cNvPr id="45" name="object 45"/>
          <p:cNvSpPr/>
          <p:nvPr/>
        </p:nvSpPr>
        <p:spPr>
          <a:xfrm>
            <a:off x="7347572" y="2989707"/>
            <a:ext cx="1439418" cy="649224"/>
          </a:xfrm>
          <a:custGeom>
            <a:avLst/>
            <a:gdLst/>
            <a:ahLst/>
            <a:cxnLst/>
            <a:rect l="l" t="t" r="r" b="b"/>
            <a:pathLst>
              <a:path w="1439418" h="649224">
                <a:moveTo>
                  <a:pt x="0" y="0"/>
                </a:moveTo>
                <a:lnTo>
                  <a:pt x="0" y="649224"/>
                </a:lnTo>
                <a:lnTo>
                  <a:pt x="1439418" y="649224"/>
                </a:lnTo>
                <a:lnTo>
                  <a:pt x="1439418" y="0"/>
                </a:lnTo>
                <a:lnTo>
                  <a:pt x="0" y="0"/>
                </a:lnTo>
                <a:close/>
              </a:path>
            </a:pathLst>
          </a:custGeom>
          <a:solidFill>
            <a:srgbClr val="D99B01"/>
          </a:solidFill>
        </p:spPr>
        <p:txBody>
          <a:bodyPr wrap="square" lIns="0" tIns="0" rIns="0" bIns="0" rtlCol="0">
            <a:noAutofit/>
          </a:bodyPr>
          <a:lstStyle/>
          <a:p>
            <a:endParaRPr/>
          </a:p>
        </p:txBody>
      </p:sp>
      <p:sp>
        <p:nvSpPr>
          <p:cNvPr id="46" name="object 46"/>
          <p:cNvSpPr/>
          <p:nvPr/>
        </p:nvSpPr>
        <p:spPr>
          <a:xfrm>
            <a:off x="7347572" y="4531233"/>
            <a:ext cx="1439418" cy="474725"/>
          </a:xfrm>
          <a:custGeom>
            <a:avLst/>
            <a:gdLst/>
            <a:ahLst/>
            <a:cxnLst/>
            <a:rect l="l" t="t" r="r" b="b"/>
            <a:pathLst>
              <a:path w="1439418" h="474725">
                <a:moveTo>
                  <a:pt x="0" y="0"/>
                </a:moveTo>
                <a:lnTo>
                  <a:pt x="0" y="474725"/>
                </a:lnTo>
                <a:lnTo>
                  <a:pt x="1439418" y="474725"/>
                </a:lnTo>
                <a:lnTo>
                  <a:pt x="1439418" y="0"/>
                </a:lnTo>
                <a:lnTo>
                  <a:pt x="0" y="0"/>
                </a:lnTo>
                <a:close/>
              </a:path>
            </a:pathLst>
          </a:custGeom>
          <a:solidFill>
            <a:srgbClr val="D99B01"/>
          </a:solidFill>
        </p:spPr>
        <p:txBody>
          <a:bodyPr wrap="square" lIns="0" tIns="0" rIns="0" bIns="0" rtlCol="0">
            <a:noAutofit/>
          </a:bodyPr>
          <a:lstStyle/>
          <a:p>
            <a:endParaRPr dirty="0"/>
          </a:p>
        </p:txBody>
      </p:sp>
      <p:sp>
        <p:nvSpPr>
          <p:cNvPr id="17" name="object 17"/>
          <p:cNvSpPr txBox="1"/>
          <p:nvPr/>
        </p:nvSpPr>
        <p:spPr>
          <a:xfrm>
            <a:off x="1043806" y="1943687"/>
            <a:ext cx="1332551" cy="333248"/>
          </a:xfrm>
          <a:prstGeom prst="rect">
            <a:avLst/>
          </a:prstGeom>
        </p:spPr>
        <p:txBody>
          <a:bodyPr wrap="square" lIns="0" tIns="19812" rIns="0" bIns="0" rtlCol="0">
            <a:noAutofit/>
          </a:bodyPr>
          <a:lstStyle/>
          <a:p>
            <a:pPr marL="265684" indent="-252984">
              <a:lnSpc>
                <a:spcPts val="1220"/>
              </a:lnSpc>
            </a:pPr>
            <a:r>
              <a:rPr sz="1200" b="1" dirty="0">
                <a:solidFill>
                  <a:srgbClr val="FFFFFF"/>
                </a:solidFill>
                <a:cs typeface="Arial"/>
              </a:rPr>
              <a:t>PRODUCCIÓN DE ACEITUNA</a:t>
            </a:r>
            <a:endParaRPr sz="1200" dirty="0">
              <a:cs typeface="Arial"/>
            </a:endParaRPr>
          </a:p>
        </p:txBody>
      </p:sp>
      <p:sp>
        <p:nvSpPr>
          <p:cNvPr id="16" name="object 16"/>
          <p:cNvSpPr txBox="1"/>
          <p:nvPr/>
        </p:nvSpPr>
        <p:spPr>
          <a:xfrm>
            <a:off x="4127620" y="2019887"/>
            <a:ext cx="1598406" cy="177800"/>
          </a:xfrm>
          <a:prstGeom prst="rect">
            <a:avLst/>
          </a:prstGeom>
        </p:spPr>
        <p:txBody>
          <a:bodyPr wrap="square" lIns="0" tIns="8413" rIns="0" bIns="0" rtlCol="0">
            <a:noAutofit/>
          </a:bodyPr>
          <a:lstStyle/>
          <a:p>
            <a:pPr marL="12700">
              <a:lnSpc>
                <a:spcPts val="1325"/>
              </a:lnSpc>
            </a:pPr>
            <a:r>
              <a:rPr lang="es-ES" sz="1200" b="1" spc="1" dirty="0">
                <a:solidFill>
                  <a:srgbClr val="FFFFFF"/>
                </a:solidFill>
                <a:cs typeface="Arial"/>
              </a:rPr>
              <a:t>FASE INDUSTRIAL</a:t>
            </a:r>
            <a:endParaRPr sz="1200" dirty="0">
              <a:cs typeface="Arial"/>
            </a:endParaRPr>
          </a:p>
        </p:txBody>
      </p:sp>
      <p:sp>
        <p:nvSpPr>
          <p:cNvPr id="15" name="object 15"/>
          <p:cNvSpPr txBox="1"/>
          <p:nvPr/>
        </p:nvSpPr>
        <p:spPr>
          <a:xfrm>
            <a:off x="7657966" y="2019887"/>
            <a:ext cx="1149888" cy="177800"/>
          </a:xfrm>
          <a:prstGeom prst="rect">
            <a:avLst/>
          </a:prstGeom>
        </p:spPr>
        <p:txBody>
          <a:bodyPr wrap="square" lIns="0" tIns="8413" rIns="0" bIns="0" rtlCol="0">
            <a:noAutofit/>
          </a:bodyPr>
          <a:lstStyle/>
          <a:p>
            <a:pPr marL="12700">
              <a:lnSpc>
                <a:spcPts val="1325"/>
              </a:lnSpc>
            </a:pPr>
            <a:r>
              <a:rPr sz="1200" b="1" spc="1" dirty="0">
                <a:solidFill>
                  <a:srgbClr val="FFFFFF"/>
                </a:solidFill>
                <a:cs typeface="Arial"/>
              </a:rPr>
              <a:t>DISTRIBUCIÓN</a:t>
            </a:r>
            <a:endParaRPr sz="1200" dirty="0">
              <a:cs typeface="Arial"/>
            </a:endParaRPr>
          </a:p>
        </p:txBody>
      </p:sp>
      <p:sp>
        <p:nvSpPr>
          <p:cNvPr id="10" name="object 10"/>
          <p:cNvSpPr txBox="1"/>
          <p:nvPr/>
        </p:nvSpPr>
        <p:spPr>
          <a:xfrm>
            <a:off x="7347572" y="4531233"/>
            <a:ext cx="1439418" cy="474725"/>
          </a:xfrm>
          <a:prstGeom prst="rect">
            <a:avLst/>
          </a:prstGeom>
        </p:spPr>
        <p:txBody>
          <a:bodyPr wrap="square" lIns="0" tIns="4318" rIns="0" bIns="0" rtlCol="0">
            <a:noAutofit/>
          </a:bodyPr>
          <a:lstStyle/>
          <a:p>
            <a:pPr>
              <a:lnSpc>
                <a:spcPts val="850"/>
              </a:lnSpc>
            </a:pPr>
            <a:endParaRPr lang="es-ES" sz="850" dirty="0"/>
          </a:p>
          <a:p>
            <a:pPr marL="143331" marR="119572" indent="268154">
              <a:lnSpc>
                <a:spcPts val="1130"/>
              </a:lnSpc>
              <a:spcBef>
                <a:spcPts val="56"/>
              </a:spcBef>
            </a:pPr>
            <a:r>
              <a:rPr lang="es-ES" sz="1200" b="1" dirty="0">
                <a:solidFill>
                  <a:schemeClr val="bg1"/>
                </a:solidFill>
                <a:cs typeface="Arial"/>
              </a:rPr>
              <a:t>DISCOUNTS</a:t>
            </a:r>
          </a:p>
        </p:txBody>
      </p:sp>
      <p:sp>
        <p:nvSpPr>
          <p:cNvPr id="9" name="object 9"/>
          <p:cNvSpPr txBox="1"/>
          <p:nvPr/>
        </p:nvSpPr>
        <p:spPr>
          <a:xfrm>
            <a:off x="3818001" y="4213479"/>
            <a:ext cx="1636776" cy="341375"/>
          </a:xfrm>
          <a:prstGeom prst="rect">
            <a:avLst/>
          </a:prstGeom>
        </p:spPr>
        <p:txBody>
          <a:bodyPr wrap="square" lIns="0" tIns="1297" rIns="0" bIns="0" rtlCol="0">
            <a:noAutofit/>
          </a:bodyPr>
          <a:lstStyle/>
          <a:p>
            <a:pPr>
              <a:lnSpc>
                <a:spcPts val="650"/>
              </a:lnSpc>
            </a:pPr>
            <a:endParaRPr sz="650"/>
          </a:p>
          <a:p>
            <a:pPr marL="320033">
              <a:lnSpc>
                <a:spcPct val="95825"/>
              </a:lnSpc>
            </a:pPr>
            <a:r>
              <a:rPr sz="1100" b="1" spc="3" dirty="0">
                <a:solidFill>
                  <a:srgbClr val="FFFFFF"/>
                </a:solidFill>
                <a:latin typeface="Arial"/>
                <a:cs typeface="Arial"/>
              </a:rPr>
              <a:t>OPERADORES</a:t>
            </a:r>
            <a:endParaRPr sz="1100">
              <a:latin typeface="Arial"/>
              <a:cs typeface="Arial"/>
            </a:endParaRPr>
          </a:p>
        </p:txBody>
      </p:sp>
      <p:sp>
        <p:nvSpPr>
          <p:cNvPr id="8" name="object 8"/>
          <p:cNvSpPr txBox="1"/>
          <p:nvPr/>
        </p:nvSpPr>
        <p:spPr>
          <a:xfrm>
            <a:off x="7353668" y="3883533"/>
            <a:ext cx="1433322" cy="474725"/>
          </a:xfrm>
          <a:prstGeom prst="rect">
            <a:avLst/>
          </a:prstGeom>
        </p:spPr>
        <p:txBody>
          <a:bodyPr wrap="square" lIns="0" tIns="4318" rIns="0" bIns="0" rtlCol="0">
            <a:noAutofit/>
          </a:bodyPr>
          <a:lstStyle/>
          <a:p>
            <a:pPr>
              <a:lnSpc>
                <a:spcPts val="850"/>
              </a:lnSpc>
            </a:pPr>
            <a:endParaRPr sz="850" dirty="0"/>
          </a:p>
          <a:p>
            <a:pPr marL="66315" marR="41518" indent="8366">
              <a:lnSpc>
                <a:spcPts val="1130"/>
              </a:lnSpc>
              <a:spcBef>
                <a:spcPts val="56"/>
              </a:spcBef>
            </a:pPr>
            <a:r>
              <a:rPr sz="1200" b="1" dirty="0">
                <a:solidFill>
                  <a:srgbClr val="FFFFFF"/>
                </a:solidFill>
                <a:cs typeface="Arial"/>
              </a:rPr>
              <a:t>HI</a:t>
            </a:r>
            <a:r>
              <a:rPr sz="1200" b="1" spc="4" dirty="0">
                <a:solidFill>
                  <a:srgbClr val="FFFFFF"/>
                </a:solidFill>
                <a:cs typeface="Arial"/>
              </a:rPr>
              <a:t>PERMERCADOS</a:t>
            </a:r>
            <a:endParaRPr sz="1200" dirty="0">
              <a:cs typeface="Arial"/>
            </a:endParaRPr>
          </a:p>
        </p:txBody>
      </p:sp>
      <p:sp>
        <p:nvSpPr>
          <p:cNvPr id="7" name="object 7"/>
          <p:cNvSpPr txBox="1"/>
          <p:nvPr/>
        </p:nvSpPr>
        <p:spPr>
          <a:xfrm>
            <a:off x="7347572" y="2989707"/>
            <a:ext cx="1439418" cy="458723"/>
          </a:xfrm>
          <a:prstGeom prst="rect">
            <a:avLst/>
          </a:prstGeom>
        </p:spPr>
        <p:txBody>
          <a:bodyPr wrap="square" lIns="0" tIns="41910" rIns="0" bIns="0" rtlCol="0">
            <a:noAutofit/>
          </a:bodyPr>
          <a:lstStyle/>
          <a:p>
            <a:pPr marL="34607" marR="35759" algn="ctr">
              <a:lnSpc>
                <a:spcPct val="95825"/>
              </a:lnSpc>
            </a:pPr>
            <a:r>
              <a:rPr lang="es-ES" sz="1200" b="1" spc="-2" dirty="0">
                <a:solidFill>
                  <a:srgbClr val="FFFFFF"/>
                </a:solidFill>
                <a:cs typeface="Arial"/>
              </a:rPr>
              <a:t>SUPERMERCADOS/</a:t>
            </a:r>
          </a:p>
          <a:p>
            <a:pPr marL="34607" marR="35759" algn="ctr">
              <a:lnSpc>
                <a:spcPct val="95825"/>
              </a:lnSpc>
            </a:pPr>
            <a:r>
              <a:rPr lang="es-ES" sz="1200" b="1" spc="-2" dirty="0">
                <a:solidFill>
                  <a:srgbClr val="FFFFFF"/>
                </a:solidFill>
                <a:cs typeface="Arial"/>
              </a:rPr>
              <a:t>AUTOSERVICIOS</a:t>
            </a:r>
            <a:endParaRPr sz="1200" dirty="0">
              <a:cs typeface="Arial"/>
            </a:endParaRPr>
          </a:p>
        </p:txBody>
      </p:sp>
      <p:sp>
        <p:nvSpPr>
          <p:cNvPr id="5" name="object 5"/>
          <p:cNvSpPr txBox="1"/>
          <p:nvPr/>
        </p:nvSpPr>
        <p:spPr>
          <a:xfrm>
            <a:off x="5110353" y="2998859"/>
            <a:ext cx="1679448" cy="441189"/>
          </a:xfrm>
          <a:prstGeom prst="rect">
            <a:avLst/>
          </a:prstGeom>
        </p:spPr>
        <p:txBody>
          <a:bodyPr wrap="square" lIns="0" tIns="535" rIns="0" bIns="0" rtlCol="0">
            <a:noAutofit/>
          </a:bodyPr>
          <a:lstStyle/>
          <a:p>
            <a:pPr>
              <a:lnSpc>
                <a:spcPts val="950"/>
              </a:lnSpc>
            </a:pPr>
            <a:endParaRPr sz="950" dirty="0"/>
          </a:p>
          <a:p>
            <a:pPr marL="294887">
              <a:lnSpc>
                <a:spcPct val="95825"/>
              </a:lnSpc>
            </a:pPr>
            <a:r>
              <a:rPr sz="1200" b="1" spc="4" dirty="0">
                <a:solidFill>
                  <a:srgbClr val="FFFFFF"/>
                </a:solidFill>
                <a:cs typeface="Arial"/>
              </a:rPr>
              <a:t>ENVASAD</a:t>
            </a:r>
            <a:r>
              <a:rPr lang="es-ES" sz="1200" b="1" spc="4" dirty="0">
                <a:solidFill>
                  <a:srgbClr val="FFFFFF"/>
                </a:solidFill>
                <a:cs typeface="Arial"/>
              </a:rPr>
              <a:t>O</a:t>
            </a:r>
            <a:r>
              <a:rPr sz="1200" b="1" spc="4" dirty="0">
                <a:solidFill>
                  <a:srgbClr val="FFFFFF"/>
                </a:solidFill>
                <a:cs typeface="Arial"/>
              </a:rPr>
              <a:t>RAS</a:t>
            </a:r>
            <a:endParaRPr sz="1200" dirty="0">
              <a:cs typeface="Arial"/>
            </a:endParaRPr>
          </a:p>
        </p:txBody>
      </p:sp>
      <p:sp>
        <p:nvSpPr>
          <p:cNvPr id="4" name="object 4"/>
          <p:cNvSpPr txBox="1"/>
          <p:nvPr/>
        </p:nvSpPr>
        <p:spPr>
          <a:xfrm>
            <a:off x="2934081" y="2967609"/>
            <a:ext cx="1676399" cy="474725"/>
          </a:xfrm>
          <a:prstGeom prst="rect">
            <a:avLst/>
          </a:prstGeom>
        </p:spPr>
        <p:txBody>
          <a:bodyPr wrap="square" lIns="0" tIns="2567" rIns="0" bIns="0" rtlCol="0">
            <a:noAutofit/>
          </a:bodyPr>
          <a:lstStyle/>
          <a:p>
            <a:pPr>
              <a:lnSpc>
                <a:spcPts val="1300"/>
              </a:lnSpc>
            </a:pPr>
            <a:endParaRPr sz="1300" dirty="0"/>
          </a:p>
          <a:p>
            <a:pPr marL="394709">
              <a:lnSpc>
                <a:spcPct val="95825"/>
              </a:lnSpc>
            </a:pPr>
            <a:r>
              <a:rPr sz="1200" b="1" spc="4" dirty="0">
                <a:solidFill>
                  <a:srgbClr val="FFFFFF"/>
                </a:solidFill>
                <a:cs typeface="Arial"/>
              </a:rPr>
              <a:t>ALMAZARAS</a:t>
            </a:r>
            <a:endParaRPr sz="1200" dirty="0">
              <a:cs typeface="Arial"/>
            </a:endParaRPr>
          </a:p>
        </p:txBody>
      </p:sp>
      <p:sp>
        <p:nvSpPr>
          <p:cNvPr id="3" name="object 3"/>
          <p:cNvSpPr txBox="1"/>
          <p:nvPr/>
        </p:nvSpPr>
        <p:spPr>
          <a:xfrm>
            <a:off x="846201" y="2967609"/>
            <a:ext cx="1676400" cy="495687"/>
          </a:xfrm>
          <a:prstGeom prst="rect">
            <a:avLst/>
          </a:prstGeom>
        </p:spPr>
        <p:txBody>
          <a:bodyPr wrap="square" lIns="0" tIns="2567" rIns="0" bIns="0" rtlCol="0">
            <a:noAutofit/>
          </a:bodyPr>
          <a:lstStyle/>
          <a:p>
            <a:pPr>
              <a:lnSpc>
                <a:spcPts val="1300"/>
              </a:lnSpc>
            </a:pPr>
            <a:endParaRPr sz="1300" dirty="0"/>
          </a:p>
          <a:p>
            <a:pPr marL="290315">
              <a:lnSpc>
                <a:spcPct val="95825"/>
              </a:lnSpc>
            </a:pPr>
            <a:r>
              <a:rPr lang="es-ES" sz="1200" b="1" spc="3" dirty="0">
                <a:solidFill>
                  <a:srgbClr val="FFFFFF"/>
                </a:solidFill>
                <a:cs typeface="Arial"/>
              </a:rPr>
              <a:t>OLIVAREROS/</a:t>
            </a:r>
          </a:p>
          <a:p>
            <a:pPr marL="290315">
              <a:lnSpc>
                <a:spcPct val="95825"/>
              </a:lnSpc>
            </a:pPr>
            <a:r>
              <a:rPr sz="1200" b="1" spc="3" dirty="0">
                <a:solidFill>
                  <a:srgbClr val="FFFFFF"/>
                </a:solidFill>
                <a:cs typeface="Arial"/>
              </a:rPr>
              <a:t>OLEICULTORES</a:t>
            </a:r>
            <a:endParaRPr sz="1200" dirty="0">
              <a:cs typeface="Arial"/>
            </a:endParaRPr>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50" name="Imagen 49">
            <a:extLst>
              <a:ext uri="{FF2B5EF4-FFF2-40B4-BE49-F238E27FC236}">
                <a16:creationId xmlns:a16="http://schemas.microsoft.com/office/drawing/2014/main" id="{831FA05D-2424-40C1-9DE3-DF57B2736CDB}"/>
              </a:ext>
            </a:extLst>
          </p:cNvPr>
          <p:cNvPicPr/>
          <p:nvPr/>
        </p:nvPicPr>
        <p:blipFill>
          <a:blip r:embed="rId3"/>
          <a:stretch>
            <a:fillRect/>
          </a:stretch>
        </p:blipFill>
        <p:spPr>
          <a:xfrm>
            <a:off x="5210775" y="196850"/>
            <a:ext cx="4826000" cy="939800"/>
          </a:xfrm>
          <a:prstGeom prst="rect">
            <a:avLst/>
          </a:prstGeom>
        </p:spPr>
      </p:pic>
      <p:sp>
        <p:nvSpPr>
          <p:cNvPr id="41" name="CuadroTexto 40">
            <a:extLst>
              <a:ext uri="{FF2B5EF4-FFF2-40B4-BE49-F238E27FC236}">
                <a16:creationId xmlns:a16="http://schemas.microsoft.com/office/drawing/2014/main" id="{165A2B9D-D632-0C47-9F34-819D0DDBE95B}"/>
              </a:ext>
            </a:extLst>
          </p:cNvPr>
          <p:cNvSpPr txBox="1"/>
          <p:nvPr/>
        </p:nvSpPr>
        <p:spPr>
          <a:xfrm>
            <a:off x="704850" y="1072118"/>
            <a:ext cx="5602592" cy="369332"/>
          </a:xfrm>
          <a:prstGeom prst="rect">
            <a:avLst/>
          </a:prstGeom>
          <a:noFill/>
        </p:spPr>
        <p:txBody>
          <a:bodyPr wrap="square" rtlCol="0">
            <a:spAutoFit/>
          </a:bodyPr>
          <a:lstStyle/>
          <a:p>
            <a:r>
              <a:rPr lang="es-ES" b="1" dirty="0">
                <a:solidFill>
                  <a:srgbClr val="EF9A11"/>
                </a:solidFill>
              </a:rPr>
              <a:t>3.1. ESQUEMA DE LA CADENA DE VALOR DEL AOVE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504415" y="2644441"/>
            <a:ext cx="2016252" cy="3872623"/>
          </a:xfrm>
          <a:custGeom>
            <a:avLst/>
            <a:gdLst/>
            <a:ahLst/>
            <a:cxnLst/>
            <a:rect l="l" t="t" r="r" b="b"/>
            <a:pathLst>
              <a:path w="2016252" h="3339846">
                <a:moveTo>
                  <a:pt x="0" y="0"/>
                </a:moveTo>
                <a:lnTo>
                  <a:pt x="0" y="3339846"/>
                </a:lnTo>
                <a:lnTo>
                  <a:pt x="2016252" y="3339846"/>
                </a:lnTo>
                <a:lnTo>
                  <a:pt x="2016252" y="0"/>
                </a:lnTo>
                <a:lnTo>
                  <a:pt x="0" y="0"/>
                </a:lnTo>
                <a:close/>
              </a:path>
            </a:pathLst>
          </a:custGeom>
          <a:solidFill>
            <a:srgbClr val="FFFFFF"/>
          </a:solidFill>
        </p:spPr>
        <p:txBody>
          <a:bodyPr wrap="square" lIns="0" tIns="0" rIns="0" bIns="0" rtlCol="0">
            <a:noAutofit/>
          </a:bodyPr>
          <a:lstStyle/>
          <a:p>
            <a:endParaRPr dirty="0"/>
          </a:p>
        </p:txBody>
      </p:sp>
      <p:sp>
        <p:nvSpPr>
          <p:cNvPr id="27" name="object 27"/>
          <p:cNvSpPr/>
          <p:nvPr/>
        </p:nvSpPr>
        <p:spPr>
          <a:xfrm>
            <a:off x="1904" y="1904"/>
            <a:ext cx="10080498" cy="6840473"/>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a:p>
        </p:txBody>
      </p:sp>
      <p:sp>
        <p:nvSpPr>
          <p:cNvPr id="32" name="object 32"/>
          <p:cNvSpPr/>
          <p:nvPr/>
        </p:nvSpPr>
        <p:spPr>
          <a:xfrm>
            <a:off x="504825" y="2665857"/>
            <a:ext cx="2016252" cy="3339846"/>
          </a:xfrm>
          <a:custGeom>
            <a:avLst/>
            <a:gdLst/>
            <a:ahLst/>
            <a:cxnLst/>
            <a:rect l="l" t="t" r="r" b="b"/>
            <a:pathLst>
              <a:path w="2016252" h="3339846">
                <a:moveTo>
                  <a:pt x="0" y="0"/>
                </a:moveTo>
                <a:lnTo>
                  <a:pt x="0" y="3339846"/>
                </a:lnTo>
                <a:lnTo>
                  <a:pt x="2016252" y="3339846"/>
                </a:lnTo>
                <a:lnTo>
                  <a:pt x="2016252" y="0"/>
                </a:lnTo>
                <a:lnTo>
                  <a:pt x="0" y="0"/>
                </a:lnTo>
                <a:close/>
              </a:path>
            </a:pathLst>
          </a:custGeom>
          <a:ln w="9525">
            <a:solidFill>
              <a:srgbClr val="8F3C85"/>
            </a:solidFill>
          </a:ln>
        </p:spPr>
        <p:txBody>
          <a:bodyPr wrap="square" lIns="0" tIns="0" rIns="0" bIns="0" rtlCol="0">
            <a:noAutofit/>
          </a:bodyPr>
          <a:lstStyle/>
          <a:p>
            <a:endParaRPr/>
          </a:p>
        </p:txBody>
      </p:sp>
      <p:sp>
        <p:nvSpPr>
          <p:cNvPr id="33" name="object 33"/>
          <p:cNvSpPr/>
          <p:nvPr/>
        </p:nvSpPr>
        <p:spPr>
          <a:xfrm>
            <a:off x="504825" y="1333881"/>
            <a:ext cx="2232660" cy="1201674"/>
          </a:xfrm>
          <a:custGeom>
            <a:avLst/>
            <a:gdLst/>
            <a:ahLst/>
            <a:cxnLst/>
            <a:rect l="l" t="t" r="r" b="b"/>
            <a:pathLst>
              <a:path w="2232660" h="1201674">
                <a:moveTo>
                  <a:pt x="1984248" y="0"/>
                </a:moveTo>
                <a:lnTo>
                  <a:pt x="0" y="0"/>
                </a:lnTo>
                <a:lnTo>
                  <a:pt x="0" y="1201674"/>
                </a:lnTo>
                <a:lnTo>
                  <a:pt x="1984248" y="1201674"/>
                </a:lnTo>
                <a:lnTo>
                  <a:pt x="2232660" y="600456"/>
                </a:lnTo>
                <a:lnTo>
                  <a:pt x="1984248" y="0"/>
                </a:lnTo>
                <a:close/>
              </a:path>
            </a:pathLst>
          </a:custGeom>
          <a:solidFill>
            <a:srgbClr val="FFFFFF">
              <a:alpha val="39999"/>
            </a:srgbClr>
          </a:solidFill>
        </p:spPr>
        <p:txBody>
          <a:bodyPr wrap="square" lIns="0" tIns="0" rIns="0" bIns="0" rtlCol="0">
            <a:noAutofit/>
          </a:bodyPr>
          <a:lstStyle/>
          <a:p>
            <a:endParaRPr/>
          </a:p>
        </p:txBody>
      </p:sp>
      <p:sp>
        <p:nvSpPr>
          <p:cNvPr id="34" name="object 34"/>
          <p:cNvSpPr/>
          <p:nvPr/>
        </p:nvSpPr>
        <p:spPr>
          <a:xfrm>
            <a:off x="504825" y="1333881"/>
            <a:ext cx="2232660" cy="1201674"/>
          </a:xfrm>
          <a:custGeom>
            <a:avLst/>
            <a:gdLst/>
            <a:ahLst/>
            <a:cxnLst/>
            <a:rect l="l" t="t" r="r" b="b"/>
            <a:pathLst>
              <a:path w="2232660" h="1201674">
                <a:moveTo>
                  <a:pt x="1984248" y="0"/>
                </a:moveTo>
                <a:lnTo>
                  <a:pt x="0" y="0"/>
                </a:lnTo>
                <a:lnTo>
                  <a:pt x="0" y="1201674"/>
                </a:lnTo>
                <a:lnTo>
                  <a:pt x="1984248" y="1201674"/>
                </a:lnTo>
                <a:lnTo>
                  <a:pt x="2232660" y="600456"/>
                </a:lnTo>
                <a:lnTo>
                  <a:pt x="1984248" y="0"/>
                </a:lnTo>
                <a:close/>
              </a:path>
            </a:pathLst>
          </a:custGeom>
          <a:ln w="3175">
            <a:solidFill>
              <a:srgbClr val="8F2E85"/>
            </a:solidFill>
          </a:ln>
        </p:spPr>
        <p:txBody>
          <a:bodyPr wrap="square" lIns="0" tIns="0" rIns="0" bIns="0" rtlCol="0">
            <a:noAutofit/>
          </a:bodyPr>
          <a:lstStyle/>
          <a:p>
            <a:endParaRPr/>
          </a:p>
        </p:txBody>
      </p:sp>
      <p:sp>
        <p:nvSpPr>
          <p:cNvPr id="35" name="object 35"/>
          <p:cNvSpPr/>
          <p:nvPr/>
        </p:nvSpPr>
        <p:spPr>
          <a:xfrm>
            <a:off x="577977" y="1600581"/>
            <a:ext cx="1944624" cy="719328"/>
          </a:xfrm>
          <a:custGeom>
            <a:avLst/>
            <a:gdLst/>
            <a:ahLst/>
            <a:cxnLst/>
            <a:rect l="l" t="t" r="r" b="b"/>
            <a:pathLst>
              <a:path w="1944624" h="719328">
                <a:moveTo>
                  <a:pt x="1763268" y="0"/>
                </a:moveTo>
                <a:lnTo>
                  <a:pt x="0" y="0"/>
                </a:lnTo>
                <a:lnTo>
                  <a:pt x="181356" y="359664"/>
                </a:lnTo>
                <a:lnTo>
                  <a:pt x="0" y="719328"/>
                </a:lnTo>
                <a:lnTo>
                  <a:pt x="1763268" y="719328"/>
                </a:lnTo>
                <a:lnTo>
                  <a:pt x="1944624" y="359664"/>
                </a:lnTo>
                <a:lnTo>
                  <a:pt x="1763268" y="0"/>
                </a:lnTo>
                <a:close/>
              </a:path>
            </a:pathLst>
          </a:custGeom>
          <a:solidFill>
            <a:srgbClr val="8F3C85"/>
          </a:solidFill>
        </p:spPr>
        <p:txBody>
          <a:bodyPr wrap="square" lIns="0" tIns="0" rIns="0" bIns="0" rtlCol="0">
            <a:noAutofit/>
          </a:bodyPr>
          <a:lstStyle/>
          <a:p>
            <a:endParaRPr/>
          </a:p>
        </p:txBody>
      </p:sp>
      <p:sp>
        <p:nvSpPr>
          <p:cNvPr id="36" name="object 36"/>
          <p:cNvSpPr/>
          <p:nvPr/>
        </p:nvSpPr>
        <p:spPr>
          <a:xfrm>
            <a:off x="577977" y="1600581"/>
            <a:ext cx="1944624" cy="719328"/>
          </a:xfrm>
          <a:custGeom>
            <a:avLst/>
            <a:gdLst/>
            <a:ahLst/>
            <a:cxnLst/>
            <a:rect l="l" t="t" r="r" b="b"/>
            <a:pathLst>
              <a:path w="1944624" h="719328">
                <a:moveTo>
                  <a:pt x="1763268" y="0"/>
                </a:moveTo>
                <a:lnTo>
                  <a:pt x="0" y="0"/>
                </a:lnTo>
                <a:lnTo>
                  <a:pt x="181356" y="359664"/>
                </a:lnTo>
                <a:lnTo>
                  <a:pt x="0" y="719328"/>
                </a:lnTo>
                <a:lnTo>
                  <a:pt x="1763268" y="719328"/>
                </a:lnTo>
                <a:lnTo>
                  <a:pt x="1944624" y="359664"/>
                </a:lnTo>
                <a:lnTo>
                  <a:pt x="1763268" y="0"/>
                </a:lnTo>
                <a:close/>
              </a:path>
            </a:pathLst>
          </a:custGeom>
          <a:ln w="9525">
            <a:solidFill>
              <a:srgbClr val="8F3C85"/>
            </a:solidFill>
          </a:ln>
        </p:spPr>
        <p:txBody>
          <a:bodyPr wrap="square" lIns="0" tIns="0" rIns="0" bIns="0" rtlCol="0">
            <a:noAutofit/>
          </a:bodyPr>
          <a:lstStyle/>
          <a:p>
            <a:endParaRPr/>
          </a:p>
        </p:txBody>
      </p:sp>
      <p:sp>
        <p:nvSpPr>
          <p:cNvPr id="37" name="object 37"/>
          <p:cNvSpPr/>
          <p:nvPr/>
        </p:nvSpPr>
        <p:spPr>
          <a:xfrm>
            <a:off x="2594229" y="2680335"/>
            <a:ext cx="1871472" cy="3333750"/>
          </a:xfrm>
          <a:custGeom>
            <a:avLst/>
            <a:gdLst/>
            <a:ahLst/>
            <a:cxnLst/>
            <a:rect l="l" t="t" r="r" b="b"/>
            <a:pathLst>
              <a:path w="1871472" h="3333750">
                <a:moveTo>
                  <a:pt x="0" y="0"/>
                </a:moveTo>
                <a:lnTo>
                  <a:pt x="0" y="3333750"/>
                </a:lnTo>
                <a:lnTo>
                  <a:pt x="1871472" y="3333750"/>
                </a:lnTo>
                <a:lnTo>
                  <a:pt x="1871471" y="0"/>
                </a:lnTo>
                <a:lnTo>
                  <a:pt x="0" y="0"/>
                </a:lnTo>
                <a:close/>
              </a:path>
            </a:pathLst>
          </a:custGeom>
          <a:solidFill>
            <a:srgbClr val="FFFFFF"/>
          </a:solidFill>
        </p:spPr>
        <p:txBody>
          <a:bodyPr wrap="square" lIns="0" tIns="0" rIns="0" bIns="0" rtlCol="0">
            <a:noAutofit/>
          </a:bodyPr>
          <a:lstStyle/>
          <a:p>
            <a:endParaRPr/>
          </a:p>
        </p:txBody>
      </p:sp>
      <p:sp>
        <p:nvSpPr>
          <p:cNvPr id="38" name="object 38"/>
          <p:cNvSpPr/>
          <p:nvPr/>
        </p:nvSpPr>
        <p:spPr>
          <a:xfrm>
            <a:off x="2594229" y="2680335"/>
            <a:ext cx="1871472" cy="3333750"/>
          </a:xfrm>
          <a:custGeom>
            <a:avLst/>
            <a:gdLst/>
            <a:ahLst/>
            <a:cxnLst/>
            <a:rect l="l" t="t" r="r" b="b"/>
            <a:pathLst>
              <a:path w="1871472" h="3333750">
                <a:moveTo>
                  <a:pt x="0" y="0"/>
                </a:moveTo>
                <a:lnTo>
                  <a:pt x="0" y="3333750"/>
                </a:lnTo>
                <a:lnTo>
                  <a:pt x="1871472" y="3333750"/>
                </a:lnTo>
                <a:lnTo>
                  <a:pt x="1871471" y="0"/>
                </a:lnTo>
                <a:lnTo>
                  <a:pt x="0" y="0"/>
                </a:lnTo>
                <a:close/>
              </a:path>
            </a:pathLst>
          </a:custGeom>
          <a:ln w="9525">
            <a:solidFill>
              <a:srgbClr val="C37178"/>
            </a:solidFill>
          </a:ln>
        </p:spPr>
        <p:txBody>
          <a:bodyPr wrap="square" lIns="0" tIns="0" rIns="0" bIns="0" rtlCol="0">
            <a:noAutofit/>
          </a:bodyPr>
          <a:lstStyle/>
          <a:p>
            <a:endParaRPr/>
          </a:p>
        </p:txBody>
      </p:sp>
      <p:sp>
        <p:nvSpPr>
          <p:cNvPr id="39" name="object 39"/>
          <p:cNvSpPr/>
          <p:nvPr/>
        </p:nvSpPr>
        <p:spPr>
          <a:xfrm>
            <a:off x="2594216" y="1333881"/>
            <a:ext cx="4392930" cy="1223772"/>
          </a:xfrm>
          <a:custGeom>
            <a:avLst/>
            <a:gdLst/>
            <a:ahLst/>
            <a:cxnLst/>
            <a:rect l="l" t="t" r="r" b="b"/>
            <a:pathLst>
              <a:path w="4392930" h="1223772">
                <a:moveTo>
                  <a:pt x="4147566" y="0"/>
                </a:moveTo>
                <a:lnTo>
                  <a:pt x="0" y="0"/>
                </a:lnTo>
                <a:lnTo>
                  <a:pt x="245363" y="611886"/>
                </a:lnTo>
                <a:lnTo>
                  <a:pt x="0" y="1223772"/>
                </a:lnTo>
                <a:lnTo>
                  <a:pt x="4147566" y="1223772"/>
                </a:lnTo>
                <a:lnTo>
                  <a:pt x="4392930" y="611886"/>
                </a:lnTo>
                <a:lnTo>
                  <a:pt x="4147566" y="0"/>
                </a:lnTo>
                <a:close/>
              </a:path>
            </a:pathLst>
          </a:custGeom>
          <a:solidFill>
            <a:srgbClr val="FFFFFF">
              <a:alpha val="39999"/>
            </a:srgbClr>
          </a:solidFill>
        </p:spPr>
        <p:txBody>
          <a:bodyPr wrap="square" lIns="0" tIns="0" rIns="0" bIns="0" rtlCol="0">
            <a:noAutofit/>
          </a:bodyPr>
          <a:lstStyle/>
          <a:p>
            <a:endParaRPr/>
          </a:p>
        </p:txBody>
      </p:sp>
      <p:sp>
        <p:nvSpPr>
          <p:cNvPr id="40" name="object 40"/>
          <p:cNvSpPr/>
          <p:nvPr/>
        </p:nvSpPr>
        <p:spPr>
          <a:xfrm>
            <a:off x="2594216" y="1333881"/>
            <a:ext cx="4392930" cy="1223772"/>
          </a:xfrm>
          <a:custGeom>
            <a:avLst/>
            <a:gdLst/>
            <a:ahLst/>
            <a:cxnLst/>
            <a:rect l="l" t="t" r="r" b="b"/>
            <a:pathLst>
              <a:path w="4392930" h="1223772">
                <a:moveTo>
                  <a:pt x="4147566" y="0"/>
                </a:moveTo>
                <a:lnTo>
                  <a:pt x="0" y="0"/>
                </a:lnTo>
                <a:lnTo>
                  <a:pt x="245363" y="611886"/>
                </a:lnTo>
                <a:lnTo>
                  <a:pt x="0" y="1223772"/>
                </a:lnTo>
                <a:lnTo>
                  <a:pt x="4147566" y="1223772"/>
                </a:lnTo>
                <a:lnTo>
                  <a:pt x="4392930" y="611886"/>
                </a:lnTo>
                <a:lnTo>
                  <a:pt x="4147566" y="0"/>
                </a:lnTo>
                <a:close/>
              </a:path>
            </a:pathLst>
          </a:custGeom>
          <a:ln w="3175">
            <a:solidFill>
              <a:srgbClr val="C37178"/>
            </a:solidFill>
          </a:ln>
        </p:spPr>
        <p:txBody>
          <a:bodyPr wrap="square" lIns="0" tIns="0" rIns="0" bIns="0" rtlCol="0">
            <a:noAutofit/>
          </a:bodyPr>
          <a:lstStyle/>
          <a:p>
            <a:endParaRPr/>
          </a:p>
        </p:txBody>
      </p:sp>
      <p:sp>
        <p:nvSpPr>
          <p:cNvPr id="41" name="object 41"/>
          <p:cNvSpPr/>
          <p:nvPr/>
        </p:nvSpPr>
        <p:spPr>
          <a:xfrm>
            <a:off x="6505574" y="4886324"/>
            <a:ext cx="189738" cy="87630"/>
          </a:xfrm>
          <a:custGeom>
            <a:avLst/>
            <a:gdLst/>
            <a:ahLst/>
            <a:cxnLst/>
            <a:rect l="l" t="t" r="r" b="b"/>
            <a:pathLst>
              <a:path w="189738" h="87629">
                <a:moveTo>
                  <a:pt x="121920" y="45719"/>
                </a:moveTo>
                <a:lnTo>
                  <a:pt x="133350" y="42671"/>
                </a:lnTo>
                <a:lnTo>
                  <a:pt x="137133" y="41850"/>
                </a:lnTo>
                <a:lnTo>
                  <a:pt x="149484" y="38966"/>
                </a:lnTo>
                <a:lnTo>
                  <a:pt x="161383" y="35785"/>
                </a:lnTo>
                <a:lnTo>
                  <a:pt x="173736" y="32003"/>
                </a:lnTo>
                <a:lnTo>
                  <a:pt x="177546" y="32003"/>
                </a:lnTo>
                <a:lnTo>
                  <a:pt x="159258" y="30479"/>
                </a:lnTo>
                <a:lnTo>
                  <a:pt x="158049" y="30497"/>
                </a:lnTo>
                <a:lnTo>
                  <a:pt x="145238" y="31304"/>
                </a:lnTo>
                <a:lnTo>
                  <a:pt x="132612" y="33153"/>
                </a:lnTo>
                <a:lnTo>
                  <a:pt x="120163" y="35896"/>
                </a:lnTo>
                <a:lnTo>
                  <a:pt x="107880" y="39387"/>
                </a:lnTo>
                <a:lnTo>
                  <a:pt x="95752" y="43480"/>
                </a:lnTo>
                <a:lnTo>
                  <a:pt x="83769" y="48030"/>
                </a:lnTo>
                <a:lnTo>
                  <a:pt x="71921" y="52889"/>
                </a:lnTo>
                <a:lnTo>
                  <a:pt x="60198" y="57911"/>
                </a:lnTo>
                <a:lnTo>
                  <a:pt x="57150" y="59435"/>
                </a:lnTo>
                <a:lnTo>
                  <a:pt x="67056" y="51815"/>
                </a:lnTo>
                <a:lnTo>
                  <a:pt x="71562" y="48440"/>
                </a:lnTo>
                <a:lnTo>
                  <a:pt x="81565" y="41725"/>
                </a:lnTo>
                <a:lnTo>
                  <a:pt x="92419" y="35342"/>
                </a:lnTo>
                <a:lnTo>
                  <a:pt x="103955" y="29322"/>
                </a:lnTo>
                <a:lnTo>
                  <a:pt x="116006" y="23697"/>
                </a:lnTo>
                <a:lnTo>
                  <a:pt x="128405" y="18498"/>
                </a:lnTo>
                <a:lnTo>
                  <a:pt x="140983" y="13757"/>
                </a:lnTo>
                <a:lnTo>
                  <a:pt x="153573" y="9505"/>
                </a:lnTo>
                <a:lnTo>
                  <a:pt x="166008" y="5773"/>
                </a:lnTo>
                <a:lnTo>
                  <a:pt x="178118" y="2595"/>
                </a:lnTo>
                <a:lnTo>
                  <a:pt x="189738" y="0"/>
                </a:lnTo>
                <a:lnTo>
                  <a:pt x="171031" y="47"/>
                </a:lnTo>
                <a:lnTo>
                  <a:pt x="159539" y="983"/>
                </a:lnTo>
                <a:lnTo>
                  <a:pt x="147672" y="3038"/>
                </a:lnTo>
                <a:lnTo>
                  <a:pt x="135520" y="6114"/>
                </a:lnTo>
                <a:lnTo>
                  <a:pt x="123176" y="10112"/>
                </a:lnTo>
                <a:lnTo>
                  <a:pt x="110730" y="14934"/>
                </a:lnTo>
                <a:lnTo>
                  <a:pt x="98274" y="20483"/>
                </a:lnTo>
                <a:lnTo>
                  <a:pt x="85899" y="26659"/>
                </a:lnTo>
                <a:lnTo>
                  <a:pt x="73696" y="33364"/>
                </a:lnTo>
                <a:lnTo>
                  <a:pt x="61756" y="40500"/>
                </a:lnTo>
                <a:lnTo>
                  <a:pt x="50172" y="47969"/>
                </a:lnTo>
                <a:lnTo>
                  <a:pt x="39033" y="55673"/>
                </a:lnTo>
                <a:lnTo>
                  <a:pt x="28431" y="63513"/>
                </a:lnTo>
                <a:lnTo>
                  <a:pt x="18458" y="71391"/>
                </a:lnTo>
                <a:lnTo>
                  <a:pt x="9204" y="79208"/>
                </a:lnTo>
                <a:lnTo>
                  <a:pt x="761" y="86867"/>
                </a:lnTo>
                <a:lnTo>
                  <a:pt x="0" y="87629"/>
                </a:lnTo>
                <a:lnTo>
                  <a:pt x="3810" y="84581"/>
                </a:lnTo>
                <a:lnTo>
                  <a:pt x="4034" y="84468"/>
                </a:lnTo>
                <a:lnTo>
                  <a:pt x="15634" y="79259"/>
                </a:lnTo>
                <a:lnTo>
                  <a:pt x="27550" y="74863"/>
                </a:lnTo>
                <a:lnTo>
                  <a:pt x="39624" y="70865"/>
                </a:lnTo>
                <a:lnTo>
                  <a:pt x="41148" y="70103"/>
                </a:lnTo>
                <a:lnTo>
                  <a:pt x="38100" y="82295"/>
                </a:lnTo>
                <a:lnTo>
                  <a:pt x="44958" y="76961"/>
                </a:lnTo>
                <a:lnTo>
                  <a:pt x="55626" y="71627"/>
                </a:lnTo>
                <a:lnTo>
                  <a:pt x="63721" y="68550"/>
                </a:lnTo>
                <a:lnTo>
                  <a:pt x="75067" y="63595"/>
                </a:lnTo>
                <a:lnTo>
                  <a:pt x="85807" y="58730"/>
                </a:lnTo>
                <a:lnTo>
                  <a:pt x="97196" y="54211"/>
                </a:lnTo>
                <a:lnTo>
                  <a:pt x="110489" y="50291"/>
                </a:lnTo>
                <a:lnTo>
                  <a:pt x="121920" y="45719"/>
                </a:lnTo>
                <a:close/>
              </a:path>
            </a:pathLst>
          </a:custGeom>
          <a:solidFill>
            <a:srgbClr val="FFFFFF"/>
          </a:solidFill>
        </p:spPr>
        <p:txBody>
          <a:bodyPr wrap="square" lIns="0" tIns="0" rIns="0" bIns="0" rtlCol="0">
            <a:noAutofit/>
          </a:bodyPr>
          <a:lstStyle/>
          <a:p>
            <a:endParaRPr/>
          </a:p>
        </p:txBody>
      </p:sp>
      <p:sp>
        <p:nvSpPr>
          <p:cNvPr id="42" name="object 42"/>
          <p:cNvSpPr/>
          <p:nvPr/>
        </p:nvSpPr>
        <p:spPr>
          <a:xfrm>
            <a:off x="6842366" y="2665857"/>
            <a:ext cx="2519172" cy="3339846"/>
          </a:xfrm>
          <a:custGeom>
            <a:avLst/>
            <a:gdLst/>
            <a:ahLst/>
            <a:cxnLst/>
            <a:rect l="l" t="t" r="r" b="b"/>
            <a:pathLst>
              <a:path w="2519172" h="3339846">
                <a:moveTo>
                  <a:pt x="0" y="0"/>
                </a:moveTo>
                <a:lnTo>
                  <a:pt x="0" y="3339845"/>
                </a:lnTo>
                <a:lnTo>
                  <a:pt x="2519172" y="3339845"/>
                </a:lnTo>
                <a:lnTo>
                  <a:pt x="2519172" y="0"/>
                </a:lnTo>
                <a:lnTo>
                  <a:pt x="0" y="0"/>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6842366" y="2665857"/>
            <a:ext cx="2519172" cy="3339846"/>
          </a:xfrm>
          <a:custGeom>
            <a:avLst/>
            <a:gdLst/>
            <a:ahLst/>
            <a:cxnLst/>
            <a:rect l="l" t="t" r="r" b="b"/>
            <a:pathLst>
              <a:path w="2519172" h="3339846">
                <a:moveTo>
                  <a:pt x="0" y="0"/>
                </a:moveTo>
                <a:lnTo>
                  <a:pt x="0" y="3339845"/>
                </a:lnTo>
                <a:lnTo>
                  <a:pt x="2519172" y="3339845"/>
                </a:lnTo>
                <a:lnTo>
                  <a:pt x="2519172" y="0"/>
                </a:lnTo>
                <a:lnTo>
                  <a:pt x="0" y="0"/>
                </a:lnTo>
                <a:close/>
              </a:path>
            </a:pathLst>
          </a:custGeom>
          <a:ln w="9525">
            <a:solidFill>
              <a:srgbClr val="D99B01"/>
            </a:solidFill>
          </a:ln>
        </p:spPr>
        <p:txBody>
          <a:bodyPr wrap="square" lIns="0" tIns="0" rIns="0" bIns="0" rtlCol="0">
            <a:noAutofit/>
          </a:bodyPr>
          <a:lstStyle/>
          <a:p>
            <a:endParaRPr/>
          </a:p>
        </p:txBody>
      </p:sp>
      <p:sp>
        <p:nvSpPr>
          <p:cNvPr id="44" name="object 44"/>
          <p:cNvSpPr/>
          <p:nvPr/>
        </p:nvSpPr>
        <p:spPr>
          <a:xfrm>
            <a:off x="2809875" y="1600581"/>
            <a:ext cx="1511808" cy="719328"/>
          </a:xfrm>
          <a:custGeom>
            <a:avLst/>
            <a:gdLst/>
            <a:ahLst/>
            <a:cxnLst/>
            <a:rect l="l" t="t" r="r" b="b"/>
            <a:pathLst>
              <a:path w="1511807" h="719328">
                <a:moveTo>
                  <a:pt x="1312926" y="0"/>
                </a:moveTo>
                <a:lnTo>
                  <a:pt x="0" y="0"/>
                </a:lnTo>
                <a:lnTo>
                  <a:pt x="198881" y="359664"/>
                </a:lnTo>
                <a:lnTo>
                  <a:pt x="0" y="719328"/>
                </a:lnTo>
                <a:lnTo>
                  <a:pt x="1312926" y="719328"/>
                </a:lnTo>
                <a:lnTo>
                  <a:pt x="1511808" y="359664"/>
                </a:lnTo>
                <a:lnTo>
                  <a:pt x="1312926" y="0"/>
                </a:lnTo>
                <a:close/>
              </a:path>
            </a:pathLst>
          </a:custGeom>
          <a:solidFill>
            <a:srgbClr val="C37178"/>
          </a:solidFill>
        </p:spPr>
        <p:txBody>
          <a:bodyPr wrap="square" lIns="0" tIns="0" rIns="0" bIns="0" rtlCol="0">
            <a:noAutofit/>
          </a:bodyPr>
          <a:lstStyle/>
          <a:p>
            <a:endParaRPr/>
          </a:p>
        </p:txBody>
      </p:sp>
      <p:sp>
        <p:nvSpPr>
          <p:cNvPr id="45" name="object 45"/>
          <p:cNvSpPr/>
          <p:nvPr/>
        </p:nvSpPr>
        <p:spPr>
          <a:xfrm>
            <a:off x="2809875" y="1600581"/>
            <a:ext cx="1511808" cy="719328"/>
          </a:xfrm>
          <a:custGeom>
            <a:avLst/>
            <a:gdLst/>
            <a:ahLst/>
            <a:cxnLst/>
            <a:rect l="l" t="t" r="r" b="b"/>
            <a:pathLst>
              <a:path w="1511807" h="719328">
                <a:moveTo>
                  <a:pt x="1312926" y="0"/>
                </a:moveTo>
                <a:lnTo>
                  <a:pt x="0" y="0"/>
                </a:lnTo>
                <a:lnTo>
                  <a:pt x="198881" y="359664"/>
                </a:lnTo>
                <a:lnTo>
                  <a:pt x="0" y="719328"/>
                </a:lnTo>
                <a:lnTo>
                  <a:pt x="1312926" y="719328"/>
                </a:lnTo>
                <a:lnTo>
                  <a:pt x="1511808" y="359664"/>
                </a:lnTo>
                <a:lnTo>
                  <a:pt x="1312926" y="0"/>
                </a:lnTo>
                <a:close/>
              </a:path>
            </a:pathLst>
          </a:custGeom>
          <a:ln w="9525">
            <a:solidFill>
              <a:srgbClr val="C37178"/>
            </a:solidFill>
          </a:ln>
        </p:spPr>
        <p:txBody>
          <a:bodyPr wrap="square" lIns="0" tIns="0" rIns="0" bIns="0" rtlCol="0">
            <a:noAutofit/>
          </a:bodyPr>
          <a:lstStyle/>
          <a:p>
            <a:endParaRPr/>
          </a:p>
        </p:txBody>
      </p:sp>
      <p:sp>
        <p:nvSpPr>
          <p:cNvPr id="46" name="object 46"/>
          <p:cNvSpPr/>
          <p:nvPr/>
        </p:nvSpPr>
        <p:spPr>
          <a:xfrm>
            <a:off x="4250055" y="1600581"/>
            <a:ext cx="2520696" cy="719328"/>
          </a:xfrm>
          <a:custGeom>
            <a:avLst/>
            <a:gdLst/>
            <a:ahLst/>
            <a:cxnLst/>
            <a:rect l="l" t="t" r="r" b="b"/>
            <a:pathLst>
              <a:path w="2520696" h="719328">
                <a:moveTo>
                  <a:pt x="2329433" y="0"/>
                </a:moveTo>
                <a:lnTo>
                  <a:pt x="0" y="0"/>
                </a:lnTo>
                <a:lnTo>
                  <a:pt x="191261" y="359664"/>
                </a:lnTo>
                <a:lnTo>
                  <a:pt x="0" y="719328"/>
                </a:lnTo>
                <a:lnTo>
                  <a:pt x="2329433" y="719328"/>
                </a:lnTo>
                <a:lnTo>
                  <a:pt x="2520695" y="359664"/>
                </a:lnTo>
                <a:lnTo>
                  <a:pt x="2329433" y="0"/>
                </a:lnTo>
                <a:close/>
              </a:path>
            </a:pathLst>
          </a:custGeom>
          <a:solidFill>
            <a:srgbClr val="C37178"/>
          </a:solidFill>
        </p:spPr>
        <p:txBody>
          <a:bodyPr wrap="square" lIns="0" tIns="0" rIns="0" bIns="0" rtlCol="0">
            <a:noAutofit/>
          </a:bodyPr>
          <a:lstStyle/>
          <a:p>
            <a:endParaRPr/>
          </a:p>
        </p:txBody>
      </p:sp>
      <p:sp>
        <p:nvSpPr>
          <p:cNvPr id="47" name="object 47"/>
          <p:cNvSpPr/>
          <p:nvPr/>
        </p:nvSpPr>
        <p:spPr>
          <a:xfrm>
            <a:off x="4250055" y="1600581"/>
            <a:ext cx="2520696" cy="719328"/>
          </a:xfrm>
          <a:custGeom>
            <a:avLst/>
            <a:gdLst/>
            <a:ahLst/>
            <a:cxnLst/>
            <a:rect l="l" t="t" r="r" b="b"/>
            <a:pathLst>
              <a:path w="2520696" h="719328">
                <a:moveTo>
                  <a:pt x="2329433" y="0"/>
                </a:moveTo>
                <a:lnTo>
                  <a:pt x="0" y="0"/>
                </a:lnTo>
                <a:lnTo>
                  <a:pt x="191261" y="359664"/>
                </a:lnTo>
                <a:lnTo>
                  <a:pt x="0" y="719328"/>
                </a:lnTo>
                <a:lnTo>
                  <a:pt x="2329433" y="719328"/>
                </a:lnTo>
                <a:lnTo>
                  <a:pt x="2520695" y="359664"/>
                </a:lnTo>
                <a:lnTo>
                  <a:pt x="2329433" y="0"/>
                </a:lnTo>
                <a:close/>
              </a:path>
            </a:pathLst>
          </a:custGeom>
          <a:ln w="9525">
            <a:solidFill>
              <a:srgbClr val="C37178"/>
            </a:solidFill>
          </a:ln>
        </p:spPr>
        <p:txBody>
          <a:bodyPr wrap="square" lIns="0" tIns="0" rIns="0" bIns="0" rtlCol="0">
            <a:noAutofit/>
          </a:bodyPr>
          <a:lstStyle/>
          <a:p>
            <a:endParaRPr/>
          </a:p>
        </p:txBody>
      </p:sp>
      <p:sp>
        <p:nvSpPr>
          <p:cNvPr id="48" name="object 48"/>
          <p:cNvSpPr/>
          <p:nvPr/>
        </p:nvSpPr>
        <p:spPr>
          <a:xfrm>
            <a:off x="4537329" y="2680335"/>
            <a:ext cx="2233422" cy="3333750"/>
          </a:xfrm>
          <a:custGeom>
            <a:avLst/>
            <a:gdLst/>
            <a:ahLst/>
            <a:cxnLst/>
            <a:rect l="l" t="t" r="r" b="b"/>
            <a:pathLst>
              <a:path w="2233422" h="3333750">
                <a:moveTo>
                  <a:pt x="0" y="0"/>
                </a:moveTo>
                <a:lnTo>
                  <a:pt x="0" y="3333750"/>
                </a:lnTo>
                <a:lnTo>
                  <a:pt x="2233422" y="3333749"/>
                </a:lnTo>
                <a:lnTo>
                  <a:pt x="2233422" y="0"/>
                </a:lnTo>
                <a:lnTo>
                  <a:pt x="0" y="0"/>
                </a:lnTo>
                <a:close/>
              </a:path>
            </a:pathLst>
          </a:custGeom>
          <a:solidFill>
            <a:srgbClr val="FFFFFF"/>
          </a:solidFill>
        </p:spPr>
        <p:txBody>
          <a:bodyPr wrap="square" lIns="0" tIns="0" rIns="0" bIns="0" rtlCol="0">
            <a:noAutofit/>
          </a:bodyPr>
          <a:lstStyle/>
          <a:p>
            <a:endParaRPr/>
          </a:p>
        </p:txBody>
      </p:sp>
      <p:sp>
        <p:nvSpPr>
          <p:cNvPr id="49" name="object 49"/>
          <p:cNvSpPr/>
          <p:nvPr/>
        </p:nvSpPr>
        <p:spPr>
          <a:xfrm>
            <a:off x="4537329" y="2680335"/>
            <a:ext cx="2233422" cy="3333750"/>
          </a:xfrm>
          <a:custGeom>
            <a:avLst/>
            <a:gdLst/>
            <a:ahLst/>
            <a:cxnLst/>
            <a:rect l="l" t="t" r="r" b="b"/>
            <a:pathLst>
              <a:path w="2233422" h="3333750">
                <a:moveTo>
                  <a:pt x="0" y="0"/>
                </a:moveTo>
                <a:lnTo>
                  <a:pt x="0" y="3333750"/>
                </a:lnTo>
                <a:lnTo>
                  <a:pt x="2233422" y="3333749"/>
                </a:lnTo>
                <a:lnTo>
                  <a:pt x="2233422" y="0"/>
                </a:lnTo>
                <a:lnTo>
                  <a:pt x="0" y="0"/>
                </a:lnTo>
                <a:close/>
              </a:path>
            </a:pathLst>
          </a:custGeom>
          <a:ln w="9525">
            <a:solidFill>
              <a:srgbClr val="C37178"/>
            </a:solidFill>
          </a:ln>
        </p:spPr>
        <p:txBody>
          <a:bodyPr wrap="square" lIns="0" tIns="0" rIns="0" bIns="0" rtlCol="0">
            <a:noAutofit/>
          </a:bodyPr>
          <a:lstStyle/>
          <a:p>
            <a:endParaRPr/>
          </a:p>
        </p:txBody>
      </p:sp>
      <p:sp>
        <p:nvSpPr>
          <p:cNvPr id="50" name="object 50"/>
          <p:cNvSpPr/>
          <p:nvPr/>
        </p:nvSpPr>
        <p:spPr>
          <a:xfrm>
            <a:off x="6843890" y="1333881"/>
            <a:ext cx="2735580" cy="1223772"/>
          </a:xfrm>
          <a:custGeom>
            <a:avLst/>
            <a:gdLst/>
            <a:ahLst/>
            <a:cxnLst/>
            <a:rect l="l" t="t" r="r" b="b"/>
            <a:pathLst>
              <a:path w="2735579" h="1223772">
                <a:moveTo>
                  <a:pt x="2487929" y="0"/>
                </a:moveTo>
                <a:lnTo>
                  <a:pt x="0" y="0"/>
                </a:lnTo>
                <a:lnTo>
                  <a:pt x="247649" y="611886"/>
                </a:lnTo>
                <a:lnTo>
                  <a:pt x="0" y="1223772"/>
                </a:lnTo>
                <a:lnTo>
                  <a:pt x="2487929" y="1223772"/>
                </a:lnTo>
                <a:lnTo>
                  <a:pt x="2735579" y="611886"/>
                </a:lnTo>
                <a:lnTo>
                  <a:pt x="2487929" y="0"/>
                </a:lnTo>
                <a:close/>
              </a:path>
            </a:pathLst>
          </a:custGeom>
          <a:ln w="3175">
            <a:solidFill>
              <a:srgbClr val="D99B01"/>
            </a:solidFill>
          </a:ln>
        </p:spPr>
        <p:txBody>
          <a:bodyPr wrap="square" lIns="0" tIns="0" rIns="0" bIns="0" rtlCol="0">
            <a:noAutofit/>
          </a:bodyPr>
          <a:lstStyle/>
          <a:p>
            <a:endParaRPr/>
          </a:p>
        </p:txBody>
      </p:sp>
      <p:sp>
        <p:nvSpPr>
          <p:cNvPr id="51" name="object 51"/>
          <p:cNvSpPr/>
          <p:nvPr/>
        </p:nvSpPr>
        <p:spPr>
          <a:xfrm>
            <a:off x="7131177" y="1622678"/>
            <a:ext cx="2231898" cy="719328"/>
          </a:xfrm>
          <a:custGeom>
            <a:avLst/>
            <a:gdLst/>
            <a:ahLst/>
            <a:cxnLst/>
            <a:rect l="l" t="t" r="r" b="b"/>
            <a:pathLst>
              <a:path w="2231898" h="719328">
                <a:moveTo>
                  <a:pt x="2074163" y="0"/>
                </a:moveTo>
                <a:lnTo>
                  <a:pt x="0" y="0"/>
                </a:lnTo>
                <a:lnTo>
                  <a:pt x="158495" y="359664"/>
                </a:lnTo>
                <a:lnTo>
                  <a:pt x="0" y="719328"/>
                </a:lnTo>
                <a:lnTo>
                  <a:pt x="2074163" y="719328"/>
                </a:lnTo>
                <a:lnTo>
                  <a:pt x="2231897" y="359664"/>
                </a:lnTo>
                <a:lnTo>
                  <a:pt x="2074163" y="0"/>
                </a:lnTo>
                <a:close/>
              </a:path>
            </a:pathLst>
          </a:custGeom>
          <a:solidFill>
            <a:srgbClr val="D99B01"/>
          </a:solidFill>
        </p:spPr>
        <p:txBody>
          <a:bodyPr wrap="square" lIns="0" tIns="0" rIns="0" bIns="0" rtlCol="0">
            <a:noAutofit/>
          </a:bodyPr>
          <a:lstStyle/>
          <a:p>
            <a:endParaRPr/>
          </a:p>
        </p:txBody>
      </p:sp>
      <p:sp>
        <p:nvSpPr>
          <p:cNvPr id="52" name="object 52"/>
          <p:cNvSpPr/>
          <p:nvPr/>
        </p:nvSpPr>
        <p:spPr>
          <a:xfrm>
            <a:off x="7131177" y="1622678"/>
            <a:ext cx="2231898" cy="719328"/>
          </a:xfrm>
          <a:custGeom>
            <a:avLst/>
            <a:gdLst/>
            <a:ahLst/>
            <a:cxnLst/>
            <a:rect l="l" t="t" r="r" b="b"/>
            <a:pathLst>
              <a:path w="2231898" h="719328">
                <a:moveTo>
                  <a:pt x="2074163" y="0"/>
                </a:moveTo>
                <a:lnTo>
                  <a:pt x="0" y="0"/>
                </a:lnTo>
                <a:lnTo>
                  <a:pt x="158495" y="359664"/>
                </a:lnTo>
                <a:lnTo>
                  <a:pt x="0" y="719328"/>
                </a:lnTo>
                <a:lnTo>
                  <a:pt x="2074163" y="719328"/>
                </a:lnTo>
                <a:lnTo>
                  <a:pt x="2231897" y="359664"/>
                </a:lnTo>
                <a:lnTo>
                  <a:pt x="2074163" y="0"/>
                </a:lnTo>
                <a:close/>
              </a:path>
            </a:pathLst>
          </a:custGeom>
          <a:ln w="9524">
            <a:solidFill>
              <a:srgbClr val="D99B01"/>
            </a:solidFill>
          </a:ln>
        </p:spPr>
        <p:txBody>
          <a:bodyPr wrap="square" lIns="0" tIns="0" rIns="0" bIns="0" rtlCol="0">
            <a:noAutofit/>
          </a:bodyPr>
          <a:lstStyle/>
          <a:p>
            <a:endParaRPr/>
          </a:p>
        </p:txBody>
      </p:sp>
      <p:sp>
        <p:nvSpPr>
          <p:cNvPr id="23" name="object 23"/>
          <p:cNvSpPr txBox="1"/>
          <p:nvPr/>
        </p:nvSpPr>
        <p:spPr>
          <a:xfrm>
            <a:off x="1071238" y="1405543"/>
            <a:ext cx="1002800" cy="164845"/>
          </a:xfrm>
          <a:prstGeom prst="rect">
            <a:avLst/>
          </a:prstGeom>
        </p:spPr>
        <p:txBody>
          <a:bodyPr wrap="square" lIns="0" tIns="7778" rIns="0" bIns="0" rtlCol="0">
            <a:noAutofit/>
          </a:bodyPr>
          <a:lstStyle/>
          <a:p>
            <a:pPr marL="12700">
              <a:lnSpc>
                <a:spcPts val="1225"/>
              </a:lnSpc>
            </a:pPr>
            <a:r>
              <a:rPr sz="1100" b="1" spc="2" dirty="0">
                <a:solidFill>
                  <a:srgbClr val="902E85"/>
                </a:solidFill>
                <a:latin typeface="Arial"/>
                <a:cs typeface="Arial"/>
              </a:rPr>
              <a:t>PRODUCCIÓN</a:t>
            </a:r>
            <a:endParaRPr sz="1100">
              <a:latin typeface="Arial"/>
              <a:cs typeface="Arial"/>
            </a:endParaRPr>
          </a:p>
        </p:txBody>
      </p:sp>
      <p:sp>
        <p:nvSpPr>
          <p:cNvPr id="22" name="object 22"/>
          <p:cNvSpPr txBox="1"/>
          <p:nvPr/>
        </p:nvSpPr>
        <p:spPr>
          <a:xfrm>
            <a:off x="4005700" y="1405543"/>
            <a:ext cx="1470646" cy="164845"/>
          </a:xfrm>
          <a:prstGeom prst="rect">
            <a:avLst/>
          </a:prstGeom>
        </p:spPr>
        <p:txBody>
          <a:bodyPr wrap="square" lIns="0" tIns="7778" rIns="0" bIns="0" rtlCol="0">
            <a:noAutofit/>
          </a:bodyPr>
          <a:lstStyle/>
          <a:p>
            <a:pPr marL="12700">
              <a:lnSpc>
                <a:spcPts val="1225"/>
              </a:lnSpc>
            </a:pPr>
            <a:r>
              <a:rPr lang="es-ES" sz="1100" b="1" spc="4" dirty="0">
                <a:solidFill>
                  <a:srgbClr val="C37078"/>
                </a:solidFill>
                <a:latin typeface="Arial"/>
                <a:cs typeface="Arial"/>
              </a:rPr>
              <a:t>FASE INDUSTRIAL</a:t>
            </a:r>
            <a:endParaRPr sz="1100" dirty="0">
              <a:latin typeface="Arial"/>
              <a:cs typeface="Arial"/>
            </a:endParaRPr>
          </a:p>
        </p:txBody>
      </p:sp>
      <p:sp>
        <p:nvSpPr>
          <p:cNvPr id="21" name="object 21"/>
          <p:cNvSpPr txBox="1"/>
          <p:nvPr/>
        </p:nvSpPr>
        <p:spPr>
          <a:xfrm>
            <a:off x="7718926" y="1415449"/>
            <a:ext cx="1056942" cy="164845"/>
          </a:xfrm>
          <a:prstGeom prst="rect">
            <a:avLst/>
          </a:prstGeom>
        </p:spPr>
        <p:txBody>
          <a:bodyPr wrap="square" lIns="0" tIns="7778" rIns="0" bIns="0" rtlCol="0">
            <a:noAutofit/>
          </a:bodyPr>
          <a:lstStyle/>
          <a:p>
            <a:pPr marL="12700">
              <a:lnSpc>
                <a:spcPts val="1225"/>
              </a:lnSpc>
            </a:pPr>
            <a:r>
              <a:rPr sz="1100" b="1" spc="2" dirty="0">
                <a:solidFill>
                  <a:srgbClr val="D99B01"/>
                </a:solidFill>
                <a:latin typeface="Arial"/>
                <a:cs typeface="Arial"/>
              </a:rPr>
              <a:t>DISTRIBUCIÓN</a:t>
            </a:r>
            <a:endParaRPr sz="1100">
              <a:latin typeface="Arial"/>
              <a:cs typeface="Arial"/>
            </a:endParaRPr>
          </a:p>
        </p:txBody>
      </p:sp>
      <p:sp>
        <p:nvSpPr>
          <p:cNvPr id="19" name="object 19"/>
          <p:cNvSpPr txBox="1"/>
          <p:nvPr/>
        </p:nvSpPr>
        <p:spPr>
          <a:xfrm>
            <a:off x="897503" y="1801783"/>
            <a:ext cx="1057044" cy="333296"/>
          </a:xfrm>
          <a:prstGeom prst="rect">
            <a:avLst/>
          </a:prstGeom>
        </p:spPr>
        <p:txBody>
          <a:bodyPr wrap="square" lIns="0" tIns="7778" rIns="0" bIns="0" rtlCol="0">
            <a:noAutofit/>
          </a:bodyPr>
          <a:lstStyle/>
          <a:p>
            <a:pPr marL="12700">
              <a:lnSpc>
                <a:spcPts val="1225"/>
              </a:lnSpc>
            </a:pPr>
            <a:r>
              <a:rPr sz="1100" b="1" spc="3" dirty="0">
                <a:solidFill>
                  <a:srgbClr val="FFFFFF"/>
                </a:solidFill>
                <a:latin typeface="Arial"/>
                <a:cs typeface="Arial"/>
              </a:rPr>
              <a:t>EXPLOTACIÓN</a:t>
            </a:r>
            <a:endParaRPr sz="1100" dirty="0">
              <a:latin typeface="Arial"/>
              <a:cs typeface="Arial"/>
            </a:endParaRPr>
          </a:p>
          <a:p>
            <a:pPr marL="389901" marR="20916">
              <a:lnSpc>
                <a:spcPct val="95825"/>
              </a:lnSpc>
            </a:pPr>
            <a:r>
              <a:rPr sz="1100" b="1" spc="0" dirty="0">
                <a:solidFill>
                  <a:srgbClr val="FFFFFF"/>
                </a:solidFill>
                <a:latin typeface="Arial"/>
                <a:cs typeface="Arial"/>
              </a:rPr>
              <a:t>OLIVAR</a:t>
            </a:r>
            <a:endParaRPr sz="1100" dirty="0">
              <a:latin typeface="Arial"/>
              <a:cs typeface="Arial"/>
            </a:endParaRPr>
          </a:p>
        </p:txBody>
      </p:sp>
      <p:sp>
        <p:nvSpPr>
          <p:cNvPr id="18" name="object 18"/>
          <p:cNvSpPr txBox="1"/>
          <p:nvPr/>
        </p:nvSpPr>
        <p:spPr>
          <a:xfrm>
            <a:off x="1985029" y="1801783"/>
            <a:ext cx="239880" cy="164845"/>
          </a:xfrm>
          <a:prstGeom prst="rect">
            <a:avLst/>
          </a:prstGeom>
        </p:spPr>
        <p:txBody>
          <a:bodyPr wrap="square" lIns="0" tIns="7778" rIns="0" bIns="0" rtlCol="0">
            <a:noAutofit/>
          </a:bodyPr>
          <a:lstStyle/>
          <a:p>
            <a:pPr marL="12700">
              <a:lnSpc>
                <a:spcPts val="1225"/>
              </a:lnSpc>
            </a:pPr>
            <a:r>
              <a:rPr sz="1100" b="1" dirty="0">
                <a:solidFill>
                  <a:srgbClr val="FFFFFF"/>
                </a:solidFill>
                <a:latin typeface="Arial"/>
                <a:cs typeface="Arial"/>
              </a:rPr>
              <a:t>DE</a:t>
            </a:r>
            <a:endParaRPr sz="1100">
              <a:latin typeface="Arial"/>
              <a:cs typeface="Arial"/>
            </a:endParaRPr>
          </a:p>
        </p:txBody>
      </p:sp>
      <p:sp>
        <p:nvSpPr>
          <p:cNvPr id="16" name="object 16"/>
          <p:cNvSpPr txBox="1"/>
          <p:nvPr/>
        </p:nvSpPr>
        <p:spPr>
          <a:xfrm>
            <a:off x="3108826" y="1878745"/>
            <a:ext cx="934757" cy="164845"/>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ALMAZARAS</a:t>
            </a:r>
            <a:endParaRPr sz="1100">
              <a:latin typeface="Arial"/>
              <a:cs typeface="Arial"/>
            </a:endParaRPr>
          </a:p>
        </p:txBody>
      </p:sp>
      <p:sp>
        <p:nvSpPr>
          <p:cNvPr id="15" name="object 15"/>
          <p:cNvSpPr txBox="1"/>
          <p:nvPr/>
        </p:nvSpPr>
        <p:spPr>
          <a:xfrm>
            <a:off x="4952133" y="1898650"/>
            <a:ext cx="1138601" cy="164845"/>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ENVASADORAS</a:t>
            </a:r>
            <a:endParaRPr sz="1100" dirty="0">
              <a:latin typeface="Arial"/>
              <a:cs typeface="Arial"/>
            </a:endParaRPr>
          </a:p>
        </p:txBody>
      </p:sp>
      <p:sp>
        <p:nvSpPr>
          <p:cNvPr id="6" name="object 6"/>
          <p:cNvSpPr txBox="1"/>
          <p:nvPr/>
        </p:nvSpPr>
        <p:spPr>
          <a:xfrm>
            <a:off x="504825" y="2673095"/>
            <a:ext cx="2052828" cy="3616185"/>
          </a:xfrm>
          <a:prstGeom prst="rect">
            <a:avLst/>
          </a:prstGeom>
        </p:spPr>
        <p:txBody>
          <a:bodyPr wrap="square" lIns="0" tIns="3430" rIns="0" bIns="0" rtlCol="0">
            <a:noAutofit/>
          </a:bodyPr>
          <a:lstStyle/>
          <a:p>
            <a:pPr>
              <a:lnSpc>
                <a:spcPts val="550"/>
              </a:lnSpc>
            </a:pPr>
            <a:endParaRPr sz="550" dirty="0"/>
          </a:p>
          <a:p>
            <a:pPr marL="708599" marR="434090" indent="-291029">
              <a:lnSpc>
                <a:spcPct val="100041"/>
              </a:lnSpc>
            </a:pPr>
            <a:r>
              <a:rPr lang="es-ES" sz="1000" b="1" spc="-2" dirty="0">
                <a:solidFill>
                  <a:srgbClr val="903C85"/>
                </a:solidFill>
                <a:latin typeface="Arial"/>
                <a:cs typeface="Arial"/>
              </a:rPr>
              <a:t>Costes</a:t>
            </a:r>
            <a:r>
              <a:rPr sz="1000" b="1" spc="-2" dirty="0">
                <a:solidFill>
                  <a:srgbClr val="903C85"/>
                </a:solidFill>
                <a:latin typeface="Arial"/>
                <a:cs typeface="Arial"/>
              </a:rPr>
              <a:t> fase de producción</a:t>
            </a:r>
            <a:endParaRPr sz="1000" dirty="0">
              <a:latin typeface="Arial"/>
              <a:cs typeface="Arial"/>
            </a:endParaRPr>
          </a:p>
          <a:p>
            <a:pPr marL="92181" algn="just">
              <a:lnSpc>
                <a:spcPct val="95825"/>
              </a:lnSpc>
              <a:spcBef>
                <a:spcPts val="2652"/>
              </a:spcBef>
            </a:pPr>
            <a:r>
              <a:rPr lang="es-ES" sz="1000" spc="2" dirty="0">
                <a:solidFill>
                  <a:srgbClr val="903C85"/>
                </a:solidFill>
                <a:latin typeface="Arial"/>
                <a:cs typeface="Arial"/>
              </a:rPr>
              <a:t>• </a:t>
            </a:r>
            <a:r>
              <a:rPr lang="es-ES" sz="1000" spc="13" dirty="0">
                <a:latin typeface="Arial"/>
                <a:cs typeface="Arial"/>
              </a:rPr>
              <a:t>Personal</a:t>
            </a:r>
            <a:endParaRPr lang="es-ES" sz="1000" dirty="0">
              <a:latin typeface="Arial"/>
              <a:cs typeface="Arial"/>
            </a:endParaRPr>
          </a:p>
          <a:p>
            <a:pPr marL="92181" algn="just">
              <a:lnSpc>
                <a:spcPct val="95825"/>
              </a:lnSpc>
              <a:spcBef>
                <a:spcPts val="775"/>
              </a:spcBef>
            </a:pPr>
            <a:r>
              <a:rPr lang="es-ES" sz="1000" spc="13" dirty="0">
                <a:solidFill>
                  <a:srgbClr val="903C85"/>
                </a:solidFill>
                <a:latin typeface="Arial"/>
                <a:cs typeface="Arial"/>
              </a:rPr>
              <a:t>• </a:t>
            </a:r>
            <a:r>
              <a:rPr lang="es-ES" sz="1000" spc="13" dirty="0">
                <a:latin typeface="Arial"/>
                <a:cs typeface="Arial"/>
              </a:rPr>
              <a:t>M</a:t>
            </a:r>
            <a:r>
              <a:rPr lang="es-ES" sz="1000" spc="12" dirty="0">
                <a:latin typeface="Arial"/>
                <a:cs typeface="Arial"/>
              </a:rPr>
              <a:t>aquinaria</a:t>
            </a:r>
          </a:p>
          <a:p>
            <a:pPr marL="92181" algn="just">
              <a:lnSpc>
                <a:spcPct val="95825"/>
              </a:lnSpc>
              <a:spcBef>
                <a:spcPts val="775"/>
              </a:spcBef>
            </a:pPr>
            <a:r>
              <a:rPr lang="es-ES" sz="1000" spc="2" dirty="0">
                <a:solidFill>
                  <a:srgbClr val="903C85"/>
                </a:solidFill>
                <a:latin typeface="Arial"/>
                <a:cs typeface="Arial"/>
              </a:rPr>
              <a:t>• </a:t>
            </a:r>
            <a:r>
              <a:rPr lang="es-ES" sz="1000" spc="2" dirty="0">
                <a:latin typeface="Arial"/>
                <a:cs typeface="Arial"/>
              </a:rPr>
              <a:t>Productos fitosanitarios</a:t>
            </a:r>
            <a:endParaRPr lang="es-ES" sz="1000" dirty="0">
              <a:latin typeface="Arial"/>
              <a:cs typeface="Arial"/>
            </a:endParaRPr>
          </a:p>
          <a:p>
            <a:pPr marL="92181" algn="just">
              <a:lnSpc>
                <a:spcPct val="95825"/>
              </a:lnSpc>
              <a:spcBef>
                <a:spcPts val="775"/>
              </a:spcBef>
            </a:pPr>
            <a:r>
              <a:rPr lang="es-ES" sz="1000" spc="0" dirty="0">
                <a:solidFill>
                  <a:srgbClr val="903C85"/>
                </a:solidFill>
                <a:latin typeface="Arial"/>
                <a:cs typeface="Arial"/>
              </a:rPr>
              <a:t>• </a:t>
            </a:r>
            <a:r>
              <a:rPr lang="es-ES" sz="1000" spc="0" dirty="0">
                <a:latin typeface="Arial"/>
                <a:cs typeface="Arial"/>
              </a:rPr>
              <a:t>Fertilizantes</a:t>
            </a:r>
            <a:endParaRPr lang="es-ES" sz="1000" dirty="0">
              <a:latin typeface="Arial"/>
              <a:cs typeface="Arial"/>
            </a:endParaRPr>
          </a:p>
          <a:p>
            <a:pPr marL="92181" algn="just">
              <a:lnSpc>
                <a:spcPct val="95825"/>
              </a:lnSpc>
              <a:spcBef>
                <a:spcPts val="775"/>
              </a:spcBef>
            </a:pPr>
            <a:r>
              <a:rPr lang="es-ES" sz="1000" spc="13" dirty="0">
                <a:solidFill>
                  <a:srgbClr val="903C85"/>
                </a:solidFill>
                <a:latin typeface="Arial"/>
                <a:cs typeface="Arial"/>
              </a:rPr>
              <a:t>• </a:t>
            </a:r>
            <a:r>
              <a:rPr lang="es-ES" sz="1000" spc="12" dirty="0">
                <a:latin typeface="Arial"/>
                <a:cs typeface="Arial"/>
              </a:rPr>
              <a:t>Costes vinculados a labores de cultivo por tipo de olivar: poda, eliminación de restos y desvareto; mantenimiento del suelo; tratamientos foliares; plagas y </a:t>
            </a:r>
            <a:r>
              <a:rPr lang="es-ES" sz="1000" dirty="0">
                <a:latin typeface="Arial"/>
                <a:cs typeface="Arial"/>
              </a:rPr>
              <a:t>enfermedades; abonado; riego, recolección y transporte de la aceituna a la almazara</a:t>
            </a:r>
            <a:endParaRPr sz="1000" dirty="0">
              <a:latin typeface="Arial"/>
              <a:cs typeface="Arial"/>
            </a:endParaRPr>
          </a:p>
        </p:txBody>
      </p:sp>
      <p:sp>
        <p:nvSpPr>
          <p:cNvPr id="5" name="object 5"/>
          <p:cNvSpPr txBox="1"/>
          <p:nvPr/>
        </p:nvSpPr>
        <p:spPr>
          <a:xfrm>
            <a:off x="2557653" y="2673095"/>
            <a:ext cx="1931669" cy="3869089"/>
          </a:xfrm>
          <a:prstGeom prst="rect">
            <a:avLst/>
          </a:prstGeom>
        </p:spPr>
        <p:txBody>
          <a:bodyPr wrap="square" lIns="0" tIns="5208" rIns="0" bIns="0" rtlCol="0">
            <a:noAutofit/>
          </a:bodyPr>
          <a:lstStyle/>
          <a:p>
            <a:pPr>
              <a:lnSpc>
                <a:spcPts val="650"/>
              </a:lnSpc>
            </a:pPr>
            <a:endParaRPr sz="650" dirty="0"/>
          </a:p>
          <a:p>
            <a:pPr marL="284219">
              <a:lnSpc>
                <a:spcPct val="95825"/>
              </a:lnSpc>
            </a:pPr>
            <a:r>
              <a:rPr lang="es-ES" sz="1000" b="1" spc="-3" dirty="0">
                <a:solidFill>
                  <a:srgbClr val="C37078"/>
                </a:solidFill>
                <a:latin typeface="Arial"/>
                <a:cs typeface="Arial"/>
              </a:rPr>
              <a:t>Costes</a:t>
            </a:r>
            <a:r>
              <a:rPr sz="1000" b="1" spc="-3" dirty="0">
                <a:solidFill>
                  <a:srgbClr val="C37078"/>
                </a:solidFill>
                <a:latin typeface="Arial"/>
                <a:cs typeface="Arial"/>
              </a:rPr>
              <a:t> Almazaras</a:t>
            </a:r>
            <a:endParaRPr sz="1000" dirty="0">
              <a:latin typeface="Arial"/>
              <a:cs typeface="Arial"/>
            </a:endParaRPr>
          </a:p>
          <a:p>
            <a:pPr marL="211048" marR="326498" indent="-82333">
              <a:lnSpc>
                <a:spcPct val="100328"/>
              </a:lnSpc>
              <a:spcBef>
                <a:spcPts val="3998"/>
              </a:spcBef>
            </a:pPr>
            <a:r>
              <a:rPr lang="es-ES" sz="1000" spc="66" dirty="0">
                <a:solidFill>
                  <a:srgbClr val="C37078"/>
                </a:solidFill>
                <a:latin typeface="Arial Narrow"/>
                <a:cs typeface="Arial Narrow"/>
              </a:rPr>
              <a:t>• </a:t>
            </a:r>
            <a:r>
              <a:rPr lang="es-ES" sz="1000" spc="-4" dirty="0">
                <a:latin typeface="Arial"/>
                <a:cs typeface="Arial"/>
              </a:rPr>
              <a:t>Gastos de personal</a:t>
            </a:r>
          </a:p>
          <a:p>
            <a:pPr marL="211048" marR="180843" indent="-82333">
              <a:lnSpc>
                <a:spcPct val="100137"/>
              </a:lnSpc>
              <a:spcBef>
                <a:spcPts val="465"/>
              </a:spcBef>
            </a:pPr>
            <a:r>
              <a:rPr lang="es-ES" sz="1000" dirty="0">
                <a:solidFill>
                  <a:srgbClr val="C37078"/>
                </a:solidFill>
                <a:latin typeface="Arial Narrow"/>
                <a:cs typeface="Arial Narrow"/>
              </a:rPr>
              <a:t>•</a:t>
            </a:r>
            <a:r>
              <a:rPr lang="es-ES" sz="1000" spc="133" dirty="0">
                <a:solidFill>
                  <a:srgbClr val="C37078"/>
                </a:solidFill>
                <a:latin typeface="Arial Narrow"/>
                <a:cs typeface="Arial Narrow"/>
              </a:rPr>
              <a:t> </a:t>
            </a:r>
            <a:r>
              <a:rPr lang="es-ES" sz="1000" spc="-4" dirty="0">
                <a:latin typeface="Arial"/>
                <a:cs typeface="Arial"/>
              </a:rPr>
              <a:t>Amortización de equipos, instalaciones y máquinas</a:t>
            </a:r>
          </a:p>
          <a:p>
            <a:pPr marL="211048" marR="180843" indent="-82333">
              <a:lnSpc>
                <a:spcPct val="100137"/>
              </a:lnSpc>
              <a:spcBef>
                <a:spcPts val="465"/>
              </a:spcBef>
            </a:pPr>
            <a:r>
              <a:rPr lang="es-ES" sz="1000" dirty="0">
                <a:solidFill>
                  <a:srgbClr val="C37078"/>
                </a:solidFill>
                <a:latin typeface="Arial Narrow"/>
              </a:rPr>
              <a:t>•	</a:t>
            </a:r>
            <a:r>
              <a:rPr lang="es-ES" sz="1000" spc="-4" dirty="0">
                <a:latin typeface="Arial"/>
                <a:cs typeface="Arial"/>
              </a:rPr>
              <a:t>Suministros</a:t>
            </a:r>
          </a:p>
          <a:p>
            <a:pPr marL="211048" marR="180843" indent="-82333">
              <a:lnSpc>
                <a:spcPct val="100137"/>
              </a:lnSpc>
              <a:spcBef>
                <a:spcPts val="465"/>
              </a:spcBef>
            </a:pPr>
            <a:r>
              <a:rPr lang="es-ES" sz="1000" spc="66" dirty="0">
                <a:solidFill>
                  <a:srgbClr val="C37078"/>
                </a:solidFill>
                <a:latin typeface="Arial Narrow"/>
                <a:cs typeface="Arial Narrow"/>
              </a:rPr>
              <a:t>• </a:t>
            </a:r>
            <a:r>
              <a:rPr lang="es-ES" sz="1000" spc="-3" dirty="0">
                <a:latin typeface="Arial"/>
                <a:cs typeface="Arial"/>
              </a:rPr>
              <a:t>Reparación y conservación</a:t>
            </a:r>
          </a:p>
          <a:p>
            <a:pPr marL="211048" marR="180843" indent="-82333">
              <a:lnSpc>
                <a:spcPct val="100137"/>
              </a:lnSpc>
              <a:spcBef>
                <a:spcPts val="465"/>
              </a:spcBef>
            </a:pPr>
            <a:r>
              <a:rPr lang="es-ES" sz="1000" spc="66" dirty="0">
                <a:solidFill>
                  <a:srgbClr val="C37078"/>
                </a:solidFill>
                <a:latin typeface="Arial Narrow"/>
                <a:cs typeface="Arial Narrow"/>
              </a:rPr>
              <a:t>• </a:t>
            </a:r>
            <a:r>
              <a:rPr lang="es-ES" sz="1000" spc="-3" dirty="0">
                <a:latin typeface="Arial"/>
                <a:cs typeface="Arial"/>
              </a:rPr>
              <a:t>Impuestos y tributos</a:t>
            </a:r>
            <a:endParaRPr lang="es-ES" sz="1000" dirty="0">
              <a:latin typeface="Arial"/>
              <a:cs typeface="Arial"/>
            </a:endParaRPr>
          </a:p>
          <a:p>
            <a:pPr marL="211048" marR="630088" indent="-82333">
              <a:lnSpc>
                <a:spcPct val="100041"/>
              </a:lnSpc>
              <a:spcBef>
                <a:spcPts val="459"/>
              </a:spcBef>
            </a:pPr>
            <a:r>
              <a:rPr lang="es-ES" sz="1000" spc="66" dirty="0">
                <a:solidFill>
                  <a:srgbClr val="C37078"/>
                </a:solidFill>
                <a:latin typeface="Arial Narrow"/>
                <a:cs typeface="Arial Narrow"/>
              </a:rPr>
              <a:t>• </a:t>
            </a:r>
            <a:r>
              <a:rPr lang="es-ES" sz="1000" spc="-3" dirty="0">
                <a:latin typeface="Arial"/>
                <a:cs typeface="Arial"/>
              </a:rPr>
              <a:t>	Seguros</a:t>
            </a:r>
          </a:p>
          <a:p>
            <a:pPr marL="211048" marR="630088" indent="-82333">
              <a:lnSpc>
                <a:spcPct val="100041"/>
              </a:lnSpc>
              <a:spcBef>
                <a:spcPts val="459"/>
              </a:spcBef>
            </a:pPr>
            <a:r>
              <a:rPr lang="es-ES" sz="1000" spc="66" dirty="0">
                <a:solidFill>
                  <a:srgbClr val="C37078"/>
                </a:solidFill>
                <a:latin typeface="Arial Narrow"/>
                <a:cs typeface="Arial Narrow"/>
              </a:rPr>
              <a:t>• </a:t>
            </a:r>
            <a:r>
              <a:rPr lang="es-ES" sz="1000" spc="-3" dirty="0">
                <a:latin typeface="Arial"/>
                <a:cs typeface="Arial"/>
              </a:rPr>
              <a:t>	Gestión del orujo, hueso y de los efluentes</a:t>
            </a:r>
            <a:endParaRPr lang="es-ES" sz="1000" dirty="0">
              <a:latin typeface="Arial"/>
              <a:cs typeface="Arial"/>
            </a:endParaRPr>
          </a:p>
          <a:p>
            <a:pPr marL="211048" marR="630088" indent="-82333">
              <a:lnSpc>
                <a:spcPct val="100041"/>
              </a:lnSpc>
              <a:spcBef>
                <a:spcPts val="459"/>
              </a:spcBef>
            </a:pPr>
            <a:r>
              <a:rPr lang="es-ES" sz="1000" spc="66" dirty="0">
                <a:solidFill>
                  <a:srgbClr val="C37078"/>
                </a:solidFill>
                <a:latin typeface="Arial Narrow"/>
                <a:cs typeface="Arial Narrow"/>
              </a:rPr>
              <a:t>• </a:t>
            </a:r>
            <a:r>
              <a:rPr lang="es-ES" sz="1000" spc="-3" dirty="0">
                <a:latin typeface="Arial"/>
                <a:cs typeface="Arial"/>
              </a:rPr>
              <a:t>	Gastos financieros</a:t>
            </a:r>
          </a:p>
          <a:p>
            <a:pPr marL="211048" marR="630088" indent="-82333">
              <a:lnSpc>
                <a:spcPct val="100041"/>
              </a:lnSpc>
              <a:spcBef>
                <a:spcPts val="459"/>
              </a:spcBef>
            </a:pPr>
            <a:r>
              <a:rPr lang="es-ES" sz="1000" spc="66" dirty="0">
                <a:solidFill>
                  <a:srgbClr val="C37078"/>
                </a:solidFill>
                <a:latin typeface="Arial Narrow"/>
                <a:cs typeface="Arial Narrow"/>
              </a:rPr>
              <a:t>• </a:t>
            </a:r>
            <a:r>
              <a:rPr lang="es-ES" sz="1000" spc="-3" dirty="0">
                <a:latin typeface="Arial"/>
                <a:cs typeface="Arial"/>
              </a:rPr>
              <a:t>	Gastos generales.</a:t>
            </a:r>
          </a:p>
          <a:p>
            <a:pPr marL="211048" marR="630088" indent="-82333">
              <a:lnSpc>
                <a:spcPct val="100041"/>
              </a:lnSpc>
              <a:spcBef>
                <a:spcPts val="459"/>
              </a:spcBef>
            </a:pPr>
            <a:r>
              <a:rPr lang="es-ES" sz="1000" spc="66" dirty="0">
                <a:solidFill>
                  <a:srgbClr val="C37078"/>
                </a:solidFill>
                <a:latin typeface="Arial Narrow"/>
                <a:cs typeface="Arial Narrow"/>
              </a:rPr>
              <a:t>• </a:t>
            </a:r>
            <a:r>
              <a:rPr lang="es-ES" sz="1000" spc="-3" dirty="0">
                <a:latin typeface="Arial"/>
                <a:cs typeface="Arial"/>
              </a:rPr>
              <a:t>	Otros gastos</a:t>
            </a:r>
            <a:endParaRPr lang="es-ES" sz="1000" dirty="0">
              <a:latin typeface="Arial"/>
              <a:cs typeface="Arial"/>
            </a:endParaRPr>
          </a:p>
          <a:p>
            <a:pPr marL="211048" marR="630088" indent="-82333">
              <a:lnSpc>
                <a:spcPct val="100041"/>
              </a:lnSpc>
              <a:spcBef>
                <a:spcPts val="459"/>
              </a:spcBef>
            </a:pPr>
            <a:endParaRPr lang="es-ES" sz="1000" dirty="0">
              <a:latin typeface="Arial"/>
              <a:cs typeface="Arial"/>
            </a:endParaRPr>
          </a:p>
          <a:p>
            <a:pPr marL="211048" marR="630088" indent="-82333">
              <a:lnSpc>
                <a:spcPct val="100041"/>
              </a:lnSpc>
              <a:spcBef>
                <a:spcPts val="459"/>
              </a:spcBef>
            </a:pPr>
            <a:endParaRPr lang="es-ES" sz="1000" dirty="0">
              <a:latin typeface="Arial"/>
              <a:cs typeface="Arial"/>
            </a:endParaRPr>
          </a:p>
          <a:p>
            <a:pPr marL="211048" marR="630088" indent="-82333">
              <a:lnSpc>
                <a:spcPct val="100041"/>
              </a:lnSpc>
              <a:spcBef>
                <a:spcPts val="459"/>
              </a:spcBef>
            </a:pPr>
            <a:endParaRPr lang="es-ES" sz="1000" dirty="0">
              <a:latin typeface="Arial"/>
              <a:cs typeface="Arial"/>
            </a:endParaRPr>
          </a:p>
        </p:txBody>
      </p:sp>
      <p:sp>
        <p:nvSpPr>
          <p:cNvPr id="4" name="object 4"/>
          <p:cNvSpPr txBox="1"/>
          <p:nvPr/>
        </p:nvSpPr>
        <p:spPr>
          <a:xfrm>
            <a:off x="4488808" y="2678810"/>
            <a:ext cx="2420345" cy="3869089"/>
          </a:xfrm>
          <a:prstGeom prst="rect">
            <a:avLst/>
          </a:prstGeom>
        </p:spPr>
        <p:txBody>
          <a:bodyPr wrap="square" lIns="0" tIns="5208" rIns="0" bIns="0" rtlCol="0">
            <a:noAutofit/>
          </a:bodyPr>
          <a:lstStyle/>
          <a:p>
            <a:pPr>
              <a:lnSpc>
                <a:spcPts val="650"/>
              </a:lnSpc>
            </a:pPr>
            <a:endParaRPr sz="650" dirty="0"/>
          </a:p>
          <a:p>
            <a:pPr marL="399250" marR="396624" algn="ctr">
              <a:lnSpc>
                <a:spcPct val="95825"/>
              </a:lnSpc>
            </a:pPr>
            <a:r>
              <a:rPr lang="es-ES" sz="1000" b="1" spc="-2" dirty="0">
                <a:solidFill>
                  <a:srgbClr val="C37078"/>
                </a:solidFill>
                <a:latin typeface="Arial"/>
                <a:cs typeface="Arial"/>
              </a:rPr>
              <a:t>Costes </a:t>
            </a:r>
            <a:r>
              <a:rPr lang="es-ES" sz="1000" b="1" spc="-4" dirty="0">
                <a:solidFill>
                  <a:srgbClr val="C37078"/>
                </a:solidFill>
                <a:latin typeface="Arial"/>
                <a:cs typeface="Arial"/>
              </a:rPr>
              <a:t>Envasadoras</a:t>
            </a:r>
          </a:p>
          <a:p>
            <a:pPr marL="214207" marR="105045" indent="-86150">
              <a:lnSpc>
                <a:spcPct val="100520"/>
              </a:lnSpc>
              <a:spcBef>
                <a:spcPts val="2197"/>
              </a:spcBef>
            </a:pPr>
            <a:r>
              <a:rPr lang="es-ES" sz="1000" spc="81" dirty="0">
                <a:solidFill>
                  <a:srgbClr val="C37078"/>
                </a:solidFill>
                <a:latin typeface="Arial Narrow"/>
                <a:cs typeface="Arial Narrow"/>
              </a:rPr>
              <a:t>• </a:t>
            </a:r>
            <a:r>
              <a:rPr lang="es-ES" sz="1000" spc="-2" dirty="0">
                <a:latin typeface="Arial"/>
                <a:cs typeface="Arial"/>
              </a:rPr>
              <a:t>Transporte AOVE a granel</a:t>
            </a:r>
            <a:endParaRPr lang="es-ES" sz="1000" dirty="0">
              <a:latin typeface="Arial"/>
              <a:cs typeface="Arial"/>
            </a:endParaRPr>
          </a:p>
          <a:p>
            <a:pPr marL="214207" marR="322433" indent="-86150">
              <a:lnSpc>
                <a:spcPct val="100328"/>
              </a:lnSpc>
              <a:spcBef>
                <a:spcPts val="459"/>
              </a:spcBef>
            </a:pPr>
            <a:r>
              <a:rPr lang="es-ES" sz="1000" spc="81" dirty="0">
                <a:solidFill>
                  <a:srgbClr val="C37078"/>
                </a:solidFill>
                <a:latin typeface="Arial Narrow"/>
                <a:cs typeface="Arial Narrow"/>
              </a:rPr>
              <a:t>• </a:t>
            </a:r>
            <a:r>
              <a:rPr lang="es-ES" sz="1000" spc="-4" dirty="0">
                <a:latin typeface="Arial"/>
                <a:cs typeface="Arial"/>
              </a:rPr>
              <a:t>Filtrado</a:t>
            </a:r>
            <a:endParaRPr lang="es-ES" sz="1000" dirty="0">
              <a:latin typeface="Arial"/>
              <a:cs typeface="Arial"/>
            </a:endParaRPr>
          </a:p>
          <a:p>
            <a:pPr marL="128056">
              <a:lnSpc>
                <a:spcPct val="95825"/>
              </a:lnSpc>
              <a:spcBef>
                <a:spcPts val="470"/>
              </a:spcBef>
            </a:pPr>
            <a:r>
              <a:rPr lang="es-ES" sz="1000" spc="81" dirty="0">
                <a:solidFill>
                  <a:srgbClr val="C37078"/>
                </a:solidFill>
                <a:latin typeface="Arial Narrow"/>
                <a:cs typeface="Arial Narrow"/>
              </a:rPr>
              <a:t>• </a:t>
            </a:r>
            <a:r>
              <a:rPr lang="es-ES" sz="1000" spc="-2" dirty="0">
                <a:latin typeface="Arial"/>
                <a:cs typeface="Arial"/>
              </a:rPr>
              <a:t>Materiales de envasado.</a:t>
            </a:r>
            <a:endParaRPr lang="es-ES" sz="1000" dirty="0">
              <a:latin typeface="Arial"/>
              <a:cs typeface="Arial"/>
            </a:endParaRPr>
          </a:p>
          <a:p>
            <a:pPr marL="128056">
              <a:lnSpc>
                <a:spcPct val="95825"/>
              </a:lnSpc>
              <a:spcBef>
                <a:spcPts val="518"/>
              </a:spcBef>
            </a:pPr>
            <a:r>
              <a:rPr lang="es-ES" sz="1000" spc="81" dirty="0">
                <a:solidFill>
                  <a:srgbClr val="C37078"/>
                </a:solidFill>
                <a:latin typeface="Arial Narrow"/>
                <a:cs typeface="Arial Narrow"/>
              </a:rPr>
              <a:t>• </a:t>
            </a:r>
            <a:r>
              <a:rPr lang="es-ES" sz="1000" spc="-3" dirty="0">
                <a:latin typeface="Arial"/>
                <a:cs typeface="Arial"/>
              </a:rPr>
              <a:t>Paletizado</a:t>
            </a:r>
            <a:endParaRPr lang="es-ES" sz="1000" dirty="0">
              <a:latin typeface="Arial"/>
              <a:cs typeface="Arial"/>
            </a:endParaRPr>
          </a:p>
          <a:p>
            <a:pPr marL="128056">
              <a:lnSpc>
                <a:spcPct val="95825"/>
              </a:lnSpc>
              <a:spcBef>
                <a:spcPts val="524"/>
              </a:spcBef>
            </a:pPr>
            <a:r>
              <a:rPr lang="es-ES" sz="1000" spc="81" dirty="0">
                <a:solidFill>
                  <a:srgbClr val="C37078"/>
                </a:solidFill>
                <a:latin typeface="Arial Narrow"/>
                <a:cs typeface="Arial Narrow"/>
              </a:rPr>
              <a:t>• </a:t>
            </a:r>
            <a:r>
              <a:rPr lang="es-ES" sz="1000" spc="-3" dirty="0">
                <a:latin typeface="Arial"/>
                <a:cs typeface="Arial"/>
              </a:rPr>
              <a:t>Personal </a:t>
            </a:r>
            <a:endParaRPr lang="es-ES" sz="1000" dirty="0">
              <a:latin typeface="Arial"/>
              <a:cs typeface="Arial"/>
            </a:endParaRP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Reparaciones y conservación</a:t>
            </a: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Seguros</a:t>
            </a:r>
            <a:endParaRPr lang="es-ES" sz="1000" dirty="0">
              <a:latin typeface="Arial"/>
              <a:cs typeface="Arial"/>
            </a:endParaRP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Aportaciones. Ecoembes e Interprofesional</a:t>
            </a:r>
            <a:endParaRPr lang="es-ES" sz="1000" dirty="0">
              <a:latin typeface="Arial"/>
              <a:cs typeface="Arial"/>
            </a:endParaRP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Transporte de aceite envasado</a:t>
            </a: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Suministros</a:t>
            </a: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Amortización de maquinaria</a:t>
            </a: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Gestión comercial</a:t>
            </a:r>
          </a:p>
          <a:p>
            <a:pPr marL="128056">
              <a:lnSpc>
                <a:spcPct val="95825"/>
              </a:lnSpc>
              <a:spcBef>
                <a:spcPts val="475"/>
              </a:spcBef>
            </a:pPr>
            <a:r>
              <a:rPr lang="es-ES" sz="1000" spc="81" dirty="0">
                <a:solidFill>
                  <a:srgbClr val="C37078"/>
                </a:solidFill>
                <a:latin typeface="Arial Narrow"/>
                <a:cs typeface="Arial Narrow"/>
              </a:rPr>
              <a:t>• </a:t>
            </a:r>
            <a:r>
              <a:rPr lang="es-ES" sz="1000" spc="-3" dirty="0">
                <a:latin typeface="Arial"/>
                <a:cs typeface="Arial"/>
              </a:rPr>
              <a:t>Otros costes</a:t>
            </a:r>
            <a:endParaRPr lang="es-ES" sz="1000" dirty="0">
              <a:latin typeface="Arial"/>
              <a:cs typeface="Arial"/>
            </a:endParaRPr>
          </a:p>
          <a:p>
            <a:pPr marL="128056">
              <a:lnSpc>
                <a:spcPct val="95825"/>
              </a:lnSpc>
              <a:spcBef>
                <a:spcPts val="475"/>
              </a:spcBef>
            </a:pPr>
            <a:endParaRPr lang="es-ES" sz="1000" dirty="0">
              <a:latin typeface="Arial"/>
              <a:cs typeface="Arial"/>
            </a:endParaRPr>
          </a:p>
        </p:txBody>
      </p:sp>
      <p:sp>
        <p:nvSpPr>
          <p:cNvPr id="3" name="object 3"/>
          <p:cNvSpPr txBox="1"/>
          <p:nvPr/>
        </p:nvSpPr>
        <p:spPr>
          <a:xfrm>
            <a:off x="6806558" y="2673095"/>
            <a:ext cx="2554979" cy="3869089"/>
          </a:xfrm>
          <a:prstGeom prst="rect">
            <a:avLst/>
          </a:prstGeom>
        </p:spPr>
        <p:txBody>
          <a:bodyPr wrap="square" lIns="0" tIns="3430" rIns="0" bIns="0" rtlCol="0">
            <a:noAutofit/>
          </a:bodyPr>
          <a:lstStyle/>
          <a:p>
            <a:pPr>
              <a:lnSpc>
                <a:spcPts val="550"/>
              </a:lnSpc>
            </a:pPr>
            <a:endParaRPr sz="550" dirty="0"/>
          </a:p>
          <a:p>
            <a:pPr marL="325374">
              <a:lnSpc>
                <a:spcPct val="95825"/>
              </a:lnSpc>
            </a:pPr>
            <a:r>
              <a:rPr lang="es-ES" sz="1000" b="1" spc="-2" dirty="0">
                <a:solidFill>
                  <a:srgbClr val="D99B01"/>
                </a:solidFill>
                <a:latin typeface="Arial"/>
                <a:cs typeface="Arial"/>
              </a:rPr>
              <a:t>Costes fase de distribución </a:t>
            </a:r>
            <a:r>
              <a:rPr sz="1000" spc="81" dirty="0">
                <a:solidFill>
                  <a:srgbClr val="C37078"/>
                </a:solidFill>
                <a:latin typeface="Arial Narrow"/>
              </a:rPr>
              <a:t>•</a:t>
            </a:r>
            <a:endParaRPr lang="es-ES" sz="1000" spc="81" dirty="0">
              <a:solidFill>
                <a:srgbClr val="C37078"/>
              </a:solidFill>
              <a:latin typeface="Arial Narrow"/>
            </a:endParaRPr>
          </a:p>
          <a:p>
            <a:pPr marL="325374">
              <a:lnSpc>
                <a:spcPct val="95825"/>
              </a:lnSpc>
            </a:pPr>
            <a:endParaRPr lang="es-ES" sz="1000" spc="81" dirty="0">
              <a:solidFill>
                <a:srgbClr val="C37078"/>
              </a:solidFill>
              <a:latin typeface="Arial Narrow"/>
              <a:cs typeface="Arial"/>
            </a:endParaRPr>
          </a:p>
          <a:p>
            <a:pPr marL="496824" indent="-171450">
              <a:lnSpc>
                <a:spcPct val="95825"/>
              </a:lnSpc>
              <a:buFont typeface="Arial" panose="020B0604020202020204" pitchFamily="34" charset="0"/>
              <a:buChar char="•"/>
            </a:pPr>
            <a:r>
              <a:rPr lang="es-ES" sz="1000" spc="-2" dirty="0">
                <a:latin typeface="Arial"/>
                <a:cs typeface="Arial"/>
              </a:rPr>
              <a:t>Logística a almacén</a:t>
            </a:r>
          </a:p>
          <a:p>
            <a:pPr marL="496824" indent="-171450">
              <a:lnSpc>
                <a:spcPct val="95825"/>
              </a:lnSpc>
              <a:buFont typeface="Arial" panose="020B0604020202020204" pitchFamily="34" charset="0"/>
              <a:buChar char="•"/>
            </a:pPr>
            <a:endParaRPr lang="es-ES" sz="1000" spc="-2" dirty="0">
              <a:latin typeface="Arial"/>
              <a:cs typeface="Arial"/>
            </a:endParaRPr>
          </a:p>
          <a:p>
            <a:pPr marL="496824" indent="-171450">
              <a:lnSpc>
                <a:spcPct val="95825"/>
              </a:lnSpc>
              <a:buFont typeface="Arial" panose="020B0604020202020204" pitchFamily="34" charset="0"/>
              <a:buChar char="•"/>
            </a:pPr>
            <a:r>
              <a:rPr lang="es-ES" sz="1000" spc="-2" dirty="0">
                <a:latin typeface="Arial"/>
                <a:cs typeface="Arial"/>
              </a:rPr>
              <a:t>Almacenamiento</a:t>
            </a:r>
          </a:p>
          <a:p>
            <a:pPr marL="325374">
              <a:lnSpc>
                <a:spcPct val="95825"/>
              </a:lnSpc>
            </a:pPr>
            <a:endParaRPr lang="es-ES" sz="1000" spc="-2" dirty="0">
              <a:latin typeface="Arial"/>
              <a:cs typeface="Arial"/>
            </a:endParaRPr>
          </a:p>
          <a:p>
            <a:pPr marL="496824" indent="-171450">
              <a:lnSpc>
                <a:spcPct val="95825"/>
              </a:lnSpc>
              <a:buFont typeface="Arial" panose="020B0604020202020204" pitchFamily="34" charset="0"/>
              <a:buChar char="•"/>
            </a:pPr>
            <a:r>
              <a:rPr lang="es-ES" sz="1000" spc="-2" dirty="0">
                <a:latin typeface="Arial"/>
                <a:cs typeface="Arial"/>
              </a:rPr>
              <a:t>Logística a tienda</a:t>
            </a:r>
          </a:p>
          <a:p>
            <a:pPr marL="496824" indent="-171450">
              <a:lnSpc>
                <a:spcPct val="95825"/>
              </a:lnSpc>
              <a:buFont typeface="Arial" panose="020B0604020202020204" pitchFamily="34" charset="0"/>
              <a:buChar char="•"/>
            </a:pPr>
            <a:endParaRPr lang="es-ES" sz="1000" spc="-2" dirty="0">
              <a:latin typeface="Arial"/>
              <a:cs typeface="Arial"/>
            </a:endParaRPr>
          </a:p>
          <a:p>
            <a:pPr marL="496824" indent="-171450">
              <a:lnSpc>
                <a:spcPct val="95825"/>
              </a:lnSpc>
              <a:buFont typeface="Arial" panose="020B0604020202020204" pitchFamily="34" charset="0"/>
              <a:buChar char="•"/>
            </a:pPr>
            <a:r>
              <a:rPr lang="es-ES" sz="1000" spc="-2" dirty="0">
                <a:latin typeface="Arial"/>
                <a:cs typeface="Arial"/>
              </a:rPr>
              <a:t>Coste de tienda</a:t>
            </a:r>
          </a:p>
          <a:p>
            <a:pPr marL="496824" indent="-171450">
              <a:lnSpc>
                <a:spcPct val="95825"/>
              </a:lnSpc>
              <a:buFont typeface="Arial" panose="020B0604020202020204" pitchFamily="34" charset="0"/>
              <a:buChar char="•"/>
            </a:pPr>
            <a:endParaRPr lang="es-ES" sz="1000" spc="-2" dirty="0">
              <a:latin typeface="Arial"/>
              <a:cs typeface="Arial"/>
            </a:endParaRPr>
          </a:p>
          <a:p>
            <a:pPr marL="496824" indent="-171450">
              <a:lnSpc>
                <a:spcPct val="95825"/>
              </a:lnSpc>
              <a:buFont typeface="Arial" panose="020B0604020202020204" pitchFamily="34" charset="0"/>
              <a:buChar char="•"/>
            </a:pPr>
            <a:r>
              <a:rPr lang="es-ES" sz="1000" spc="-2" dirty="0">
                <a:latin typeface="Arial"/>
                <a:cs typeface="Arial"/>
              </a:rPr>
              <a:t>Costes financieros</a:t>
            </a:r>
          </a:p>
          <a:p>
            <a:pPr marL="496824" indent="-171450">
              <a:lnSpc>
                <a:spcPct val="95825"/>
              </a:lnSpc>
              <a:buFont typeface="Arial" panose="020B0604020202020204" pitchFamily="34" charset="0"/>
              <a:buChar char="•"/>
            </a:pPr>
            <a:endParaRPr lang="es-ES" sz="1000" spc="-2" dirty="0">
              <a:latin typeface="Arial"/>
              <a:cs typeface="Arial"/>
            </a:endParaRPr>
          </a:p>
          <a:p>
            <a:pPr marL="496824" indent="-171450">
              <a:lnSpc>
                <a:spcPct val="95825"/>
              </a:lnSpc>
              <a:buFont typeface="Arial" panose="020B0604020202020204" pitchFamily="34" charset="0"/>
              <a:buChar char="•"/>
            </a:pPr>
            <a:r>
              <a:rPr lang="es-ES" sz="1000" spc="-2" dirty="0">
                <a:latin typeface="Arial"/>
                <a:cs typeface="Arial"/>
              </a:rPr>
              <a:t>Costes de promociones</a:t>
            </a:r>
          </a:p>
          <a:p>
            <a:pPr marL="496824" indent="-171450">
              <a:lnSpc>
                <a:spcPct val="95825"/>
              </a:lnSpc>
              <a:buFont typeface="Arial" panose="020B0604020202020204" pitchFamily="34" charset="0"/>
              <a:buChar char="•"/>
            </a:pPr>
            <a:endParaRPr lang="es-ES" sz="1000" spc="-2" dirty="0">
              <a:latin typeface="Arial"/>
              <a:cs typeface="Arial"/>
            </a:endParaRPr>
          </a:p>
          <a:p>
            <a:pPr marL="496824" indent="-171450">
              <a:lnSpc>
                <a:spcPct val="95825"/>
              </a:lnSpc>
              <a:buFont typeface="Arial" panose="020B0604020202020204" pitchFamily="34" charset="0"/>
              <a:buChar char="•"/>
            </a:pPr>
            <a:r>
              <a:rPr lang="es-ES" sz="1000" spc="-2" dirty="0">
                <a:latin typeface="Arial"/>
                <a:cs typeface="Arial"/>
              </a:rPr>
              <a:t>Pago y ofertas por introducción de nuevos productos</a:t>
            </a:r>
          </a:p>
          <a:p>
            <a:pPr marL="496824" indent="-171450">
              <a:lnSpc>
                <a:spcPct val="95825"/>
              </a:lnSpc>
              <a:buFont typeface="Arial" panose="020B0604020202020204" pitchFamily="34" charset="0"/>
              <a:buChar char="•"/>
            </a:pPr>
            <a:endParaRPr lang="es-ES" sz="1000" spc="-2" dirty="0">
              <a:latin typeface="Arial"/>
              <a:cs typeface="Arial"/>
            </a:endParaRPr>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53" name="Imagen 52">
            <a:extLst>
              <a:ext uri="{FF2B5EF4-FFF2-40B4-BE49-F238E27FC236}">
                <a16:creationId xmlns:a16="http://schemas.microsoft.com/office/drawing/2014/main" id="{15727884-F806-4086-8CCA-82FE3C80FD53}"/>
              </a:ext>
            </a:extLst>
          </p:cNvPr>
          <p:cNvPicPr/>
          <p:nvPr/>
        </p:nvPicPr>
        <p:blipFill>
          <a:blip r:embed="rId3"/>
          <a:stretch>
            <a:fillRect/>
          </a:stretch>
        </p:blipFill>
        <p:spPr>
          <a:xfrm>
            <a:off x="5251450" y="-6350"/>
            <a:ext cx="4826000" cy="939800"/>
          </a:xfrm>
          <a:prstGeom prst="rect">
            <a:avLst/>
          </a:prstGeom>
        </p:spPr>
      </p:pic>
      <p:sp>
        <p:nvSpPr>
          <p:cNvPr id="55" name="object 17">
            <a:extLst>
              <a:ext uri="{FF2B5EF4-FFF2-40B4-BE49-F238E27FC236}">
                <a16:creationId xmlns:a16="http://schemas.microsoft.com/office/drawing/2014/main" id="{938F2F33-2818-49A9-8540-CEC6D252A1C9}"/>
              </a:ext>
            </a:extLst>
          </p:cNvPr>
          <p:cNvSpPr txBox="1"/>
          <p:nvPr/>
        </p:nvSpPr>
        <p:spPr>
          <a:xfrm>
            <a:off x="7544175" y="1687623"/>
            <a:ext cx="1347709" cy="333296"/>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SUPERMERCADOS</a:t>
            </a:r>
            <a:r>
              <a:rPr lang="es-ES" sz="1100" b="1" spc="4" dirty="0">
                <a:solidFill>
                  <a:srgbClr val="FFFFFF"/>
                </a:solidFill>
                <a:latin typeface="Arial"/>
                <a:cs typeface="Arial"/>
              </a:rPr>
              <a:t>/AUTOSERVICIOS</a:t>
            </a:r>
            <a:endParaRPr sz="1100" dirty="0">
              <a:latin typeface="Arial"/>
              <a:cs typeface="Arial"/>
            </a:endParaRPr>
          </a:p>
          <a:p>
            <a:pPr marL="40170" marR="20916">
              <a:lnSpc>
                <a:spcPct val="95825"/>
              </a:lnSpc>
            </a:pPr>
            <a:r>
              <a:rPr sz="1100" b="1" spc="4" dirty="0">
                <a:solidFill>
                  <a:srgbClr val="FFFFFF"/>
                </a:solidFill>
                <a:latin typeface="Arial"/>
                <a:cs typeface="Arial"/>
              </a:rPr>
              <a:t>HIPERMERCADOS</a:t>
            </a:r>
            <a:endParaRPr lang="es-ES" sz="1100" b="1" spc="4" dirty="0">
              <a:solidFill>
                <a:srgbClr val="FFFFFF"/>
              </a:solidFill>
              <a:latin typeface="Arial"/>
              <a:cs typeface="Arial"/>
            </a:endParaRPr>
          </a:p>
          <a:p>
            <a:pPr marL="40170" marR="20916">
              <a:lnSpc>
                <a:spcPct val="95825"/>
              </a:lnSpc>
            </a:pPr>
            <a:r>
              <a:rPr lang="es-ES" sz="1100" b="1" spc="4" dirty="0">
                <a:solidFill>
                  <a:srgbClr val="FFFFFF"/>
                </a:solidFill>
                <a:latin typeface="Arial"/>
                <a:cs typeface="Arial"/>
              </a:rPr>
              <a:t>DISCOUNTS</a:t>
            </a:r>
          </a:p>
          <a:p>
            <a:pPr marL="40170" marR="20916">
              <a:lnSpc>
                <a:spcPct val="95825"/>
              </a:lnSpc>
            </a:pPr>
            <a:endParaRPr sz="1100" dirty="0">
              <a:latin typeface="Arial"/>
              <a:cs typeface="Arial"/>
            </a:endParaRPr>
          </a:p>
        </p:txBody>
      </p:sp>
      <p:sp>
        <p:nvSpPr>
          <p:cNvPr id="54" name="CuadroTexto 53">
            <a:extLst>
              <a:ext uri="{FF2B5EF4-FFF2-40B4-BE49-F238E27FC236}">
                <a16:creationId xmlns:a16="http://schemas.microsoft.com/office/drawing/2014/main" id="{24A49580-34BB-8345-8FDC-39797D556037}"/>
              </a:ext>
            </a:extLst>
          </p:cNvPr>
          <p:cNvSpPr txBox="1"/>
          <p:nvPr/>
        </p:nvSpPr>
        <p:spPr>
          <a:xfrm>
            <a:off x="476250" y="919718"/>
            <a:ext cx="5602592" cy="369332"/>
          </a:xfrm>
          <a:prstGeom prst="rect">
            <a:avLst/>
          </a:prstGeom>
          <a:noFill/>
        </p:spPr>
        <p:txBody>
          <a:bodyPr wrap="square" rtlCol="0">
            <a:spAutoFit/>
          </a:bodyPr>
          <a:lstStyle/>
          <a:p>
            <a:r>
              <a:rPr lang="es-ES" b="1" dirty="0">
                <a:solidFill>
                  <a:srgbClr val="EF9A11"/>
                </a:solidFill>
              </a:rPr>
              <a:t>3.1. ESQUEMA DE LA CADENA DE VALOR DEL AOVE</a:t>
            </a:r>
          </a:p>
        </p:txBody>
      </p:sp>
    </p:spTree>
    <p:extLst>
      <p:ext uri="{BB962C8B-B14F-4D97-AF65-F5344CB8AC3E}">
        <p14:creationId xmlns:p14="http://schemas.microsoft.com/office/powerpoint/2010/main" val="397015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57"/>
          <p:cNvSpPr/>
          <p:nvPr/>
        </p:nvSpPr>
        <p:spPr>
          <a:xfrm>
            <a:off x="-28195" y="59816"/>
            <a:ext cx="10080498" cy="7481315"/>
          </a:xfrm>
          <a:prstGeom prst="rect">
            <a:avLst/>
          </a:prstGeom>
          <a:blipFill>
            <a:blip r:embed="rId2" cstate="print"/>
            <a:stretch>
              <a:fillRect/>
            </a:stretch>
          </a:blipFill>
        </p:spPr>
        <p:txBody>
          <a:bodyPr wrap="square" lIns="0" tIns="0" rIns="0" bIns="0" rtlCol="0">
            <a:noAutofit/>
          </a:bodyPr>
          <a:lstStyle/>
          <a:p>
            <a:endParaRPr/>
          </a:p>
        </p:txBody>
      </p:sp>
      <p:sp>
        <p:nvSpPr>
          <p:cNvPr id="60" name="object 60"/>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a:p>
        </p:txBody>
      </p:sp>
      <p:sp>
        <p:nvSpPr>
          <p:cNvPr id="63" name="object 63"/>
          <p:cNvSpPr/>
          <p:nvPr/>
        </p:nvSpPr>
        <p:spPr>
          <a:xfrm>
            <a:off x="1195959" y="3373754"/>
            <a:ext cx="1049274" cy="0"/>
          </a:xfrm>
          <a:custGeom>
            <a:avLst/>
            <a:gdLst/>
            <a:ahLst/>
            <a:cxnLst/>
            <a:rect l="l" t="t" r="r" b="b"/>
            <a:pathLst>
              <a:path w="1049274">
                <a:moveTo>
                  <a:pt x="1049274" y="0"/>
                </a:moveTo>
                <a:lnTo>
                  <a:pt x="0" y="0"/>
                </a:lnTo>
              </a:path>
            </a:pathLst>
          </a:custGeom>
          <a:ln w="3175">
            <a:solidFill>
              <a:srgbClr val="8F2E85"/>
            </a:solidFill>
            <a:prstDash val="dash"/>
          </a:ln>
        </p:spPr>
        <p:txBody>
          <a:bodyPr wrap="square" lIns="0" tIns="0" rIns="0" bIns="0" rtlCol="0">
            <a:noAutofit/>
          </a:bodyPr>
          <a:lstStyle/>
          <a:p>
            <a:endParaRPr/>
          </a:p>
        </p:txBody>
      </p:sp>
      <p:sp>
        <p:nvSpPr>
          <p:cNvPr id="64" name="object 64"/>
          <p:cNvSpPr/>
          <p:nvPr/>
        </p:nvSpPr>
        <p:spPr>
          <a:xfrm>
            <a:off x="1081658" y="2486025"/>
            <a:ext cx="1657350" cy="719328"/>
          </a:xfrm>
          <a:custGeom>
            <a:avLst/>
            <a:gdLst/>
            <a:ahLst/>
            <a:cxnLst/>
            <a:rect l="l" t="t" r="r" b="b"/>
            <a:pathLst>
              <a:path w="1657350" h="719328">
                <a:moveTo>
                  <a:pt x="0" y="0"/>
                </a:moveTo>
                <a:lnTo>
                  <a:pt x="1657350" y="0"/>
                </a:lnTo>
                <a:lnTo>
                  <a:pt x="1657350" y="719327"/>
                </a:lnTo>
                <a:lnTo>
                  <a:pt x="0" y="719328"/>
                </a:lnTo>
                <a:lnTo>
                  <a:pt x="0" y="0"/>
                </a:lnTo>
                <a:close/>
              </a:path>
            </a:pathLst>
          </a:custGeom>
          <a:ln w="3175">
            <a:solidFill>
              <a:srgbClr val="8F2E85"/>
            </a:solidFill>
            <a:prstDash val="dash"/>
          </a:ln>
        </p:spPr>
        <p:txBody>
          <a:bodyPr wrap="square" lIns="0" tIns="0" rIns="0" bIns="0" rtlCol="0">
            <a:noAutofit/>
          </a:bodyPr>
          <a:lstStyle/>
          <a:p>
            <a:endParaRPr/>
          </a:p>
        </p:txBody>
      </p:sp>
      <p:sp>
        <p:nvSpPr>
          <p:cNvPr id="65" name="object 65"/>
          <p:cNvSpPr/>
          <p:nvPr/>
        </p:nvSpPr>
        <p:spPr>
          <a:xfrm>
            <a:off x="4897754" y="1622678"/>
            <a:ext cx="1657350" cy="638556"/>
          </a:xfrm>
          <a:custGeom>
            <a:avLst/>
            <a:gdLst/>
            <a:ahLst/>
            <a:cxnLst/>
            <a:rect l="l" t="t" r="r" b="b"/>
            <a:pathLst>
              <a:path w="1657350" h="638556">
                <a:moveTo>
                  <a:pt x="0" y="0"/>
                </a:moveTo>
                <a:lnTo>
                  <a:pt x="1657350" y="0"/>
                </a:lnTo>
                <a:lnTo>
                  <a:pt x="1657350" y="638555"/>
                </a:lnTo>
                <a:lnTo>
                  <a:pt x="0" y="638556"/>
                </a:lnTo>
                <a:lnTo>
                  <a:pt x="0" y="0"/>
                </a:lnTo>
                <a:close/>
              </a:path>
            </a:pathLst>
          </a:custGeom>
          <a:ln w="3175">
            <a:solidFill>
              <a:srgbClr val="C37178"/>
            </a:solidFill>
            <a:prstDash val="dash"/>
          </a:ln>
        </p:spPr>
        <p:txBody>
          <a:bodyPr wrap="square" lIns="0" tIns="0" rIns="0" bIns="0" rtlCol="0">
            <a:noAutofit/>
          </a:bodyPr>
          <a:lstStyle/>
          <a:p>
            <a:endParaRPr/>
          </a:p>
        </p:txBody>
      </p:sp>
      <p:sp>
        <p:nvSpPr>
          <p:cNvPr id="66" name="object 66"/>
          <p:cNvSpPr/>
          <p:nvPr/>
        </p:nvSpPr>
        <p:spPr>
          <a:xfrm>
            <a:off x="7964804" y="1808606"/>
            <a:ext cx="880872" cy="0"/>
          </a:xfrm>
          <a:custGeom>
            <a:avLst/>
            <a:gdLst/>
            <a:ahLst/>
            <a:cxnLst/>
            <a:rect l="l" t="t" r="r" b="b"/>
            <a:pathLst>
              <a:path w="880872">
                <a:moveTo>
                  <a:pt x="880872" y="0"/>
                </a:moveTo>
                <a:lnTo>
                  <a:pt x="0" y="0"/>
                </a:lnTo>
              </a:path>
            </a:pathLst>
          </a:custGeom>
          <a:ln w="12700">
            <a:solidFill>
              <a:srgbClr val="D99B01"/>
            </a:solidFill>
            <a:prstDash val="dash"/>
          </a:ln>
        </p:spPr>
        <p:txBody>
          <a:bodyPr wrap="square" lIns="0" tIns="0" rIns="0" bIns="0" rtlCol="0">
            <a:noAutofit/>
          </a:bodyPr>
          <a:lstStyle/>
          <a:p>
            <a:endParaRPr/>
          </a:p>
        </p:txBody>
      </p:sp>
      <p:sp>
        <p:nvSpPr>
          <p:cNvPr id="67" name="object 67"/>
          <p:cNvSpPr/>
          <p:nvPr/>
        </p:nvSpPr>
        <p:spPr>
          <a:xfrm>
            <a:off x="7850504" y="1262253"/>
            <a:ext cx="1511046" cy="451104"/>
          </a:xfrm>
          <a:custGeom>
            <a:avLst/>
            <a:gdLst/>
            <a:ahLst/>
            <a:cxnLst/>
            <a:rect l="l" t="t" r="r" b="b"/>
            <a:pathLst>
              <a:path w="1511046" h="451104">
                <a:moveTo>
                  <a:pt x="0" y="0"/>
                </a:moveTo>
                <a:lnTo>
                  <a:pt x="1511046" y="0"/>
                </a:lnTo>
                <a:lnTo>
                  <a:pt x="1511046" y="451103"/>
                </a:lnTo>
                <a:lnTo>
                  <a:pt x="0" y="451104"/>
                </a:lnTo>
                <a:lnTo>
                  <a:pt x="0" y="0"/>
                </a:lnTo>
                <a:close/>
              </a:path>
            </a:pathLst>
          </a:custGeom>
          <a:ln w="12700">
            <a:solidFill>
              <a:srgbClr val="D99B01"/>
            </a:solidFill>
            <a:prstDash val="dash"/>
          </a:ln>
        </p:spPr>
        <p:txBody>
          <a:bodyPr wrap="square" lIns="0" tIns="0" rIns="0" bIns="0" rtlCol="0">
            <a:noAutofit/>
          </a:bodyPr>
          <a:lstStyle/>
          <a:p>
            <a:endParaRPr/>
          </a:p>
        </p:txBody>
      </p:sp>
      <p:sp>
        <p:nvSpPr>
          <p:cNvPr id="68" name="object 68"/>
          <p:cNvSpPr/>
          <p:nvPr/>
        </p:nvSpPr>
        <p:spPr>
          <a:xfrm>
            <a:off x="7922120" y="1838325"/>
            <a:ext cx="1401318" cy="432054"/>
          </a:xfrm>
          <a:custGeom>
            <a:avLst/>
            <a:gdLst/>
            <a:ahLst/>
            <a:cxnLst/>
            <a:rect l="l" t="t" r="r" b="b"/>
            <a:pathLst>
              <a:path w="1401318" h="432054">
                <a:moveTo>
                  <a:pt x="0" y="0"/>
                </a:moveTo>
                <a:lnTo>
                  <a:pt x="0" y="432054"/>
                </a:lnTo>
                <a:lnTo>
                  <a:pt x="1401318" y="432054"/>
                </a:lnTo>
                <a:lnTo>
                  <a:pt x="1401318" y="0"/>
                </a:lnTo>
                <a:lnTo>
                  <a:pt x="0" y="0"/>
                </a:lnTo>
                <a:close/>
              </a:path>
            </a:pathLst>
          </a:custGeom>
          <a:solidFill>
            <a:srgbClr val="FFFFFF"/>
          </a:solidFill>
        </p:spPr>
        <p:txBody>
          <a:bodyPr wrap="square" lIns="0" tIns="0" rIns="0" bIns="0" rtlCol="0">
            <a:noAutofit/>
          </a:bodyPr>
          <a:lstStyle/>
          <a:p>
            <a:endParaRPr/>
          </a:p>
        </p:txBody>
      </p:sp>
      <p:sp>
        <p:nvSpPr>
          <p:cNvPr id="69" name="object 69"/>
          <p:cNvSpPr/>
          <p:nvPr/>
        </p:nvSpPr>
        <p:spPr>
          <a:xfrm>
            <a:off x="7922120" y="1838325"/>
            <a:ext cx="1401318" cy="432054"/>
          </a:xfrm>
          <a:custGeom>
            <a:avLst/>
            <a:gdLst/>
            <a:ahLst/>
            <a:cxnLst/>
            <a:rect l="l" t="t" r="r" b="b"/>
            <a:pathLst>
              <a:path w="1401318" h="432054">
                <a:moveTo>
                  <a:pt x="0" y="0"/>
                </a:moveTo>
                <a:lnTo>
                  <a:pt x="0" y="432054"/>
                </a:lnTo>
                <a:lnTo>
                  <a:pt x="1401318" y="432054"/>
                </a:lnTo>
                <a:lnTo>
                  <a:pt x="1401318" y="0"/>
                </a:lnTo>
                <a:lnTo>
                  <a:pt x="0" y="0"/>
                </a:lnTo>
                <a:close/>
              </a:path>
            </a:pathLst>
          </a:custGeom>
          <a:ln w="9524">
            <a:solidFill>
              <a:srgbClr val="D99B01"/>
            </a:solidFill>
          </a:ln>
        </p:spPr>
        <p:txBody>
          <a:bodyPr wrap="square" lIns="0" tIns="0" rIns="0" bIns="0" rtlCol="0">
            <a:noAutofit/>
          </a:bodyPr>
          <a:lstStyle/>
          <a:p>
            <a:endParaRPr/>
          </a:p>
        </p:txBody>
      </p:sp>
      <p:sp>
        <p:nvSpPr>
          <p:cNvPr id="70" name="object 70"/>
          <p:cNvSpPr/>
          <p:nvPr/>
        </p:nvSpPr>
        <p:spPr>
          <a:xfrm>
            <a:off x="403479" y="5726811"/>
            <a:ext cx="9264396" cy="649224"/>
          </a:xfrm>
          <a:custGeom>
            <a:avLst/>
            <a:gdLst/>
            <a:ahLst/>
            <a:cxnLst/>
            <a:rect l="l" t="t" r="r" b="b"/>
            <a:pathLst>
              <a:path w="9264396" h="649224">
                <a:moveTo>
                  <a:pt x="0" y="0"/>
                </a:moveTo>
                <a:lnTo>
                  <a:pt x="0" y="649224"/>
                </a:lnTo>
                <a:lnTo>
                  <a:pt x="9264396" y="649224"/>
                </a:lnTo>
                <a:lnTo>
                  <a:pt x="9264396" y="0"/>
                </a:lnTo>
                <a:lnTo>
                  <a:pt x="0" y="0"/>
                </a:lnTo>
                <a:close/>
              </a:path>
            </a:pathLst>
          </a:custGeom>
          <a:solidFill>
            <a:srgbClr val="F8EBF8"/>
          </a:solidFill>
        </p:spPr>
        <p:txBody>
          <a:bodyPr wrap="square" lIns="0" tIns="0" rIns="0" bIns="0" rtlCol="0">
            <a:noAutofit/>
          </a:bodyPr>
          <a:lstStyle/>
          <a:p>
            <a:endParaRPr/>
          </a:p>
        </p:txBody>
      </p:sp>
      <p:sp>
        <p:nvSpPr>
          <p:cNvPr id="71" name="object 71"/>
          <p:cNvSpPr/>
          <p:nvPr/>
        </p:nvSpPr>
        <p:spPr>
          <a:xfrm>
            <a:off x="2986659" y="4430649"/>
            <a:ext cx="3927348" cy="1151382"/>
          </a:xfrm>
          <a:custGeom>
            <a:avLst/>
            <a:gdLst/>
            <a:ahLst/>
            <a:cxnLst/>
            <a:rect l="l" t="t" r="r" b="b"/>
            <a:pathLst>
              <a:path w="3927347" h="1151382">
                <a:moveTo>
                  <a:pt x="3607308" y="0"/>
                </a:moveTo>
                <a:lnTo>
                  <a:pt x="0" y="0"/>
                </a:lnTo>
                <a:lnTo>
                  <a:pt x="319278" y="576072"/>
                </a:lnTo>
                <a:lnTo>
                  <a:pt x="0" y="1151382"/>
                </a:lnTo>
                <a:lnTo>
                  <a:pt x="3607308" y="1151382"/>
                </a:lnTo>
                <a:lnTo>
                  <a:pt x="3927348" y="576072"/>
                </a:lnTo>
                <a:lnTo>
                  <a:pt x="3607308" y="0"/>
                </a:lnTo>
                <a:close/>
              </a:path>
            </a:pathLst>
          </a:custGeom>
          <a:solidFill>
            <a:srgbClr val="FFFFFF">
              <a:alpha val="39999"/>
            </a:srgbClr>
          </a:solidFill>
        </p:spPr>
        <p:txBody>
          <a:bodyPr wrap="square" lIns="0" tIns="0" rIns="0" bIns="0" rtlCol="0">
            <a:noAutofit/>
          </a:bodyPr>
          <a:lstStyle/>
          <a:p>
            <a:endParaRPr/>
          </a:p>
        </p:txBody>
      </p:sp>
      <p:sp>
        <p:nvSpPr>
          <p:cNvPr id="72" name="object 72"/>
          <p:cNvSpPr/>
          <p:nvPr/>
        </p:nvSpPr>
        <p:spPr>
          <a:xfrm>
            <a:off x="2986659" y="4430649"/>
            <a:ext cx="3927348" cy="1151382"/>
          </a:xfrm>
          <a:custGeom>
            <a:avLst/>
            <a:gdLst/>
            <a:ahLst/>
            <a:cxnLst/>
            <a:rect l="l" t="t" r="r" b="b"/>
            <a:pathLst>
              <a:path w="3927347" h="1151382">
                <a:moveTo>
                  <a:pt x="3607308" y="0"/>
                </a:moveTo>
                <a:lnTo>
                  <a:pt x="0" y="0"/>
                </a:lnTo>
                <a:lnTo>
                  <a:pt x="319278" y="576072"/>
                </a:lnTo>
                <a:lnTo>
                  <a:pt x="0" y="1151382"/>
                </a:lnTo>
                <a:lnTo>
                  <a:pt x="3607308" y="1151382"/>
                </a:lnTo>
                <a:lnTo>
                  <a:pt x="3927348" y="576072"/>
                </a:lnTo>
                <a:lnTo>
                  <a:pt x="3607308" y="0"/>
                </a:lnTo>
                <a:close/>
              </a:path>
            </a:pathLst>
          </a:custGeom>
          <a:ln w="3175">
            <a:solidFill>
              <a:srgbClr val="C37178"/>
            </a:solidFill>
          </a:ln>
        </p:spPr>
        <p:txBody>
          <a:bodyPr wrap="square" lIns="0" tIns="0" rIns="0" bIns="0" rtlCol="0">
            <a:noAutofit/>
          </a:bodyPr>
          <a:lstStyle/>
          <a:p>
            <a:endParaRPr/>
          </a:p>
        </p:txBody>
      </p:sp>
      <p:sp>
        <p:nvSpPr>
          <p:cNvPr id="73" name="object 73"/>
          <p:cNvSpPr/>
          <p:nvPr/>
        </p:nvSpPr>
        <p:spPr>
          <a:xfrm>
            <a:off x="4885775" y="4727956"/>
            <a:ext cx="1669541" cy="675894"/>
          </a:xfrm>
          <a:custGeom>
            <a:avLst/>
            <a:gdLst/>
            <a:ahLst/>
            <a:cxnLst/>
            <a:rect l="l" t="t" r="r" b="b"/>
            <a:pathLst>
              <a:path w="1669541" h="675894">
                <a:moveTo>
                  <a:pt x="1510284" y="0"/>
                </a:moveTo>
                <a:lnTo>
                  <a:pt x="0" y="0"/>
                </a:lnTo>
                <a:lnTo>
                  <a:pt x="159258" y="337566"/>
                </a:lnTo>
                <a:lnTo>
                  <a:pt x="0" y="675894"/>
                </a:lnTo>
                <a:lnTo>
                  <a:pt x="1510284" y="675894"/>
                </a:lnTo>
                <a:lnTo>
                  <a:pt x="1669542" y="337566"/>
                </a:lnTo>
                <a:lnTo>
                  <a:pt x="1510284" y="0"/>
                </a:lnTo>
                <a:close/>
              </a:path>
            </a:pathLst>
          </a:custGeom>
          <a:solidFill>
            <a:srgbClr val="C37178"/>
          </a:solidFill>
        </p:spPr>
        <p:txBody>
          <a:bodyPr wrap="square" lIns="0" tIns="0" rIns="0" bIns="0" rtlCol="0">
            <a:noAutofit/>
          </a:bodyPr>
          <a:lstStyle/>
          <a:p>
            <a:endParaRPr/>
          </a:p>
        </p:txBody>
      </p:sp>
      <p:sp>
        <p:nvSpPr>
          <p:cNvPr id="74" name="object 74"/>
          <p:cNvSpPr/>
          <p:nvPr/>
        </p:nvSpPr>
        <p:spPr>
          <a:xfrm>
            <a:off x="4874133" y="4718684"/>
            <a:ext cx="1669541" cy="675894"/>
          </a:xfrm>
          <a:custGeom>
            <a:avLst/>
            <a:gdLst/>
            <a:ahLst/>
            <a:cxnLst/>
            <a:rect l="l" t="t" r="r" b="b"/>
            <a:pathLst>
              <a:path w="1669541" h="675894">
                <a:moveTo>
                  <a:pt x="1510284" y="0"/>
                </a:moveTo>
                <a:lnTo>
                  <a:pt x="0" y="0"/>
                </a:lnTo>
                <a:lnTo>
                  <a:pt x="159258" y="337566"/>
                </a:lnTo>
                <a:lnTo>
                  <a:pt x="0" y="675894"/>
                </a:lnTo>
                <a:lnTo>
                  <a:pt x="1510284" y="675894"/>
                </a:lnTo>
                <a:lnTo>
                  <a:pt x="1669542" y="337566"/>
                </a:lnTo>
                <a:lnTo>
                  <a:pt x="1510284" y="0"/>
                </a:lnTo>
                <a:close/>
              </a:path>
            </a:pathLst>
          </a:custGeom>
          <a:ln w="9525">
            <a:solidFill>
              <a:srgbClr val="C37178"/>
            </a:solidFill>
          </a:ln>
        </p:spPr>
        <p:txBody>
          <a:bodyPr wrap="square" lIns="0" tIns="0" rIns="0" bIns="0" rtlCol="0">
            <a:noAutofit/>
          </a:bodyPr>
          <a:lstStyle/>
          <a:p>
            <a:endParaRPr/>
          </a:p>
        </p:txBody>
      </p:sp>
      <p:sp>
        <p:nvSpPr>
          <p:cNvPr id="75" name="object 75"/>
          <p:cNvSpPr/>
          <p:nvPr/>
        </p:nvSpPr>
        <p:spPr>
          <a:xfrm>
            <a:off x="433959" y="4430649"/>
            <a:ext cx="2520696" cy="1151382"/>
          </a:xfrm>
          <a:custGeom>
            <a:avLst/>
            <a:gdLst/>
            <a:ahLst/>
            <a:cxnLst/>
            <a:rect l="l" t="t" r="r" b="b"/>
            <a:pathLst>
              <a:path w="2520696" h="1151382">
                <a:moveTo>
                  <a:pt x="2241042" y="0"/>
                </a:moveTo>
                <a:lnTo>
                  <a:pt x="0" y="0"/>
                </a:lnTo>
                <a:lnTo>
                  <a:pt x="0" y="1151382"/>
                </a:lnTo>
                <a:lnTo>
                  <a:pt x="2241042" y="1151382"/>
                </a:lnTo>
                <a:lnTo>
                  <a:pt x="2520696" y="576072"/>
                </a:lnTo>
                <a:lnTo>
                  <a:pt x="2241042" y="0"/>
                </a:lnTo>
                <a:close/>
              </a:path>
            </a:pathLst>
          </a:custGeom>
          <a:solidFill>
            <a:srgbClr val="FFFFFF">
              <a:alpha val="39999"/>
            </a:srgbClr>
          </a:solidFill>
        </p:spPr>
        <p:txBody>
          <a:bodyPr wrap="square" lIns="0" tIns="0" rIns="0" bIns="0" rtlCol="0">
            <a:noAutofit/>
          </a:bodyPr>
          <a:lstStyle/>
          <a:p>
            <a:endParaRPr/>
          </a:p>
        </p:txBody>
      </p:sp>
      <p:sp>
        <p:nvSpPr>
          <p:cNvPr id="76" name="object 76"/>
          <p:cNvSpPr/>
          <p:nvPr/>
        </p:nvSpPr>
        <p:spPr>
          <a:xfrm>
            <a:off x="433959" y="4430649"/>
            <a:ext cx="2520696" cy="1151382"/>
          </a:xfrm>
          <a:custGeom>
            <a:avLst/>
            <a:gdLst/>
            <a:ahLst/>
            <a:cxnLst/>
            <a:rect l="l" t="t" r="r" b="b"/>
            <a:pathLst>
              <a:path w="2520696" h="1151382">
                <a:moveTo>
                  <a:pt x="2241042" y="0"/>
                </a:moveTo>
                <a:lnTo>
                  <a:pt x="0" y="0"/>
                </a:lnTo>
                <a:lnTo>
                  <a:pt x="0" y="1151382"/>
                </a:lnTo>
                <a:lnTo>
                  <a:pt x="2241042" y="1151382"/>
                </a:lnTo>
                <a:lnTo>
                  <a:pt x="2520696" y="576072"/>
                </a:lnTo>
                <a:lnTo>
                  <a:pt x="2241042" y="0"/>
                </a:lnTo>
                <a:close/>
              </a:path>
            </a:pathLst>
          </a:custGeom>
          <a:ln w="3175">
            <a:solidFill>
              <a:srgbClr val="8F2E85"/>
            </a:solidFill>
          </a:ln>
        </p:spPr>
        <p:txBody>
          <a:bodyPr wrap="square" lIns="0" tIns="0" rIns="0" bIns="0" rtlCol="0">
            <a:noAutofit/>
          </a:bodyPr>
          <a:lstStyle/>
          <a:p>
            <a:endParaRPr/>
          </a:p>
        </p:txBody>
      </p:sp>
      <p:sp>
        <p:nvSpPr>
          <p:cNvPr id="77" name="object 77"/>
          <p:cNvSpPr/>
          <p:nvPr/>
        </p:nvSpPr>
        <p:spPr>
          <a:xfrm>
            <a:off x="568833" y="4720209"/>
            <a:ext cx="2176272" cy="675894"/>
          </a:xfrm>
          <a:custGeom>
            <a:avLst/>
            <a:gdLst/>
            <a:ahLst/>
            <a:cxnLst/>
            <a:rect l="l" t="t" r="r" b="b"/>
            <a:pathLst>
              <a:path w="2176272" h="675894">
                <a:moveTo>
                  <a:pt x="1992630" y="0"/>
                </a:moveTo>
                <a:lnTo>
                  <a:pt x="0" y="0"/>
                </a:lnTo>
                <a:lnTo>
                  <a:pt x="183642" y="337566"/>
                </a:lnTo>
                <a:lnTo>
                  <a:pt x="0" y="675894"/>
                </a:lnTo>
                <a:lnTo>
                  <a:pt x="1992630" y="675894"/>
                </a:lnTo>
                <a:lnTo>
                  <a:pt x="2176272" y="337566"/>
                </a:lnTo>
                <a:lnTo>
                  <a:pt x="1992630" y="0"/>
                </a:lnTo>
                <a:close/>
              </a:path>
            </a:pathLst>
          </a:custGeom>
          <a:solidFill>
            <a:srgbClr val="8F3C85"/>
          </a:solidFill>
        </p:spPr>
        <p:txBody>
          <a:bodyPr wrap="square" lIns="0" tIns="0" rIns="0" bIns="0" rtlCol="0">
            <a:noAutofit/>
          </a:bodyPr>
          <a:lstStyle/>
          <a:p>
            <a:endParaRPr/>
          </a:p>
        </p:txBody>
      </p:sp>
      <p:sp>
        <p:nvSpPr>
          <p:cNvPr id="78" name="object 78"/>
          <p:cNvSpPr/>
          <p:nvPr/>
        </p:nvSpPr>
        <p:spPr>
          <a:xfrm>
            <a:off x="568833" y="4720209"/>
            <a:ext cx="2176272" cy="675894"/>
          </a:xfrm>
          <a:custGeom>
            <a:avLst/>
            <a:gdLst/>
            <a:ahLst/>
            <a:cxnLst/>
            <a:rect l="l" t="t" r="r" b="b"/>
            <a:pathLst>
              <a:path w="2176272" h="675894">
                <a:moveTo>
                  <a:pt x="1992630" y="0"/>
                </a:moveTo>
                <a:lnTo>
                  <a:pt x="0" y="0"/>
                </a:lnTo>
                <a:lnTo>
                  <a:pt x="183642" y="337566"/>
                </a:lnTo>
                <a:lnTo>
                  <a:pt x="0" y="675894"/>
                </a:lnTo>
                <a:lnTo>
                  <a:pt x="1992630" y="675894"/>
                </a:lnTo>
                <a:lnTo>
                  <a:pt x="2176272" y="337566"/>
                </a:lnTo>
                <a:lnTo>
                  <a:pt x="1992630" y="0"/>
                </a:lnTo>
                <a:close/>
              </a:path>
            </a:pathLst>
          </a:custGeom>
          <a:ln w="9525">
            <a:solidFill>
              <a:srgbClr val="8F3C85"/>
            </a:solidFill>
          </a:ln>
        </p:spPr>
        <p:txBody>
          <a:bodyPr wrap="square" lIns="0" tIns="0" rIns="0" bIns="0" rtlCol="0">
            <a:noAutofit/>
          </a:bodyPr>
          <a:lstStyle/>
          <a:p>
            <a:endParaRPr/>
          </a:p>
        </p:txBody>
      </p:sp>
      <p:sp>
        <p:nvSpPr>
          <p:cNvPr id="79" name="object 79"/>
          <p:cNvSpPr/>
          <p:nvPr/>
        </p:nvSpPr>
        <p:spPr>
          <a:xfrm>
            <a:off x="6849998" y="4430649"/>
            <a:ext cx="2800350" cy="1151382"/>
          </a:xfrm>
          <a:custGeom>
            <a:avLst/>
            <a:gdLst/>
            <a:ahLst/>
            <a:cxnLst/>
            <a:rect l="l" t="t" r="r" b="b"/>
            <a:pathLst>
              <a:path w="2800350" h="1151382">
                <a:moveTo>
                  <a:pt x="2509266" y="0"/>
                </a:moveTo>
                <a:lnTo>
                  <a:pt x="0" y="0"/>
                </a:lnTo>
                <a:lnTo>
                  <a:pt x="291846" y="576072"/>
                </a:lnTo>
                <a:lnTo>
                  <a:pt x="0" y="1151382"/>
                </a:lnTo>
                <a:lnTo>
                  <a:pt x="2509266" y="1151382"/>
                </a:lnTo>
                <a:lnTo>
                  <a:pt x="2800350" y="576072"/>
                </a:lnTo>
                <a:lnTo>
                  <a:pt x="2509266" y="0"/>
                </a:lnTo>
                <a:close/>
              </a:path>
            </a:pathLst>
          </a:custGeom>
          <a:ln w="3175">
            <a:solidFill>
              <a:srgbClr val="D99B01"/>
            </a:solidFill>
          </a:ln>
        </p:spPr>
        <p:txBody>
          <a:bodyPr wrap="square" lIns="0" tIns="0" rIns="0" bIns="0" rtlCol="0">
            <a:noAutofit/>
          </a:bodyPr>
          <a:lstStyle/>
          <a:p>
            <a:endParaRPr/>
          </a:p>
        </p:txBody>
      </p:sp>
      <p:sp>
        <p:nvSpPr>
          <p:cNvPr id="80" name="object 80"/>
          <p:cNvSpPr/>
          <p:nvPr/>
        </p:nvSpPr>
        <p:spPr>
          <a:xfrm>
            <a:off x="3426333" y="4720209"/>
            <a:ext cx="1471422" cy="675894"/>
          </a:xfrm>
          <a:custGeom>
            <a:avLst/>
            <a:gdLst/>
            <a:ahLst/>
            <a:cxnLst/>
            <a:rect l="l" t="t" r="r" b="b"/>
            <a:pathLst>
              <a:path w="1471422" h="675894">
                <a:moveTo>
                  <a:pt x="1315212" y="0"/>
                </a:moveTo>
                <a:lnTo>
                  <a:pt x="0" y="0"/>
                </a:lnTo>
                <a:lnTo>
                  <a:pt x="156209" y="337566"/>
                </a:lnTo>
                <a:lnTo>
                  <a:pt x="0" y="675894"/>
                </a:lnTo>
                <a:lnTo>
                  <a:pt x="1315212" y="675894"/>
                </a:lnTo>
                <a:lnTo>
                  <a:pt x="1471422" y="337566"/>
                </a:lnTo>
                <a:lnTo>
                  <a:pt x="1315212" y="0"/>
                </a:lnTo>
                <a:close/>
              </a:path>
            </a:pathLst>
          </a:custGeom>
          <a:solidFill>
            <a:srgbClr val="C37178"/>
          </a:solidFill>
        </p:spPr>
        <p:txBody>
          <a:bodyPr wrap="square" lIns="0" tIns="0" rIns="0" bIns="0" rtlCol="0">
            <a:noAutofit/>
          </a:bodyPr>
          <a:lstStyle/>
          <a:p>
            <a:endParaRPr/>
          </a:p>
        </p:txBody>
      </p:sp>
      <p:sp>
        <p:nvSpPr>
          <p:cNvPr id="81" name="object 81"/>
          <p:cNvSpPr/>
          <p:nvPr/>
        </p:nvSpPr>
        <p:spPr>
          <a:xfrm>
            <a:off x="3426333" y="4720209"/>
            <a:ext cx="1471422" cy="675894"/>
          </a:xfrm>
          <a:custGeom>
            <a:avLst/>
            <a:gdLst/>
            <a:ahLst/>
            <a:cxnLst/>
            <a:rect l="l" t="t" r="r" b="b"/>
            <a:pathLst>
              <a:path w="1471422" h="675894">
                <a:moveTo>
                  <a:pt x="1315212" y="0"/>
                </a:moveTo>
                <a:lnTo>
                  <a:pt x="0" y="0"/>
                </a:lnTo>
                <a:lnTo>
                  <a:pt x="156209" y="337566"/>
                </a:lnTo>
                <a:lnTo>
                  <a:pt x="0" y="675894"/>
                </a:lnTo>
                <a:lnTo>
                  <a:pt x="1315212" y="675894"/>
                </a:lnTo>
                <a:lnTo>
                  <a:pt x="1471422" y="337566"/>
                </a:lnTo>
                <a:lnTo>
                  <a:pt x="1315212" y="0"/>
                </a:lnTo>
                <a:close/>
              </a:path>
            </a:pathLst>
          </a:custGeom>
          <a:ln w="9525">
            <a:solidFill>
              <a:srgbClr val="C37178"/>
            </a:solidFill>
          </a:ln>
        </p:spPr>
        <p:txBody>
          <a:bodyPr wrap="square" lIns="0" tIns="0" rIns="0" bIns="0" rtlCol="0">
            <a:noAutofit/>
          </a:bodyPr>
          <a:lstStyle/>
          <a:p>
            <a:endParaRPr/>
          </a:p>
        </p:txBody>
      </p:sp>
      <p:sp>
        <p:nvSpPr>
          <p:cNvPr id="82" name="object 82"/>
          <p:cNvSpPr/>
          <p:nvPr/>
        </p:nvSpPr>
        <p:spPr>
          <a:xfrm>
            <a:off x="7192899" y="4720209"/>
            <a:ext cx="2170176" cy="675894"/>
          </a:xfrm>
          <a:custGeom>
            <a:avLst/>
            <a:gdLst/>
            <a:ahLst/>
            <a:cxnLst/>
            <a:rect l="l" t="t" r="r" b="b"/>
            <a:pathLst>
              <a:path w="2170176" h="675894">
                <a:moveTo>
                  <a:pt x="1997202" y="0"/>
                </a:moveTo>
                <a:lnTo>
                  <a:pt x="0" y="0"/>
                </a:lnTo>
                <a:lnTo>
                  <a:pt x="172974" y="337566"/>
                </a:lnTo>
                <a:lnTo>
                  <a:pt x="0" y="675894"/>
                </a:lnTo>
                <a:lnTo>
                  <a:pt x="1997202" y="675894"/>
                </a:lnTo>
                <a:lnTo>
                  <a:pt x="2170176" y="337566"/>
                </a:lnTo>
                <a:lnTo>
                  <a:pt x="1997202" y="0"/>
                </a:lnTo>
                <a:close/>
              </a:path>
            </a:pathLst>
          </a:custGeom>
          <a:solidFill>
            <a:srgbClr val="D99B01"/>
          </a:solidFill>
        </p:spPr>
        <p:txBody>
          <a:bodyPr wrap="square" lIns="0" tIns="0" rIns="0" bIns="0" rtlCol="0">
            <a:noAutofit/>
          </a:bodyPr>
          <a:lstStyle/>
          <a:p>
            <a:endParaRPr/>
          </a:p>
        </p:txBody>
      </p:sp>
      <p:sp>
        <p:nvSpPr>
          <p:cNvPr id="83" name="object 83"/>
          <p:cNvSpPr/>
          <p:nvPr/>
        </p:nvSpPr>
        <p:spPr>
          <a:xfrm>
            <a:off x="7192899" y="4720209"/>
            <a:ext cx="2170176" cy="675894"/>
          </a:xfrm>
          <a:custGeom>
            <a:avLst/>
            <a:gdLst/>
            <a:ahLst/>
            <a:cxnLst/>
            <a:rect l="l" t="t" r="r" b="b"/>
            <a:pathLst>
              <a:path w="2170176" h="675894">
                <a:moveTo>
                  <a:pt x="1997202" y="0"/>
                </a:moveTo>
                <a:lnTo>
                  <a:pt x="0" y="0"/>
                </a:lnTo>
                <a:lnTo>
                  <a:pt x="172974" y="337566"/>
                </a:lnTo>
                <a:lnTo>
                  <a:pt x="0" y="675894"/>
                </a:lnTo>
                <a:lnTo>
                  <a:pt x="1997202" y="675894"/>
                </a:lnTo>
                <a:lnTo>
                  <a:pt x="2170176" y="337566"/>
                </a:lnTo>
                <a:lnTo>
                  <a:pt x="1997202" y="0"/>
                </a:lnTo>
                <a:close/>
              </a:path>
            </a:pathLst>
          </a:custGeom>
          <a:ln w="9525">
            <a:solidFill>
              <a:srgbClr val="D99B01"/>
            </a:solidFill>
          </a:ln>
        </p:spPr>
        <p:txBody>
          <a:bodyPr wrap="square" lIns="0" tIns="0" rIns="0" bIns="0" rtlCol="0">
            <a:noAutofit/>
          </a:bodyPr>
          <a:lstStyle/>
          <a:p>
            <a:endParaRPr/>
          </a:p>
        </p:txBody>
      </p:sp>
      <p:sp>
        <p:nvSpPr>
          <p:cNvPr id="85" name="object 85"/>
          <p:cNvSpPr/>
          <p:nvPr/>
        </p:nvSpPr>
        <p:spPr>
          <a:xfrm>
            <a:off x="2881503" y="3845433"/>
            <a:ext cx="3816858" cy="431292"/>
          </a:xfrm>
          <a:custGeom>
            <a:avLst/>
            <a:gdLst/>
            <a:ahLst/>
            <a:cxnLst/>
            <a:rect l="l" t="t" r="r" b="b"/>
            <a:pathLst>
              <a:path w="3816858" h="431292">
                <a:moveTo>
                  <a:pt x="0" y="0"/>
                </a:moveTo>
                <a:lnTo>
                  <a:pt x="0" y="431292"/>
                </a:lnTo>
                <a:lnTo>
                  <a:pt x="3816858" y="431291"/>
                </a:lnTo>
                <a:lnTo>
                  <a:pt x="3816858" y="0"/>
                </a:lnTo>
                <a:lnTo>
                  <a:pt x="0" y="0"/>
                </a:lnTo>
                <a:close/>
              </a:path>
            </a:pathLst>
          </a:custGeom>
          <a:solidFill>
            <a:srgbClr val="8F2E85"/>
          </a:solidFill>
        </p:spPr>
        <p:txBody>
          <a:bodyPr wrap="square" lIns="0" tIns="0" rIns="0" bIns="0" rtlCol="0">
            <a:noAutofit/>
          </a:bodyPr>
          <a:lstStyle/>
          <a:p>
            <a:endParaRPr/>
          </a:p>
        </p:txBody>
      </p:sp>
      <p:sp>
        <p:nvSpPr>
          <p:cNvPr id="86" name="object 86"/>
          <p:cNvSpPr/>
          <p:nvPr/>
        </p:nvSpPr>
        <p:spPr>
          <a:xfrm>
            <a:off x="2881503" y="3341751"/>
            <a:ext cx="1728977" cy="462534"/>
          </a:xfrm>
          <a:custGeom>
            <a:avLst/>
            <a:gdLst/>
            <a:ahLst/>
            <a:cxnLst/>
            <a:rect l="l" t="t" r="r" b="b"/>
            <a:pathLst>
              <a:path w="1728977" h="462534">
                <a:moveTo>
                  <a:pt x="0" y="0"/>
                </a:moveTo>
                <a:lnTo>
                  <a:pt x="0" y="462534"/>
                </a:lnTo>
                <a:lnTo>
                  <a:pt x="1728977" y="462534"/>
                </a:lnTo>
                <a:lnTo>
                  <a:pt x="1728977" y="0"/>
                </a:lnTo>
                <a:lnTo>
                  <a:pt x="0" y="0"/>
                </a:lnTo>
                <a:close/>
              </a:path>
            </a:pathLst>
          </a:custGeom>
          <a:solidFill>
            <a:srgbClr val="C37178"/>
          </a:solidFill>
        </p:spPr>
        <p:txBody>
          <a:bodyPr wrap="square" lIns="0" tIns="0" rIns="0" bIns="0" rtlCol="0">
            <a:noAutofit/>
          </a:bodyPr>
          <a:lstStyle/>
          <a:p>
            <a:endParaRPr/>
          </a:p>
        </p:txBody>
      </p:sp>
      <p:sp>
        <p:nvSpPr>
          <p:cNvPr id="87" name="object 87"/>
          <p:cNvSpPr/>
          <p:nvPr/>
        </p:nvSpPr>
        <p:spPr>
          <a:xfrm>
            <a:off x="6770751" y="3845433"/>
            <a:ext cx="2732531" cy="441198"/>
          </a:xfrm>
          <a:custGeom>
            <a:avLst/>
            <a:gdLst/>
            <a:ahLst/>
            <a:cxnLst/>
            <a:rect l="l" t="t" r="r" b="b"/>
            <a:pathLst>
              <a:path w="2732531" h="441198">
                <a:moveTo>
                  <a:pt x="0" y="0"/>
                </a:moveTo>
                <a:lnTo>
                  <a:pt x="0" y="441198"/>
                </a:lnTo>
                <a:lnTo>
                  <a:pt x="2732531" y="441198"/>
                </a:lnTo>
                <a:lnTo>
                  <a:pt x="2732531" y="0"/>
                </a:lnTo>
                <a:lnTo>
                  <a:pt x="0" y="0"/>
                </a:lnTo>
                <a:close/>
              </a:path>
            </a:pathLst>
          </a:custGeom>
          <a:solidFill>
            <a:srgbClr val="8F2E85"/>
          </a:solidFill>
        </p:spPr>
        <p:txBody>
          <a:bodyPr wrap="square" lIns="0" tIns="0" rIns="0" bIns="0" rtlCol="0">
            <a:noAutofit/>
          </a:bodyPr>
          <a:lstStyle/>
          <a:p>
            <a:endParaRPr/>
          </a:p>
        </p:txBody>
      </p:sp>
      <p:sp>
        <p:nvSpPr>
          <p:cNvPr id="88" name="object 88"/>
          <p:cNvSpPr/>
          <p:nvPr/>
        </p:nvSpPr>
        <p:spPr>
          <a:xfrm>
            <a:off x="6770751" y="3369183"/>
            <a:ext cx="2735579" cy="431291"/>
          </a:xfrm>
          <a:custGeom>
            <a:avLst/>
            <a:gdLst/>
            <a:ahLst/>
            <a:cxnLst/>
            <a:rect l="l" t="t" r="r" b="b"/>
            <a:pathLst>
              <a:path w="2735579" h="431291">
                <a:moveTo>
                  <a:pt x="0" y="0"/>
                </a:moveTo>
                <a:lnTo>
                  <a:pt x="0" y="431291"/>
                </a:lnTo>
                <a:lnTo>
                  <a:pt x="2735579" y="431291"/>
                </a:lnTo>
                <a:lnTo>
                  <a:pt x="2735579" y="0"/>
                </a:lnTo>
                <a:lnTo>
                  <a:pt x="0" y="0"/>
                </a:lnTo>
                <a:close/>
              </a:path>
            </a:pathLst>
          </a:custGeom>
          <a:solidFill>
            <a:srgbClr val="C37178"/>
          </a:solidFill>
        </p:spPr>
        <p:txBody>
          <a:bodyPr wrap="square" lIns="0" tIns="0" rIns="0" bIns="0" rtlCol="0">
            <a:noAutofit/>
          </a:bodyPr>
          <a:lstStyle/>
          <a:p>
            <a:endParaRPr/>
          </a:p>
        </p:txBody>
      </p:sp>
      <p:sp>
        <p:nvSpPr>
          <p:cNvPr id="89" name="object 89"/>
          <p:cNvSpPr/>
          <p:nvPr/>
        </p:nvSpPr>
        <p:spPr>
          <a:xfrm>
            <a:off x="427101" y="3845433"/>
            <a:ext cx="2382774" cy="431291"/>
          </a:xfrm>
          <a:custGeom>
            <a:avLst/>
            <a:gdLst/>
            <a:ahLst/>
            <a:cxnLst/>
            <a:rect l="l" t="t" r="r" b="b"/>
            <a:pathLst>
              <a:path w="2382774" h="431291">
                <a:moveTo>
                  <a:pt x="0" y="0"/>
                </a:moveTo>
                <a:lnTo>
                  <a:pt x="0" y="431291"/>
                </a:lnTo>
                <a:lnTo>
                  <a:pt x="2382774" y="431291"/>
                </a:lnTo>
                <a:lnTo>
                  <a:pt x="2382774" y="0"/>
                </a:lnTo>
                <a:lnTo>
                  <a:pt x="0" y="0"/>
                </a:lnTo>
                <a:close/>
              </a:path>
            </a:pathLst>
          </a:custGeom>
          <a:solidFill>
            <a:srgbClr val="8F2E85"/>
          </a:solidFill>
        </p:spPr>
        <p:txBody>
          <a:bodyPr wrap="square" lIns="0" tIns="0" rIns="0" bIns="0" rtlCol="0">
            <a:noAutofit/>
          </a:bodyPr>
          <a:lstStyle/>
          <a:p>
            <a:endParaRPr/>
          </a:p>
        </p:txBody>
      </p:sp>
      <p:sp>
        <p:nvSpPr>
          <p:cNvPr id="90" name="object 90"/>
          <p:cNvSpPr/>
          <p:nvPr/>
        </p:nvSpPr>
        <p:spPr>
          <a:xfrm>
            <a:off x="2774442" y="3331083"/>
            <a:ext cx="0" cy="738377"/>
          </a:xfrm>
          <a:custGeom>
            <a:avLst/>
            <a:gdLst/>
            <a:ahLst/>
            <a:cxnLst/>
            <a:rect l="l" t="t" r="r" b="b"/>
            <a:pathLst>
              <a:path h="738377">
                <a:moveTo>
                  <a:pt x="0" y="0"/>
                </a:moveTo>
                <a:lnTo>
                  <a:pt x="0" y="738377"/>
                </a:lnTo>
              </a:path>
            </a:pathLst>
          </a:custGeom>
          <a:ln w="72136">
            <a:solidFill>
              <a:srgbClr val="8F2E85"/>
            </a:solidFill>
          </a:ln>
        </p:spPr>
        <p:txBody>
          <a:bodyPr wrap="square" lIns="0" tIns="0" rIns="0" bIns="0" rtlCol="0">
            <a:noAutofit/>
          </a:bodyPr>
          <a:lstStyle/>
          <a:p>
            <a:endParaRPr/>
          </a:p>
        </p:txBody>
      </p:sp>
      <p:sp>
        <p:nvSpPr>
          <p:cNvPr id="91" name="object 91"/>
          <p:cNvSpPr/>
          <p:nvPr/>
        </p:nvSpPr>
        <p:spPr>
          <a:xfrm>
            <a:off x="4682108" y="2897505"/>
            <a:ext cx="2004822" cy="433578"/>
          </a:xfrm>
          <a:custGeom>
            <a:avLst/>
            <a:gdLst/>
            <a:ahLst/>
            <a:cxnLst/>
            <a:rect l="l" t="t" r="r" b="b"/>
            <a:pathLst>
              <a:path w="2004822" h="433578">
                <a:moveTo>
                  <a:pt x="0" y="0"/>
                </a:moveTo>
                <a:lnTo>
                  <a:pt x="0" y="433578"/>
                </a:lnTo>
                <a:lnTo>
                  <a:pt x="2004822" y="433577"/>
                </a:lnTo>
                <a:lnTo>
                  <a:pt x="2004822" y="0"/>
                </a:lnTo>
                <a:lnTo>
                  <a:pt x="0" y="0"/>
                </a:lnTo>
                <a:close/>
              </a:path>
            </a:pathLst>
          </a:custGeom>
          <a:solidFill>
            <a:srgbClr val="C37178"/>
          </a:solidFill>
        </p:spPr>
        <p:txBody>
          <a:bodyPr wrap="square" lIns="0" tIns="0" rIns="0" bIns="0" rtlCol="0">
            <a:noAutofit/>
          </a:bodyPr>
          <a:lstStyle/>
          <a:p>
            <a:endParaRPr/>
          </a:p>
        </p:txBody>
      </p:sp>
      <p:sp>
        <p:nvSpPr>
          <p:cNvPr id="92" name="object 92"/>
          <p:cNvSpPr/>
          <p:nvPr/>
        </p:nvSpPr>
        <p:spPr>
          <a:xfrm>
            <a:off x="6770751" y="2342007"/>
            <a:ext cx="2735579" cy="495300"/>
          </a:xfrm>
          <a:custGeom>
            <a:avLst/>
            <a:gdLst/>
            <a:ahLst/>
            <a:cxnLst/>
            <a:rect l="l" t="t" r="r" b="b"/>
            <a:pathLst>
              <a:path w="2735579" h="495300">
                <a:moveTo>
                  <a:pt x="0" y="0"/>
                </a:moveTo>
                <a:lnTo>
                  <a:pt x="0" y="495300"/>
                </a:lnTo>
                <a:lnTo>
                  <a:pt x="2735579" y="495299"/>
                </a:lnTo>
                <a:lnTo>
                  <a:pt x="2735579" y="0"/>
                </a:lnTo>
                <a:lnTo>
                  <a:pt x="0" y="0"/>
                </a:lnTo>
                <a:close/>
              </a:path>
            </a:pathLst>
          </a:custGeom>
          <a:solidFill>
            <a:srgbClr val="D99B01"/>
          </a:solidFill>
        </p:spPr>
        <p:txBody>
          <a:bodyPr wrap="square" lIns="0" tIns="0" rIns="0" bIns="0" rtlCol="0">
            <a:noAutofit/>
          </a:bodyPr>
          <a:lstStyle/>
          <a:p>
            <a:endParaRPr/>
          </a:p>
        </p:txBody>
      </p:sp>
      <p:sp>
        <p:nvSpPr>
          <p:cNvPr id="93" name="object 93"/>
          <p:cNvSpPr/>
          <p:nvPr/>
        </p:nvSpPr>
        <p:spPr>
          <a:xfrm>
            <a:off x="4682108" y="3317397"/>
            <a:ext cx="2004822" cy="433578"/>
          </a:xfrm>
          <a:custGeom>
            <a:avLst/>
            <a:gdLst/>
            <a:ahLst/>
            <a:cxnLst/>
            <a:rect l="l" t="t" r="r" b="b"/>
            <a:pathLst>
              <a:path w="2004822" h="433578">
                <a:moveTo>
                  <a:pt x="0" y="0"/>
                </a:moveTo>
                <a:lnTo>
                  <a:pt x="0" y="433578"/>
                </a:lnTo>
                <a:lnTo>
                  <a:pt x="2004822" y="433577"/>
                </a:lnTo>
                <a:lnTo>
                  <a:pt x="2004822" y="0"/>
                </a:lnTo>
                <a:lnTo>
                  <a:pt x="0" y="0"/>
                </a:lnTo>
                <a:close/>
              </a:path>
            </a:pathLst>
          </a:custGeom>
          <a:solidFill>
            <a:srgbClr val="C37178"/>
          </a:solidFill>
        </p:spPr>
        <p:txBody>
          <a:bodyPr wrap="square" lIns="0" tIns="0" rIns="0" bIns="0" rtlCol="0">
            <a:noAutofit/>
          </a:bodyPr>
          <a:lstStyle/>
          <a:p>
            <a:endParaRPr/>
          </a:p>
        </p:txBody>
      </p:sp>
      <p:sp>
        <p:nvSpPr>
          <p:cNvPr id="94" name="object 94"/>
          <p:cNvSpPr/>
          <p:nvPr/>
        </p:nvSpPr>
        <p:spPr>
          <a:xfrm>
            <a:off x="4576191" y="2916555"/>
            <a:ext cx="0" cy="649224"/>
          </a:xfrm>
          <a:custGeom>
            <a:avLst/>
            <a:gdLst/>
            <a:ahLst/>
            <a:cxnLst/>
            <a:rect l="l" t="t" r="r" b="b"/>
            <a:pathLst>
              <a:path h="649224">
                <a:moveTo>
                  <a:pt x="0" y="0"/>
                </a:moveTo>
                <a:lnTo>
                  <a:pt x="0" y="649224"/>
                </a:lnTo>
              </a:path>
            </a:pathLst>
          </a:custGeom>
          <a:ln w="69849">
            <a:solidFill>
              <a:srgbClr val="C37178"/>
            </a:solidFill>
          </a:ln>
        </p:spPr>
        <p:txBody>
          <a:bodyPr wrap="square" lIns="0" tIns="0" rIns="0" bIns="0" rtlCol="0">
            <a:noAutofit/>
          </a:bodyPr>
          <a:lstStyle/>
          <a:p>
            <a:endParaRPr/>
          </a:p>
        </p:txBody>
      </p:sp>
      <p:sp>
        <p:nvSpPr>
          <p:cNvPr id="95" name="object 95"/>
          <p:cNvSpPr/>
          <p:nvPr/>
        </p:nvSpPr>
        <p:spPr>
          <a:xfrm>
            <a:off x="6770751" y="2897505"/>
            <a:ext cx="2735579" cy="432053"/>
          </a:xfrm>
          <a:custGeom>
            <a:avLst/>
            <a:gdLst/>
            <a:ahLst/>
            <a:cxnLst/>
            <a:rect l="l" t="t" r="r" b="b"/>
            <a:pathLst>
              <a:path w="2735579" h="432053">
                <a:moveTo>
                  <a:pt x="0" y="0"/>
                </a:moveTo>
                <a:lnTo>
                  <a:pt x="0" y="432053"/>
                </a:lnTo>
                <a:lnTo>
                  <a:pt x="2735579" y="432053"/>
                </a:lnTo>
                <a:lnTo>
                  <a:pt x="2735579" y="0"/>
                </a:lnTo>
                <a:lnTo>
                  <a:pt x="0" y="0"/>
                </a:lnTo>
                <a:close/>
              </a:path>
            </a:pathLst>
          </a:custGeom>
          <a:solidFill>
            <a:srgbClr val="C37178"/>
          </a:solidFill>
        </p:spPr>
        <p:txBody>
          <a:bodyPr wrap="square" lIns="0" tIns="0" rIns="0" bIns="0" rtlCol="0">
            <a:noAutofit/>
          </a:bodyPr>
          <a:lstStyle/>
          <a:p>
            <a:endParaRPr/>
          </a:p>
        </p:txBody>
      </p:sp>
      <p:sp>
        <p:nvSpPr>
          <p:cNvPr id="96" name="object 96"/>
          <p:cNvSpPr/>
          <p:nvPr/>
        </p:nvSpPr>
        <p:spPr>
          <a:xfrm>
            <a:off x="6657581" y="2342007"/>
            <a:ext cx="0" cy="649223"/>
          </a:xfrm>
          <a:custGeom>
            <a:avLst/>
            <a:gdLst/>
            <a:ahLst/>
            <a:cxnLst/>
            <a:rect l="l" t="t" r="r" b="b"/>
            <a:pathLst>
              <a:path h="649223">
                <a:moveTo>
                  <a:pt x="0" y="0"/>
                </a:moveTo>
                <a:lnTo>
                  <a:pt x="0" y="649223"/>
                </a:lnTo>
              </a:path>
            </a:pathLst>
          </a:custGeom>
          <a:ln w="69088">
            <a:solidFill>
              <a:srgbClr val="C37178"/>
            </a:solidFill>
          </a:ln>
        </p:spPr>
        <p:txBody>
          <a:bodyPr wrap="square" lIns="0" tIns="0" rIns="0" bIns="0" rtlCol="0">
            <a:noAutofit/>
          </a:bodyPr>
          <a:lstStyle/>
          <a:p>
            <a:endParaRPr/>
          </a:p>
        </p:txBody>
      </p:sp>
      <p:sp>
        <p:nvSpPr>
          <p:cNvPr id="97" name="object 97"/>
          <p:cNvSpPr/>
          <p:nvPr/>
        </p:nvSpPr>
        <p:spPr>
          <a:xfrm>
            <a:off x="9472041" y="1909953"/>
            <a:ext cx="0" cy="649224"/>
          </a:xfrm>
          <a:custGeom>
            <a:avLst/>
            <a:gdLst/>
            <a:ahLst/>
            <a:cxnLst/>
            <a:rect l="l" t="t" r="r" b="b"/>
            <a:pathLst>
              <a:path h="649224">
                <a:moveTo>
                  <a:pt x="0" y="0"/>
                </a:moveTo>
                <a:lnTo>
                  <a:pt x="0" y="649224"/>
                </a:lnTo>
              </a:path>
            </a:pathLst>
          </a:custGeom>
          <a:ln w="69849">
            <a:solidFill>
              <a:srgbClr val="D99B01"/>
            </a:solidFill>
          </a:ln>
        </p:spPr>
        <p:txBody>
          <a:bodyPr wrap="square" lIns="0" tIns="0" rIns="0" bIns="0" rtlCol="0">
            <a:noAutofit/>
          </a:bodyPr>
          <a:lstStyle/>
          <a:p>
            <a:endParaRPr/>
          </a:p>
        </p:txBody>
      </p:sp>
      <p:sp>
        <p:nvSpPr>
          <p:cNvPr id="98" name="object 98"/>
          <p:cNvSpPr/>
          <p:nvPr/>
        </p:nvSpPr>
        <p:spPr>
          <a:xfrm>
            <a:off x="3170301" y="2846451"/>
            <a:ext cx="1276350" cy="432054"/>
          </a:xfrm>
          <a:custGeom>
            <a:avLst/>
            <a:gdLst/>
            <a:ahLst/>
            <a:cxnLst/>
            <a:rect l="l" t="t" r="r" b="b"/>
            <a:pathLst>
              <a:path w="1276350" h="432053">
                <a:moveTo>
                  <a:pt x="0" y="0"/>
                </a:moveTo>
                <a:lnTo>
                  <a:pt x="0" y="432053"/>
                </a:lnTo>
                <a:lnTo>
                  <a:pt x="1276350" y="432053"/>
                </a:lnTo>
                <a:lnTo>
                  <a:pt x="1276350" y="0"/>
                </a:lnTo>
                <a:lnTo>
                  <a:pt x="0" y="0"/>
                </a:lnTo>
                <a:close/>
              </a:path>
            </a:pathLst>
          </a:custGeom>
          <a:solidFill>
            <a:srgbClr val="FFFFFF"/>
          </a:solidFill>
        </p:spPr>
        <p:txBody>
          <a:bodyPr wrap="square" lIns="0" tIns="0" rIns="0" bIns="0" rtlCol="0">
            <a:noAutofit/>
          </a:bodyPr>
          <a:lstStyle/>
          <a:p>
            <a:endParaRPr/>
          </a:p>
        </p:txBody>
      </p:sp>
      <p:sp>
        <p:nvSpPr>
          <p:cNvPr id="99" name="object 99"/>
          <p:cNvSpPr/>
          <p:nvPr/>
        </p:nvSpPr>
        <p:spPr>
          <a:xfrm>
            <a:off x="3170301" y="2846451"/>
            <a:ext cx="1276350" cy="432054"/>
          </a:xfrm>
          <a:custGeom>
            <a:avLst/>
            <a:gdLst/>
            <a:ahLst/>
            <a:cxnLst/>
            <a:rect l="l" t="t" r="r" b="b"/>
            <a:pathLst>
              <a:path w="1276350" h="432053">
                <a:moveTo>
                  <a:pt x="0" y="0"/>
                </a:moveTo>
                <a:lnTo>
                  <a:pt x="0" y="432053"/>
                </a:lnTo>
                <a:lnTo>
                  <a:pt x="1276350" y="432053"/>
                </a:lnTo>
                <a:lnTo>
                  <a:pt x="1276350" y="0"/>
                </a:lnTo>
                <a:lnTo>
                  <a:pt x="0" y="0"/>
                </a:lnTo>
                <a:close/>
              </a:path>
            </a:pathLst>
          </a:custGeom>
          <a:ln w="9524">
            <a:solidFill>
              <a:srgbClr val="C37178"/>
            </a:solidFill>
          </a:ln>
        </p:spPr>
        <p:txBody>
          <a:bodyPr wrap="square" lIns="0" tIns="0" rIns="0" bIns="0" rtlCol="0">
            <a:noAutofit/>
          </a:bodyPr>
          <a:lstStyle/>
          <a:p>
            <a:endParaRPr/>
          </a:p>
        </p:txBody>
      </p:sp>
      <p:sp>
        <p:nvSpPr>
          <p:cNvPr id="100" name="object 100"/>
          <p:cNvSpPr/>
          <p:nvPr/>
        </p:nvSpPr>
        <p:spPr>
          <a:xfrm>
            <a:off x="2954654" y="2054732"/>
            <a:ext cx="1597152" cy="637794"/>
          </a:xfrm>
          <a:custGeom>
            <a:avLst/>
            <a:gdLst/>
            <a:ahLst/>
            <a:cxnLst/>
            <a:rect l="l" t="t" r="r" b="b"/>
            <a:pathLst>
              <a:path w="1597152" h="637794">
                <a:moveTo>
                  <a:pt x="0" y="0"/>
                </a:moveTo>
                <a:lnTo>
                  <a:pt x="1597152" y="0"/>
                </a:lnTo>
                <a:lnTo>
                  <a:pt x="1597152" y="637793"/>
                </a:lnTo>
                <a:lnTo>
                  <a:pt x="0" y="637794"/>
                </a:lnTo>
                <a:lnTo>
                  <a:pt x="0" y="0"/>
                </a:lnTo>
                <a:close/>
              </a:path>
            </a:pathLst>
          </a:custGeom>
          <a:ln w="3175">
            <a:solidFill>
              <a:srgbClr val="C37178"/>
            </a:solidFill>
            <a:prstDash val="dash"/>
          </a:ln>
        </p:spPr>
        <p:txBody>
          <a:bodyPr wrap="square" lIns="0" tIns="0" rIns="0" bIns="0" rtlCol="0">
            <a:noAutofit/>
          </a:bodyPr>
          <a:lstStyle/>
          <a:p>
            <a:endParaRPr/>
          </a:p>
        </p:txBody>
      </p:sp>
      <p:sp>
        <p:nvSpPr>
          <p:cNvPr id="101" name="object 101"/>
          <p:cNvSpPr/>
          <p:nvPr/>
        </p:nvSpPr>
        <p:spPr>
          <a:xfrm>
            <a:off x="5113401" y="2413635"/>
            <a:ext cx="1276350" cy="431292"/>
          </a:xfrm>
          <a:custGeom>
            <a:avLst/>
            <a:gdLst/>
            <a:ahLst/>
            <a:cxnLst/>
            <a:rect l="l" t="t" r="r" b="b"/>
            <a:pathLst>
              <a:path w="1276350" h="431292">
                <a:moveTo>
                  <a:pt x="0" y="0"/>
                </a:moveTo>
                <a:lnTo>
                  <a:pt x="0" y="431292"/>
                </a:lnTo>
                <a:lnTo>
                  <a:pt x="1276350" y="431292"/>
                </a:lnTo>
                <a:lnTo>
                  <a:pt x="1276350" y="0"/>
                </a:lnTo>
                <a:lnTo>
                  <a:pt x="0" y="0"/>
                </a:lnTo>
                <a:close/>
              </a:path>
            </a:pathLst>
          </a:custGeom>
          <a:solidFill>
            <a:srgbClr val="FFFFFF"/>
          </a:solidFill>
        </p:spPr>
        <p:txBody>
          <a:bodyPr wrap="square" lIns="0" tIns="0" rIns="0" bIns="0" rtlCol="0">
            <a:noAutofit/>
          </a:bodyPr>
          <a:lstStyle/>
          <a:p>
            <a:endParaRPr/>
          </a:p>
        </p:txBody>
      </p:sp>
      <p:sp>
        <p:nvSpPr>
          <p:cNvPr id="102" name="object 102"/>
          <p:cNvSpPr/>
          <p:nvPr/>
        </p:nvSpPr>
        <p:spPr>
          <a:xfrm>
            <a:off x="5113401" y="2413635"/>
            <a:ext cx="1276350" cy="431292"/>
          </a:xfrm>
          <a:custGeom>
            <a:avLst/>
            <a:gdLst/>
            <a:ahLst/>
            <a:cxnLst/>
            <a:rect l="l" t="t" r="r" b="b"/>
            <a:pathLst>
              <a:path w="1276350" h="431292">
                <a:moveTo>
                  <a:pt x="0" y="0"/>
                </a:moveTo>
                <a:lnTo>
                  <a:pt x="0" y="431292"/>
                </a:lnTo>
                <a:lnTo>
                  <a:pt x="1276350" y="431292"/>
                </a:lnTo>
                <a:lnTo>
                  <a:pt x="1276350" y="0"/>
                </a:lnTo>
                <a:lnTo>
                  <a:pt x="0" y="0"/>
                </a:lnTo>
                <a:close/>
              </a:path>
            </a:pathLst>
          </a:custGeom>
          <a:ln w="9525">
            <a:solidFill>
              <a:srgbClr val="C37178"/>
            </a:solidFill>
          </a:ln>
        </p:spPr>
        <p:txBody>
          <a:bodyPr wrap="square" lIns="0" tIns="0" rIns="0" bIns="0" rtlCol="0">
            <a:noAutofit/>
          </a:bodyPr>
          <a:lstStyle/>
          <a:p>
            <a:endParaRPr/>
          </a:p>
        </p:txBody>
      </p:sp>
      <p:sp>
        <p:nvSpPr>
          <p:cNvPr id="46" name="object 46"/>
          <p:cNvSpPr txBox="1"/>
          <p:nvPr/>
        </p:nvSpPr>
        <p:spPr>
          <a:xfrm>
            <a:off x="8133454" y="1855688"/>
            <a:ext cx="994325" cy="139700"/>
          </a:xfrm>
          <a:prstGeom prst="rect">
            <a:avLst/>
          </a:prstGeom>
        </p:spPr>
        <p:txBody>
          <a:bodyPr wrap="square" lIns="0" tIns="6477" rIns="0" bIns="0" rtlCol="0">
            <a:noAutofit/>
          </a:bodyPr>
          <a:lstStyle/>
          <a:p>
            <a:pPr marL="12700">
              <a:lnSpc>
                <a:spcPts val="1019"/>
              </a:lnSpc>
            </a:pPr>
            <a:r>
              <a:rPr sz="900" b="1" dirty="0">
                <a:solidFill>
                  <a:srgbClr val="D99B01"/>
                </a:solidFill>
                <a:latin typeface="Arial"/>
                <a:cs typeface="Arial"/>
              </a:rPr>
              <a:t>Coste acumulado</a:t>
            </a:r>
            <a:endParaRPr sz="900">
              <a:latin typeface="Arial"/>
              <a:cs typeface="Arial"/>
            </a:endParaRPr>
          </a:p>
        </p:txBody>
      </p:sp>
      <p:sp>
        <p:nvSpPr>
          <p:cNvPr id="45" name="object 45"/>
          <p:cNvSpPr txBox="1"/>
          <p:nvPr/>
        </p:nvSpPr>
        <p:spPr>
          <a:xfrm>
            <a:off x="8139626" y="2129207"/>
            <a:ext cx="982524" cy="139700"/>
          </a:xfrm>
          <a:prstGeom prst="rect">
            <a:avLst/>
          </a:prstGeom>
        </p:spPr>
        <p:txBody>
          <a:bodyPr wrap="square" lIns="0" tIns="6477" rIns="0" bIns="0" rtlCol="0">
            <a:noAutofit/>
          </a:bodyPr>
          <a:lstStyle/>
          <a:p>
            <a:pPr marL="12700">
              <a:lnSpc>
                <a:spcPts val="1019"/>
              </a:lnSpc>
            </a:pPr>
            <a:r>
              <a:rPr sz="900" b="1" spc="0" dirty="0">
                <a:solidFill>
                  <a:srgbClr val="D99B01"/>
                </a:solidFill>
                <a:latin typeface="Arial"/>
                <a:cs typeface="Arial"/>
              </a:rPr>
              <a:t>Media ponderada</a:t>
            </a:r>
            <a:endParaRPr sz="900">
              <a:latin typeface="Arial"/>
              <a:cs typeface="Arial"/>
            </a:endParaRPr>
          </a:p>
        </p:txBody>
      </p:sp>
      <p:sp>
        <p:nvSpPr>
          <p:cNvPr id="44" name="object 44"/>
          <p:cNvSpPr txBox="1"/>
          <p:nvPr/>
        </p:nvSpPr>
        <p:spPr>
          <a:xfrm>
            <a:off x="5263000" y="2430236"/>
            <a:ext cx="994325" cy="139700"/>
          </a:xfrm>
          <a:prstGeom prst="rect">
            <a:avLst/>
          </a:prstGeom>
        </p:spPr>
        <p:txBody>
          <a:bodyPr wrap="square" lIns="0" tIns="6477" rIns="0" bIns="0" rtlCol="0">
            <a:noAutofit/>
          </a:bodyPr>
          <a:lstStyle/>
          <a:p>
            <a:pPr marL="12700">
              <a:lnSpc>
                <a:spcPts val="1019"/>
              </a:lnSpc>
            </a:pPr>
            <a:r>
              <a:rPr sz="900" b="1" dirty="0">
                <a:solidFill>
                  <a:srgbClr val="C37078"/>
                </a:solidFill>
                <a:latin typeface="Arial"/>
                <a:cs typeface="Arial"/>
              </a:rPr>
              <a:t>Coste acumulado</a:t>
            </a:r>
            <a:endParaRPr sz="900">
              <a:latin typeface="Arial"/>
              <a:cs typeface="Arial"/>
            </a:endParaRPr>
          </a:p>
        </p:txBody>
      </p:sp>
      <p:sp>
        <p:nvSpPr>
          <p:cNvPr id="43" name="object 43"/>
          <p:cNvSpPr txBox="1"/>
          <p:nvPr/>
        </p:nvSpPr>
        <p:spPr>
          <a:xfrm>
            <a:off x="5269172" y="2703755"/>
            <a:ext cx="982524" cy="139700"/>
          </a:xfrm>
          <a:prstGeom prst="rect">
            <a:avLst/>
          </a:prstGeom>
        </p:spPr>
        <p:txBody>
          <a:bodyPr wrap="square" lIns="0" tIns="6477" rIns="0" bIns="0" rtlCol="0">
            <a:noAutofit/>
          </a:bodyPr>
          <a:lstStyle/>
          <a:p>
            <a:pPr marL="12700">
              <a:lnSpc>
                <a:spcPts val="1019"/>
              </a:lnSpc>
            </a:pPr>
            <a:r>
              <a:rPr sz="900" b="1" spc="0" dirty="0">
                <a:solidFill>
                  <a:srgbClr val="C37078"/>
                </a:solidFill>
                <a:latin typeface="Arial"/>
                <a:cs typeface="Arial"/>
              </a:rPr>
              <a:t>Media ponderada</a:t>
            </a:r>
            <a:endParaRPr sz="900">
              <a:latin typeface="Arial"/>
              <a:cs typeface="Arial"/>
            </a:endParaRPr>
          </a:p>
        </p:txBody>
      </p:sp>
      <p:sp>
        <p:nvSpPr>
          <p:cNvPr id="41" name="object 41"/>
          <p:cNvSpPr txBox="1"/>
          <p:nvPr/>
        </p:nvSpPr>
        <p:spPr>
          <a:xfrm>
            <a:off x="638422" y="4502311"/>
            <a:ext cx="2000834" cy="164846"/>
          </a:xfrm>
          <a:prstGeom prst="rect">
            <a:avLst/>
          </a:prstGeom>
        </p:spPr>
        <p:txBody>
          <a:bodyPr wrap="square" lIns="0" tIns="7778" rIns="0" bIns="0" rtlCol="0">
            <a:noAutofit/>
          </a:bodyPr>
          <a:lstStyle/>
          <a:p>
            <a:pPr marL="12700">
              <a:lnSpc>
                <a:spcPts val="1225"/>
              </a:lnSpc>
            </a:pPr>
            <a:r>
              <a:rPr sz="1100" b="1" spc="0" dirty="0">
                <a:solidFill>
                  <a:srgbClr val="902E85"/>
                </a:solidFill>
                <a:latin typeface="Arial"/>
                <a:cs typeface="Arial"/>
              </a:rPr>
              <a:t>PRODUCCIÓN DE ACEITUNA</a:t>
            </a:r>
            <a:endParaRPr sz="1100">
              <a:latin typeface="Arial"/>
              <a:cs typeface="Arial"/>
            </a:endParaRPr>
          </a:p>
        </p:txBody>
      </p:sp>
      <p:sp>
        <p:nvSpPr>
          <p:cNvPr id="40" name="object 40"/>
          <p:cNvSpPr txBox="1"/>
          <p:nvPr/>
        </p:nvSpPr>
        <p:spPr>
          <a:xfrm>
            <a:off x="4146670" y="4502311"/>
            <a:ext cx="1470646" cy="164846"/>
          </a:xfrm>
          <a:prstGeom prst="rect">
            <a:avLst/>
          </a:prstGeom>
        </p:spPr>
        <p:txBody>
          <a:bodyPr wrap="square" lIns="0" tIns="7778" rIns="0" bIns="0" rtlCol="0">
            <a:noAutofit/>
          </a:bodyPr>
          <a:lstStyle/>
          <a:p>
            <a:pPr marL="12700">
              <a:lnSpc>
                <a:spcPts val="1225"/>
              </a:lnSpc>
            </a:pPr>
            <a:r>
              <a:rPr lang="es-ES" sz="1100" b="1" spc="4" dirty="0">
                <a:solidFill>
                  <a:srgbClr val="C37078"/>
                </a:solidFill>
                <a:latin typeface="Arial"/>
                <a:cs typeface="Arial"/>
              </a:rPr>
              <a:t>FASE INDUSTRIAL</a:t>
            </a:r>
            <a:endParaRPr sz="1100" dirty="0">
              <a:latin typeface="Arial"/>
              <a:cs typeface="Arial"/>
            </a:endParaRPr>
          </a:p>
        </p:txBody>
      </p:sp>
      <p:sp>
        <p:nvSpPr>
          <p:cNvPr id="39" name="object 39"/>
          <p:cNvSpPr txBox="1"/>
          <p:nvPr/>
        </p:nvSpPr>
        <p:spPr>
          <a:xfrm>
            <a:off x="7747120" y="4512979"/>
            <a:ext cx="1056942" cy="164846"/>
          </a:xfrm>
          <a:prstGeom prst="rect">
            <a:avLst/>
          </a:prstGeom>
        </p:spPr>
        <p:txBody>
          <a:bodyPr wrap="square" lIns="0" tIns="7778" rIns="0" bIns="0" rtlCol="0">
            <a:noAutofit/>
          </a:bodyPr>
          <a:lstStyle/>
          <a:p>
            <a:pPr marL="12700">
              <a:lnSpc>
                <a:spcPts val="1225"/>
              </a:lnSpc>
            </a:pPr>
            <a:r>
              <a:rPr sz="1100" b="1" spc="2" dirty="0">
                <a:solidFill>
                  <a:srgbClr val="D99B01"/>
                </a:solidFill>
                <a:latin typeface="Arial"/>
                <a:cs typeface="Arial"/>
              </a:rPr>
              <a:t>DISTRIBUCIÓN</a:t>
            </a:r>
            <a:endParaRPr sz="1100">
              <a:latin typeface="Arial"/>
              <a:cs typeface="Arial"/>
            </a:endParaRPr>
          </a:p>
        </p:txBody>
      </p:sp>
      <p:sp>
        <p:nvSpPr>
          <p:cNvPr id="37" name="object 37"/>
          <p:cNvSpPr txBox="1"/>
          <p:nvPr/>
        </p:nvSpPr>
        <p:spPr>
          <a:xfrm>
            <a:off x="908932" y="4900075"/>
            <a:ext cx="1504195" cy="333296"/>
          </a:xfrm>
          <a:prstGeom prst="rect">
            <a:avLst/>
          </a:prstGeom>
        </p:spPr>
        <p:txBody>
          <a:bodyPr wrap="square" lIns="0" tIns="7778" rIns="0" bIns="0" rtlCol="0">
            <a:noAutofit/>
          </a:bodyPr>
          <a:lstStyle/>
          <a:p>
            <a:pPr algn="ctr">
              <a:lnSpc>
                <a:spcPts val="1225"/>
              </a:lnSpc>
            </a:pPr>
            <a:r>
              <a:rPr sz="1100" b="1" spc="14" dirty="0">
                <a:solidFill>
                  <a:srgbClr val="FFFFFF"/>
                </a:solidFill>
                <a:latin typeface="Arial"/>
                <a:cs typeface="Arial"/>
              </a:rPr>
              <a:t>EXPLOTACIONES DE</a:t>
            </a:r>
            <a:endParaRPr sz="1100">
              <a:latin typeface="Arial"/>
              <a:cs typeface="Arial"/>
            </a:endParaRPr>
          </a:p>
          <a:p>
            <a:pPr marL="460450" marR="469880" algn="ctr">
              <a:lnSpc>
                <a:spcPct val="95825"/>
              </a:lnSpc>
            </a:pPr>
            <a:r>
              <a:rPr sz="1100" b="1" spc="-6" dirty="0">
                <a:solidFill>
                  <a:srgbClr val="FFFFFF"/>
                </a:solidFill>
                <a:latin typeface="Arial"/>
                <a:cs typeface="Arial"/>
              </a:rPr>
              <a:t>OLIVAR</a:t>
            </a:r>
            <a:endParaRPr sz="1100">
              <a:latin typeface="Arial"/>
              <a:cs typeface="Arial"/>
            </a:endParaRPr>
          </a:p>
        </p:txBody>
      </p:sp>
      <p:sp>
        <p:nvSpPr>
          <p:cNvPr id="35" name="object 35"/>
          <p:cNvSpPr txBox="1"/>
          <p:nvPr/>
        </p:nvSpPr>
        <p:spPr>
          <a:xfrm>
            <a:off x="3705472" y="4977037"/>
            <a:ext cx="934757" cy="164846"/>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ALMAZARAS</a:t>
            </a:r>
            <a:endParaRPr sz="1100" dirty="0">
              <a:latin typeface="Arial"/>
              <a:cs typeface="Arial"/>
            </a:endParaRPr>
          </a:p>
        </p:txBody>
      </p:sp>
      <p:sp>
        <p:nvSpPr>
          <p:cNvPr id="31" name="object 31"/>
          <p:cNvSpPr txBox="1"/>
          <p:nvPr/>
        </p:nvSpPr>
        <p:spPr>
          <a:xfrm>
            <a:off x="403479" y="5726811"/>
            <a:ext cx="9264396" cy="649224"/>
          </a:xfrm>
          <a:prstGeom prst="rect">
            <a:avLst/>
          </a:prstGeom>
        </p:spPr>
        <p:txBody>
          <a:bodyPr wrap="square" lIns="0" tIns="26670" rIns="0" bIns="0" rtlCol="0">
            <a:noAutofit/>
          </a:bodyPr>
          <a:lstStyle/>
          <a:p>
            <a:pPr marL="220784" marR="220146" indent="-805" algn="ctr">
              <a:lnSpc>
                <a:spcPts val="1379"/>
              </a:lnSpc>
            </a:pPr>
            <a:endParaRPr sz="1200" dirty="0">
              <a:latin typeface="Arial"/>
              <a:cs typeface="Arial"/>
            </a:endParaRPr>
          </a:p>
        </p:txBody>
      </p:sp>
      <p:sp>
        <p:nvSpPr>
          <p:cNvPr id="30" name="object 30"/>
          <p:cNvSpPr txBox="1"/>
          <p:nvPr/>
        </p:nvSpPr>
        <p:spPr>
          <a:xfrm>
            <a:off x="2954654" y="2054732"/>
            <a:ext cx="1597152" cy="637794"/>
          </a:xfrm>
          <a:prstGeom prst="rect">
            <a:avLst/>
          </a:prstGeom>
        </p:spPr>
        <p:txBody>
          <a:bodyPr wrap="square" lIns="0" tIns="483" rIns="0" bIns="0" rtlCol="0">
            <a:noAutofit/>
          </a:bodyPr>
          <a:lstStyle/>
          <a:p>
            <a:pPr>
              <a:lnSpc>
                <a:spcPts val="500"/>
              </a:lnSpc>
            </a:pPr>
            <a:endParaRPr sz="500" dirty="0"/>
          </a:p>
        </p:txBody>
      </p:sp>
      <p:sp>
        <p:nvSpPr>
          <p:cNvPr id="28" name="object 28"/>
          <p:cNvSpPr txBox="1"/>
          <p:nvPr/>
        </p:nvSpPr>
        <p:spPr>
          <a:xfrm>
            <a:off x="6662134" y="1622678"/>
            <a:ext cx="2844196" cy="249078"/>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6662134" y="1871757"/>
            <a:ext cx="1259986" cy="432054"/>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7922120" y="1871757"/>
            <a:ext cx="1401318" cy="432054"/>
          </a:xfrm>
          <a:prstGeom prst="rect">
            <a:avLst/>
          </a:prstGeom>
        </p:spPr>
        <p:txBody>
          <a:bodyPr wrap="square" lIns="0" tIns="4097" rIns="0" bIns="0" rtlCol="0">
            <a:noAutofit/>
          </a:bodyPr>
          <a:lstStyle/>
          <a:p>
            <a:pPr>
              <a:lnSpc>
                <a:spcPts val="900"/>
              </a:lnSpc>
            </a:pPr>
            <a:endParaRPr sz="900" dirty="0"/>
          </a:p>
        </p:txBody>
      </p:sp>
      <p:sp>
        <p:nvSpPr>
          <p:cNvPr id="25" name="object 25"/>
          <p:cNvSpPr txBox="1"/>
          <p:nvPr/>
        </p:nvSpPr>
        <p:spPr>
          <a:xfrm>
            <a:off x="9323438" y="1871757"/>
            <a:ext cx="148602" cy="432054"/>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6662134" y="2303811"/>
            <a:ext cx="2809906" cy="563594"/>
          </a:xfrm>
          <a:prstGeom prst="rect">
            <a:avLst/>
          </a:prstGeom>
        </p:spPr>
        <p:txBody>
          <a:bodyPr wrap="square" lIns="0" tIns="6235" rIns="0" bIns="0" rtlCol="0">
            <a:noAutofit/>
          </a:bodyPr>
          <a:lstStyle/>
          <a:p>
            <a:pPr>
              <a:lnSpc>
                <a:spcPts val="550"/>
              </a:lnSpc>
            </a:pPr>
            <a:endParaRPr sz="550" dirty="0"/>
          </a:p>
          <a:p>
            <a:pPr marL="967384" marR="457282" indent="-306324">
              <a:lnSpc>
                <a:spcPts val="1379"/>
              </a:lnSpc>
            </a:pPr>
            <a:r>
              <a:rPr sz="1200" b="1" spc="1" dirty="0">
                <a:solidFill>
                  <a:srgbClr val="FFFFFF"/>
                </a:solidFill>
                <a:latin typeface="Arial"/>
                <a:cs typeface="Arial"/>
              </a:rPr>
              <a:t>COSTE DISTRIBUCIÓN </a:t>
            </a:r>
            <a:endParaRPr sz="1000" dirty="0">
              <a:latin typeface="Arial"/>
              <a:cs typeface="Arial"/>
            </a:endParaRPr>
          </a:p>
          <a:p>
            <a:pPr marL="967384" marR="457282">
              <a:lnSpc>
                <a:spcPts val="1149"/>
              </a:lnSpc>
            </a:pPr>
            <a:r>
              <a:rPr sz="1000" b="1" spc="-1" dirty="0">
                <a:solidFill>
                  <a:srgbClr val="FFFFFF"/>
                </a:solidFill>
                <a:latin typeface="Arial"/>
                <a:cs typeface="Arial"/>
              </a:rPr>
              <a:t>Media ponderada</a:t>
            </a:r>
            <a:endParaRPr sz="1000" dirty="0">
              <a:latin typeface="Arial"/>
              <a:cs typeface="Arial"/>
            </a:endParaRPr>
          </a:p>
        </p:txBody>
      </p:sp>
      <p:sp>
        <p:nvSpPr>
          <p:cNvPr id="23" name="object 23"/>
          <p:cNvSpPr txBox="1"/>
          <p:nvPr/>
        </p:nvSpPr>
        <p:spPr>
          <a:xfrm>
            <a:off x="427101" y="2448242"/>
            <a:ext cx="654557" cy="824515"/>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081658" y="2448242"/>
            <a:ext cx="1692306" cy="824515"/>
          </a:xfrm>
          <a:prstGeom prst="rect">
            <a:avLst/>
          </a:prstGeom>
        </p:spPr>
        <p:txBody>
          <a:bodyPr wrap="square" lIns="0" tIns="3492" rIns="0" bIns="0" rtlCol="0">
            <a:noAutofit/>
          </a:bodyPr>
          <a:lstStyle/>
          <a:p>
            <a:pPr>
              <a:lnSpc>
                <a:spcPts val="850"/>
              </a:lnSpc>
            </a:pPr>
            <a:endParaRPr sz="850" dirty="0"/>
          </a:p>
          <a:p>
            <a:pPr marL="816095" marR="110909" indent="-150875">
              <a:lnSpc>
                <a:spcPts val="1030"/>
              </a:lnSpc>
              <a:spcBef>
                <a:spcPts val="51"/>
              </a:spcBef>
            </a:pPr>
            <a:r>
              <a:rPr sz="900" b="1" u="sng" dirty="0">
                <a:solidFill>
                  <a:srgbClr val="902E85"/>
                </a:solidFill>
                <a:latin typeface="Arial"/>
                <a:cs typeface="Arial"/>
              </a:rPr>
              <a:t>PRECIO S</a:t>
            </a:r>
            <a:r>
              <a:rPr sz="900" b="1" u="sng" spc="0" dirty="0">
                <a:solidFill>
                  <a:srgbClr val="902E85"/>
                </a:solidFill>
                <a:latin typeface="Arial"/>
                <a:cs typeface="Arial"/>
              </a:rPr>
              <a:t>ALIDA</a:t>
            </a:r>
            <a:r>
              <a:rPr sz="900" b="1" spc="0" dirty="0">
                <a:solidFill>
                  <a:srgbClr val="902E85"/>
                </a:solidFill>
                <a:latin typeface="Arial"/>
                <a:cs typeface="Arial"/>
              </a:rPr>
              <a:t> </a:t>
            </a:r>
            <a:r>
              <a:rPr sz="900" b="1" u="sng" spc="0" dirty="0">
                <a:solidFill>
                  <a:srgbClr val="902E85"/>
                </a:solidFill>
                <a:latin typeface="Arial"/>
                <a:cs typeface="Arial"/>
              </a:rPr>
              <a:t>OLEICULTOR</a:t>
            </a:r>
            <a:endParaRPr sz="900" dirty="0">
              <a:latin typeface="Arial"/>
              <a:cs typeface="Arial"/>
            </a:endParaRPr>
          </a:p>
          <a:p>
            <a:pPr marL="339807">
              <a:lnSpc>
                <a:spcPct val="95825"/>
              </a:lnSpc>
              <a:spcBef>
                <a:spcPts val="200"/>
              </a:spcBef>
            </a:pPr>
            <a:r>
              <a:rPr sz="900" b="1" spc="-1" dirty="0">
                <a:solidFill>
                  <a:srgbClr val="902E85"/>
                </a:solidFill>
                <a:latin typeface="Arial"/>
                <a:cs typeface="Arial"/>
              </a:rPr>
              <a:t>Media ponderada €/Kg</a:t>
            </a:r>
            <a:endParaRPr sz="900" dirty="0">
              <a:latin typeface="Arial"/>
              <a:cs typeface="Arial"/>
            </a:endParaRPr>
          </a:p>
        </p:txBody>
      </p:sp>
      <p:sp>
        <p:nvSpPr>
          <p:cNvPr id="21" name="object 21"/>
          <p:cNvSpPr txBox="1"/>
          <p:nvPr/>
        </p:nvSpPr>
        <p:spPr>
          <a:xfrm>
            <a:off x="2745105" y="2006903"/>
            <a:ext cx="2339435" cy="419163"/>
          </a:xfrm>
          <a:prstGeom prst="rect">
            <a:avLst/>
          </a:prstGeom>
        </p:spPr>
        <p:txBody>
          <a:bodyPr wrap="square" lIns="0" tIns="6008" rIns="0" bIns="0" rtlCol="0">
            <a:noAutofit/>
          </a:bodyPr>
          <a:lstStyle/>
          <a:p>
            <a:pPr>
              <a:lnSpc>
                <a:spcPts val="600"/>
              </a:lnSpc>
            </a:pPr>
            <a:endParaRPr sz="600" dirty="0"/>
          </a:p>
          <a:p>
            <a:pPr marL="460298">
              <a:lnSpc>
                <a:spcPct val="95825"/>
              </a:lnSpc>
            </a:pPr>
            <a:r>
              <a:rPr lang="es-ES" sz="900" b="1" u="sng" dirty="0">
                <a:solidFill>
                  <a:srgbClr val="C37078"/>
                </a:solidFill>
                <a:latin typeface="Arial"/>
                <a:cs typeface="Arial"/>
              </a:rPr>
              <a:t>PRECIO </a:t>
            </a:r>
            <a:r>
              <a:rPr lang="es-ES" sz="900" b="1" u="sng" spc="9" dirty="0">
                <a:solidFill>
                  <a:srgbClr val="C37078"/>
                </a:solidFill>
                <a:latin typeface="Arial"/>
                <a:cs typeface="Arial"/>
              </a:rPr>
              <a:t>S</a:t>
            </a:r>
            <a:r>
              <a:rPr lang="es-ES" sz="900" b="1" u="sng" spc="-19" dirty="0">
                <a:solidFill>
                  <a:srgbClr val="C37078"/>
                </a:solidFill>
                <a:latin typeface="Arial"/>
                <a:cs typeface="Arial"/>
              </a:rPr>
              <a:t>A</a:t>
            </a:r>
            <a:r>
              <a:rPr lang="es-ES" sz="900" b="1" u="sng" spc="0" dirty="0">
                <a:solidFill>
                  <a:srgbClr val="C37078"/>
                </a:solidFill>
                <a:latin typeface="Arial"/>
                <a:cs typeface="Arial"/>
              </a:rPr>
              <a:t>LI</a:t>
            </a:r>
            <a:r>
              <a:rPr lang="es-ES" sz="900" b="1" u="sng" spc="9" dirty="0">
                <a:solidFill>
                  <a:srgbClr val="C37078"/>
                </a:solidFill>
                <a:latin typeface="Arial"/>
                <a:cs typeface="Arial"/>
              </a:rPr>
              <a:t>D</a:t>
            </a:r>
            <a:r>
              <a:rPr lang="es-ES" sz="900" b="1" u="sng" spc="0" dirty="0">
                <a:solidFill>
                  <a:srgbClr val="C37078"/>
                </a:solidFill>
                <a:latin typeface="Arial"/>
                <a:cs typeface="Arial"/>
              </a:rPr>
              <a:t>A</a:t>
            </a:r>
            <a:r>
              <a:rPr lang="es-ES" sz="900" b="1" spc="0" dirty="0">
                <a:solidFill>
                  <a:srgbClr val="C37078"/>
                </a:solidFill>
                <a:latin typeface="Arial"/>
                <a:cs typeface="Arial"/>
              </a:rPr>
              <a:t> </a:t>
            </a:r>
          </a:p>
          <a:p>
            <a:pPr marL="460298">
              <a:lnSpc>
                <a:spcPct val="95825"/>
              </a:lnSpc>
            </a:pPr>
            <a:r>
              <a:rPr lang="es-ES" sz="900" b="1" dirty="0">
                <a:solidFill>
                  <a:srgbClr val="C37078"/>
                </a:solidFill>
                <a:latin typeface="Arial"/>
                <a:cs typeface="Arial"/>
              </a:rPr>
              <a:t>ALMAZARA</a:t>
            </a:r>
            <a:endParaRPr lang="es-ES" sz="900" b="1" spc="0" dirty="0">
              <a:solidFill>
                <a:srgbClr val="C37078"/>
              </a:solidFill>
              <a:latin typeface="Arial"/>
              <a:cs typeface="Arial"/>
            </a:endParaRPr>
          </a:p>
          <a:p>
            <a:pPr marL="460298">
              <a:lnSpc>
                <a:spcPct val="95825"/>
              </a:lnSpc>
            </a:pPr>
            <a:endParaRPr lang="es-ES" sz="900" b="1" dirty="0">
              <a:solidFill>
                <a:srgbClr val="C37078"/>
              </a:solidFill>
              <a:latin typeface="Arial"/>
              <a:cs typeface="Arial"/>
            </a:endParaRPr>
          </a:p>
          <a:p>
            <a:pPr marL="460298">
              <a:lnSpc>
                <a:spcPct val="95825"/>
              </a:lnSpc>
            </a:pPr>
            <a:r>
              <a:rPr sz="900" b="1" spc="0" dirty="0">
                <a:solidFill>
                  <a:srgbClr val="C37078"/>
                </a:solidFill>
                <a:latin typeface="Arial"/>
                <a:cs typeface="Arial"/>
              </a:rPr>
              <a:t>Media ponderada €/Kg</a:t>
            </a:r>
            <a:endParaRPr sz="900" dirty="0">
              <a:latin typeface="Arial"/>
              <a:cs typeface="Arial"/>
            </a:endParaRPr>
          </a:p>
          <a:p>
            <a:pPr marL="294989">
              <a:lnSpc>
                <a:spcPct val="100000"/>
              </a:lnSpc>
              <a:spcBef>
                <a:spcPts val="200"/>
              </a:spcBef>
              <a:tabLst>
                <a:tab pos="1422400" algn="l"/>
              </a:tabLst>
            </a:pPr>
            <a:r>
              <a:rPr sz="900" b="1" u="dash" dirty="0">
                <a:solidFill>
                  <a:srgbClr val="902E85"/>
                </a:solidFill>
                <a:latin typeface="Arial"/>
                <a:cs typeface="Arial"/>
              </a:rPr>
              <a:t> </a:t>
            </a:r>
            <a:endParaRPr sz="900" dirty="0">
              <a:latin typeface="Arial"/>
              <a:cs typeface="Arial"/>
            </a:endParaRPr>
          </a:p>
        </p:txBody>
      </p:sp>
      <p:sp>
        <p:nvSpPr>
          <p:cNvPr id="20" name="object 20"/>
          <p:cNvSpPr txBox="1"/>
          <p:nvPr/>
        </p:nvSpPr>
        <p:spPr>
          <a:xfrm>
            <a:off x="5113401" y="2448242"/>
            <a:ext cx="1276350" cy="419163"/>
          </a:xfrm>
          <a:prstGeom prst="rect">
            <a:avLst/>
          </a:prstGeom>
        </p:spPr>
        <p:txBody>
          <a:bodyPr wrap="square" lIns="0" tIns="2960" rIns="0" bIns="0" rtlCol="0">
            <a:noAutofit/>
          </a:bodyPr>
          <a:lstStyle/>
          <a:p>
            <a:pPr>
              <a:lnSpc>
                <a:spcPts val="900"/>
              </a:lnSpc>
            </a:pPr>
            <a:endParaRPr sz="900" dirty="0"/>
          </a:p>
          <a:p>
            <a:pPr marL="162299">
              <a:lnSpc>
                <a:spcPct val="95825"/>
              </a:lnSpc>
            </a:pPr>
            <a:endParaRPr sz="900" dirty="0">
              <a:latin typeface="Arial"/>
              <a:cs typeface="Arial"/>
            </a:endParaRPr>
          </a:p>
        </p:txBody>
      </p:sp>
      <p:sp>
        <p:nvSpPr>
          <p:cNvPr id="19" name="object 19"/>
          <p:cNvSpPr txBox="1"/>
          <p:nvPr/>
        </p:nvSpPr>
        <p:spPr>
          <a:xfrm>
            <a:off x="6389751" y="2448242"/>
            <a:ext cx="272383" cy="419163"/>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773965" y="2867406"/>
            <a:ext cx="396335" cy="405352"/>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3170301" y="2867406"/>
            <a:ext cx="1276350" cy="405352"/>
          </a:xfrm>
          <a:prstGeom prst="rect">
            <a:avLst/>
          </a:prstGeom>
        </p:spPr>
        <p:txBody>
          <a:bodyPr wrap="square" lIns="0" tIns="6286" rIns="0" bIns="0" rtlCol="0">
            <a:noAutofit/>
          </a:bodyPr>
          <a:lstStyle/>
          <a:p>
            <a:pPr marL="162299">
              <a:lnSpc>
                <a:spcPts val="990"/>
              </a:lnSpc>
            </a:pPr>
            <a:r>
              <a:rPr sz="900" b="1" dirty="0">
                <a:solidFill>
                  <a:srgbClr val="C37078"/>
                </a:solidFill>
                <a:latin typeface="Arial"/>
                <a:cs typeface="Arial"/>
              </a:rPr>
              <a:t>Coste acumulado</a:t>
            </a:r>
            <a:endParaRPr sz="900" dirty="0">
              <a:latin typeface="Arial"/>
              <a:cs typeface="Arial"/>
            </a:endParaRPr>
          </a:p>
          <a:p>
            <a:pPr marL="162299">
              <a:lnSpc>
                <a:spcPct val="95825"/>
              </a:lnSpc>
            </a:pPr>
            <a:endParaRPr sz="900" dirty="0">
              <a:latin typeface="Arial"/>
              <a:cs typeface="Arial"/>
            </a:endParaRPr>
          </a:p>
          <a:p>
            <a:pPr marL="168471">
              <a:lnSpc>
                <a:spcPct val="95825"/>
              </a:lnSpc>
              <a:spcBef>
                <a:spcPts val="35"/>
              </a:spcBef>
            </a:pPr>
            <a:r>
              <a:rPr sz="900" b="1" spc="0" dirty="0">
                <a:solidFill>
                  <a:srgbClr val="C37078"/>
                </a:solidFill>
                <a:latin typeface="Arial"/>
                <a:cs typeface="Arial"/>
              </a:rPr>
              <a:t>Media ponderada</a:t>
            </a:r>
            <a:endParaRPr sz="900" dirty="0">
              <a:latin typeface="Arial"/>
              <a:cs typeface="Arial"/>
            </a:endParaRPr>
          </a:p>
        </p:txBody>
      </p:sp>
      <p:sp>
        <p:nvSpPr>
          <p:cNvPr id="16" name="object 16"/>
          <p:cNvSpPr txBox="1"/>
          <p:nvPr/>
        </p:nvSpPr>
        <p:spPr>
          <a:xfrm>
            <a:off x="4446651" y="2867406"/>
            <a:ext cx="165036" cy="405352"/>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4624628" y="2877035"/>
            <a:ext cx="2050446" cy="405352"/>
          </a:xfrm>
          <a:prstGeom prst="rect">
            <a:avLst/>
          </a:prstGeom>
        </p:spPr>
        <p:txBody>
          <a:bodyPr wrap="square" lIns="0" tIns="23495" rIns="0" bIns="0" rtlCol="0">
            <a:noAutofit/>
          </a:bodyPr>
          <a:lstStyle/>
          <a:p>
            <a:pPr marL="348752" marR="216135" algn="ctr">
              <a:lnSpc>
                <a:spcPct val="95825"/>
              </a:lnSpc>
            </a:pPr>
            <a:r>
              <a:rPr sz="1200" b="1" spc="0" dirty="0">
                <a:solidFill>
                  <a:srgbClr val="FFFFFF"/>
                </a:solidFill>
                <a:latin typeface="Arial"/>
                <a:cs typeface="Arial"/>
              </a:rPr>
              <a:t>COSTE ENVASADO</a:t>
            </a:r>
            <a:endParaRPr lang="es-ES" sz="1200" dirty="0">
              <a:latin typeface="Arial"/>
              <a:cs typeface="Arial"/>
            </a:endParaRPr>
          </a:p>
          <a:p>
            <a:pPr marL="544666" marR="412128" algn="ctr">
              <a:lnSpc>
                <a:spcPts val="745"/>
              </a:lnSpc>
              <a:spcBef>
                <a:spcPts val="921"/>
              </a:spcBef>
            </a:pPr>
            <a:r>
              <a:rPr lang="es-ES" sz="1500" b="1" spc="-1" baseline="-20291" dirty="0">
                <a:solidFill>
                  <a:srgbClr val="FFFFFF"/>
                </a:solidFill>
                <a:latin typeface="Arial"/>
                <a:cs typeface="Arial"/>
              </a:rPr>
              <a:t>Media ponderada</a:t>
            </a:r>
            <a:endParaRPr lang="es-ES" sz="1000" dirty="0">
              <a:latin typeface="Arial"/>
              <a:cs typeface="Arial"/>
            </a:endParaRPr>
          </a:p>
        </p:txBody>
      </p:sp>
      <p:sp>
        <p:nvSpPr>
          <p:cNvPr id="14" name="object 14"/>
          <p:cNvSpPr txBox="1"/>
          <p:nvPr/>
        </p:nvSpPr>
        <p:spPr>
          <a:xfrm>
            <a:off x="6662134" y="2867406"/>
            <a:ext cx="2809906" cy="405352"/>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27101" y="3272758"/>
            <a:ext cx="2346864" cy="5521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773965" y="3272758"/>
            <a:ext cx="1837721" cy="552100"/>
          </a:xfrm>
          <a:prstGeom prst="rect">
            <a:avLst/>
          </a:prstGeom>
        </p:spPr>
        <p:txBody>
          <a:bodyPr wrap="square" lIns="0" tIns="3171" rIns="0" bIns="0" rtlCol="0">
            <a:noAutofit/>
          </a:bodyPr>
          <a:lstStyle/>
          <a:p>
            <a:pPr>
              <a:lnSpc>
                <a:spcPts val="700"/>
              </a:lnSpc>
            </a:pPr>
            <a:endParaRPr sz="700" dirty="0"/>
          </a:p>
          <a:p>
            <a:pPr marL="462622" marR="35877" indent="-259079">
              <a:lnSpc>
                <a:spcPts val="1379"/>
              </a:lnSpc>
            </a:pPr>
            <a:r>
              <a:rPr sz="1200" b="1" spc="0" dirty="0">
                <a:solidFill>
                  <a:srgbClr val="FFFFFF"/>
                </a:solidFill>
                <a:latin typeface="Arial"/>
                <a:cs typeface="Arial"/>
              </a:rPr>
              <a:t>COSTE EXTRACCIÓN </a:t>
            </a:r>
            <a:endParaRPr sz="1000" dirty="0">
              <a:latin typeface="Arial"/>
              <a:cs typeface="Arial"/>
            </a:endParaRPr>
          </a:p>
          <a:p>
            <a:pPr marL="462622" marR="35877">
              <a:lnSpc>
                <a:spcPts val="1149"/>
              </a:lnSpc>
            </a:pPr>
            <a:r>
              <a:rPr sz="1000" b="1" spc="-1" dirty="0">
                <a:solidFill>
                  <a:srgbClr val="FFFFFF"/>
                </a:solidFill>
                <a:latin typeface="Arial"/>
                <a:cs typeface="Arial"/>
              </a:rPr>
              <a:t>Media ponderada</a:t>
            </a:r>
            <a:endParaRPr sz="1000" dirty="0">
              <a:latin typeface="Arial"/>
              <a:cs typeface="Arial"/>
            </a:endParaRPr>
          </a:p>
        </p:txBody>
      </p:sp>
      <p:sp>
        <p:nvSpPr>
          <p:cNvPr id="11" name="object 11"/>
          <p:cNvSpPr txBox="1"/>
          <p:nvPr/>
        </p:nvSpPr>
        <p:spPr>
          <a:xfrm>
            <a:off x="4611687" y="3272758"/>
            <a:ext cx="2050446" cy="5521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6662134" y="3272758"/>
            <a:ext cx="2809906" cy="5521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427101" y="3824859"/>
            <a:ext cx="2346864" cy="451865"/>
          </a:xfrm>
          <a:prstGeom prst="rect">
            <a:avLst/>
          </a:prstGeom>
        </p:spPr>
        <p:txBody>
          <a:bodyPr wrap="square" lIns="0" tIns="26034" rIns="0" bIns="0" rtlCol="0">
            <a:noAutofit/>
          </a:bodyPr>
          <a:lstStyle/>
          <a:p>
            <a:pPr marL="663696" marR="327387" indent="-275844">
              <a:lnSpc>
                <a:spcPts val="1379"/>
              </a:lnSpc>
            </a:pPr>
            <a:r>
              <a:rPr sz="1200" b="1" spc="0" dirty="0">
                <a:solidFill>
                  <a:srgbClr val="FFFFFF"/>
                </a:solidFill>
                <a:latin typeface="Arial"/>
                <a:cs typeface="Arial"/>
              </a:rPr>
              <a:t>COSTE PRODUCCIÓN </a:t>
            </a:r>
            <a:endParaRPr sz="1000" dirty="0">
              <a:latin typeface="Arial"/>
              <a:cs typeface="Arial"/>
            </a:endParaRPr>
          </a:p>
          <a:p>
            <a:pPr marL="663696" marR="327387">
              <a:lnSpc>
                <a:spcPts val="1149"/>
              </a:lnSpc>
            </a:pPr>
            <a:r>
              <a:rPr sz="1000" b="1" spc="-1" dirty="0">
                <a:solidFill>
                  <a:srgbClr val="FFFFFF"/>
                </a:solidFill>
                <a:latin typeface="Arial"/>
                <a:cs typeface="Arial"/>
              </a:rPr>
              <a:t>Media ponderada</a:t>
            </a:r>
            <a:endParaRPr sz="1000" dirty="0">
              <a:latin typeface="Arial"/>
              <a:cs typeface="Arial"/>
            </a:endParaRPr>
          </a:p>
        </p:txBody>
      </p:sp>
      <p:sp>
        <p:nvSpPr>
          <p:cNvPr id="8" name="object 8"/>
          <p:cNvSpPr txBox="1"/>
          <p:nvPr/>
        </p:nvSpPr>
        <p:spPr>
          <a:xfrm>
            <a:off x="2773965" y="3824859"/>
            <a:ext cx="3888168" cy="451865"/>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662134" y="3824859"/>
            <a:ext cx="2809906" cy="45186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4897754" y="1622678"/>
            <a:ext cx="1657350" cy="638555"/>
          </a:xfrm>
          <a:prstGeom prst="rect">
            <a:avLst/>
          </a:prstGeom>
        </p:spPr>
        <p:txBody>
          <a:bodyPr wrap="square" lIns="0" tIns="41402" rIns="0" bIns="0" rtlCol="0">
            <a:noAutofit/>
          </a:bodyPr>
          <a:lstStyle/>
          <a:p>
            <a:pPr marL="748277" marR="75952" indent="-83058">
              <a:lnSpc>
                <a:spcPts val="1019"/>
              </a:lnSpc>
            </a:pPr>
            <a:r>
              <a:rPr sz="900" b="1" u="sng" dirty="0">
                <a:solidFill>
                  <a:srgbClr val="C37078"/>
                </a:solidFill>
                <a:latin typeface="Arial"/>
                <a:cs typeface="Arial"/>
              </a:rPr>
              <a:t>PRECIO </a:t>
            </a:r>
            <a:r>
              <a:rPr sz="900" b="1" u="sng" spc="9" dirty="0">
                <a:solidFill>
                  <a:srgbClr val="C37078"/>
                </a:solidFill>
                <a:latin typeface="Arial"/>
                <a:cs typeface="Arial"/>
              </a:rPr>
              <a:t>S</a:t>
            </a:r>
            <a:r>
              <a:rPr sz="900" b="1" u="sng" spc="-19" dirty="0">
                <a:solidFill>
                  <a:srgbClr val="C37078"/>
                </a:solidFill>
                <a:latin typeface="Arial"/>
                <a:cs typeface="Arial"/>
              </a:rPr>
              <a:t>A</a:t>
            </a:r>
            <a:r>
              <a:rPr sz="900" b="1" u="sng" spc="0" dirty="0">
                <a:solidFill>
                  <a:srgbClr val="C37078"/>
                </a:solidFill>
                <a:latin typeface="Arial"/>
                <a:cs typeface="Arial"/>
              </a:rPr>
              <a:t>LI</a:t>
            </a:r>
            <a:r>
              <a:rPr sz="900" b="1" u="sng" spc="9" dirty="0">
                <a:solidFill>
                  <a:srgbClr val="C37078"/>
                </a:solidFill>
                <a:latin typeface="Arial"/>
                <a:cs typeface="Arial"/>
              </a:rPr>
              <a:t>D</a:t>
            </a:r>
            <a:r>
              <a:rPr sz="900" b="1" u="sng" spc="0" dirty="0">
                <a:solidFill>
                  <a:srgbClr val="C37078"/>
                </a:solidFill>
                <a:latin typeface="Arial"/>
                <a:cs typeface="Arial"/>
              </a:rPr>
              <a:t>A</a:t>
            </a:r>
            <a:r>
              <a:rPr sz="900" b="1" spc="0" dirty="0">
                <a:solidFill>
                  <a:srgbClr val="C37078"/>
                </a:solidFill>
                <a:latin typeface="Arial"/>
                <a:cs typeface="Arial"/>
              </a:rPr>
              <a:t> </a:t>
            </a:r>
            <a:r>
              <a:rPr sz="900" b="1" u="sng" spc="0" dirty="0">
                <a:solidFill>
                  <a:srgbClr val="C37078"/>
                </a:solidFill>
                <a:latin typeface="Arial"/>
                <a:cs typeface="Arial"/>
              </a:rPr>
              <a:t>EN</a:t>
            </a:r>
            <a:r>
              <a:rPr sz="900" b="1" u="sng" spc="9" dirty="0">
                <a:solidFill>
                  <a:srgbClr val="C37078"/>
                </a:solidFill>
                <a:latin typeface="Arial"/>
                <a:cs typeface="Arial"/>
              </a:rPr>
              <a:t>V</a:t>
            </a:r>
            <a:r>
              <a:rPr sz="900" b="1" u="sng" spc="-19" dirty="0">
                <a:solidFill>
                  <a:srgbClr val="C37078"/>
                </a:solidFill>
                <a:latin typeface="Arial"/>
                <a:cs typeface="Arial"/>
              </a:rPr>
              <a:t>A</a:t>
            </a:r>
            <a:r>
              <a:rPr sz="900" b="1" u="sng" spc="19" dirty="0">
                <a:solidFill>
                  <a:srgbClr val="C37078"/>
                </a:solidFill>
                <a:latin typeface="Arial"/>
                <a:cs typeface="Arial"/>
              </a:rPr>
              <a:t>S</a:t>
            </a:r>
            <a:r>
              <a:rPr sz="900" b="1" u="sng" spc="-19" dirty="0">
                <a:solidFill>
                  <a:srgbClr val="C37078"/>
                </a:solidFill>
                <a:latin typeface="Arial"/>
                <a:cs typeface="Arial"/>
              </a:rPr>
              <a:t>A</a:t>
            </a:r>
            <a:r>
              <a:rPr sz="900" b="1" u="sng" spc="0" dirty="0">
                <a:solidFill>
                  <a:srgbClr val="C37078"/>
                </a:solidFill>
                <a:latin typeface="Arial"/>
                <a:cs typeface="Arial"/>
              </a:rPr>
              <a:t>DORA</a:t>
            </a:r>
            <a:endParaRPr sz="900" dirty="0">
              <a:latin typeface="Arial"/>
              <a:cs typeface="Arial"/>
            </a:endParaRPr>
          </a:p>
          <a:p>
            <a:pPr marL="326891">
              <a:lnSpc>
                <a:spcPct val="95825"/>
              </a:lnSpc>
              <a:spcBef>
                <a:spcPts val="139"/>
              </a:spcBef>
            </a:pPr>
            <a:endParaRPr sz="900" dirty="0">
              <a:latin typeface="Arial"/>
              <a:cs typeface="Arial"/>
            </a:endParaRPr>
          </a:p>
          <a:p>
            <a:pPr marL="339807">
              <a:lnSpc>
                <a:spcPct val="95825"/>
              </a:lnSpc>
              <a:spcBef>
                <a:spcPts val="200"/>
              </a:spcBef>
            </a:pPr>
            <a:r>
              <a:rPr sz="900" b="1" spc="-1" dirty="0">
                <a:solidFill>
                  <a:srgbClr val="C37078"/>
                </a:solidFill>
                <a:latin typeface="Arial"/>
                <a:cs typeface="Arial"/>
              </a:rPr>
              <a:t>Media ponderada €/Kg</a:t>
            </a:r>
            <a:endParaRPr sz="900" dirty="0">
              <a:latin typeface="Arial"/>
              <a:cs typeface="Arial"/>
            </a:endParaRPr>
          </a:p>
        </p:txBody>
      </p:sp>
      <p:sp>
        <p:nvSpPr>
          <p:cNvPr id="5" name="object 5"/>
          <p:cNvSpPr txBox="1"/>
          <p:nvPr/>
        </p:nvSpPr>
        <p:spPr>
          <a:xfrm>
            <a:off x="7850503" y="1262253"/>
            <a:ext cx="1747203" cy="451103"/>
          </a:xfrm>
          <a:prstGeom prst="rect">
            <a:avLst/>
          </a:prstGeom>
        </p:spPr>
        <p:txBody>
          <a:bodyPr wrap="square" lIns="0" tIns="2540" rIns="0" bIns="0" rtlCol="0">
            <a:noAutofit/>
          </a:bodyPr>
          <a:lstStyle/>
          <a:p>
            <a:pPr marL="176015" marR="82985" indent="223266">
              <a:lnSpc>
                <a:spcPts val="1034"/>
              </a:lnSpc>
            </a:pPr>
            <a:r>
              <a:rPr sz="900" b="1" u="sng" spc="0" dirty="0">
                <a:solidFill>
                  <a:srgbClr val="D99B01"/>
                </a:solidFill>
                <a:latin typeface="Arial"/>
                <a:cs typeface="Arial"/>
              </a:rPr>
              <a:t>PVP (</a:t>
            </a:r>
            <a:r>
              <a:rPr lang="es-ES" sz="900" b="1" u="sng" spc="0" dirty="0">
                <a:solidFill>
                  <a:srgbClr val="D99B01"/>
                </a:solidFill>
                <a:latin typeface="Arial"/>
                <a:cs typeface="Arial"/>
              </a:rPr>
              <a:t>SIN</a:t>
            </a:r>
            <a:r>
              <a:rPr sz="900" b="1" u="sng" spc="0" dirty="0">
                <a:solidFill>
                  <a:srgbClr val="D99B01"/>
                </a:solidFill>
                <a:latin typeface="Arial"/>
                <a:cs typeface="Arial"/>
              </a:rPr>
              <a:t> IVA </a:t>
            </a:r>
            <a:r>
              <a:rPr lang="es-ES" sz="900" b="1" u="sng" spc="0" dirty="0">
                <a:solidFill>
                  <a:srgbClr val="D99B01"/>
                </a:solidFill>
                <a:latin typeface="Arial"/>
                <a:cs typeface="Arial"/>
              </a:rPr>
              <a:t>10</a:t>
            </a:r>
            <a:r>
              <a:rPr sz="900" b="1" u="sng" spc="0" dirty="0">
                <a:solidFill>
                  <a:srgbClr val="D99B01"/>
                </a:solidFill>
                <a:latin typeface="Arial"/>
                <a:cs typeface="Arial"/>
              </a:rPr>
              <a:t>%</a:t>
            </a:r>
            <a:r>
              <a:rPr sz="900" b="1" spc="0" dirty="0">
                <a:solidFill>
                  <a:srgbClr val="D99B01"/>
                </a:solidFill>
                <a:latin typeface="Arial"/>
                <a:cs typeface="Arial"/>
              </a:rPr>
              <a:t>) </a:t>
            </a:r>
            <a:endParaRPr sz="900" dirty="0">
              <a:latin typeface="Arial"/>
              <a:cs typeface="Arial"/>
            </a:endParaRPr>
          </a:p>
          <a:p>
            <a:pPr marL="188931">
              <a:lnSpc>
                <a:spcPct val="95825"/>
              </a:lnSpc>
              <a:spcBef>
                <a:spcPts val="210"/>
              </a:spcBef>
            </a:pPr>
            <a:r>
              <a:rPr sz="900" b="1" spc="-1" dirty="0">
                <a:solidFill>
                  <a:srgbClr val="D99B01"/>
                </a:solidFill>
                <a:latin typeface="Arial"/>
                <a:cs typeface="Arial"/>
              </a:rPr>
              <a:t>Media ponderada €/Kg</a:t>
            </a:r>
            <a:endParaRPr sz="900" dirty="0">
              <a:latin typeface="Arial"/>
              <a:cs typeface="Arial"/>
            </a:endParaRPr>
          </a:p>
        </p:txBody>
      </p:sp>
      <p:sp>
        <p:nvSpPr>
          <p:cNvPr id="4" name="object 4"/>
          <p:cNvSpPr txBox="1"/>
          <p:nvPr/>
        </p:nvSpPr>
        <p:spPr>
          <a:xfrm>
            <a:off x="5012054" y="2183257"/>
            <a:ext cx="1028700"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1195959" y="3234054"/>
            <a:ext cx="1049274"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103" name="Imagen 102">
            <a:extLst>
              <a:ext uri="{FF2B5EF4-FFF2-40B4-BE49-F238E27FC236}">
                <a16:creationId xmlns:a16="http://schemas.microsoft.com/office/drawing/2014/main" id="{DFCE0B95-E939-4EC9-84AB-C28A0B998BA6}"/>
              </a:ext>
            </a:extLst>
          </p:cNvPr>
          <p:cNvPicPr/>
          <p:nvPr/>
        </p:nvPicPr>
        <p:blipFill>
          <a:blip r:embed="rId3"/>
          <a:stretch>
            <a:fillRect/>
          </a:stretch>
        </p:blipFill>
        <p:spPr>
          <a:xfrm>
            <a:off x="5263000" y="45303"/>
            <a:ext cx="4826000" cy="939800"/>
          </a:xfrm>
          <a:prstGeom prst="rect">
            <a:avLst/>
          </a:prstGeom>
        </p:spPr>
      </p:pic>
      <p:sp>
        <p:nvSpPr>
          <p:cNvPr id="104" name="object 35">
            <a:extLst>
              <a:ext uri="{FF2B5EF4-FFF2-40B4-BE49-F238E27FC236}">
                <a16:creationId xmlns:a16="http://schemas.microsoft.com/office/drawing/2014/main" id="{9EB9040A-16F4-42CF-8225-082D4D2953CB}"/>
              </a:ext>
            </a:extLst>
          </p:cNvPr>
          <p:cNvSpPr txBox="1"/>
          <p:nvPr/>
        </p:nvSpPr>
        <p:spPr>
          <a:xfrm>
            <a:off x="5226051" y="4977038"/>
            <a:ext cx="1163700" cy="207302"/>
          </a:xfrm>
          <a:prstGeom prst="rect">
            <a:avLst/>
          </a:prstGeom>
        </p:spPr>
        <p:txBody>
          <a:bodyPr wrap="square" lIns="0" tIns="7778" rIns="0" bIns="0" rtlCol="0">
            <a:noAutofit/>
          </a:bodyPr>
          <a:lstStyle/>
          <a:p>
            <a:pPr marL="12700">
              <a:lnSpc>
                <a:spcPts val="1225"/>
              </a:lnSpc>
            </a:pPr>
            <a:r>
              <a:rPr lang="es-ES" sz="1100" b="1" spc="4" dirty="0">
                <a:solidFill>
                  <a:srgbClr val="FFFFFF"/>
                </a:solidFill>
                <a:latin typeface="Arial"/>
                <a:cs typeface="Arial"/>
              </a:rPr>
              <a:t>ENVASADORAS</a:t>
            </a:r>
            <a:endParaRPr sz="1100" dirty="0">
              <a:latin typeface="Arial"/>
              <a:cs typeface="Arial"/>
            </a:endParaRPr>
          </a:p>
        </p:txBody>
      </p:sp>
      <p:sp>
        <p:nvSpPr>
          <p:cNvPr id="105" name="object 17">
            <a:extLst>
              <a:ext uri="{FF2B5EF4-FFF2-40B4-BE49-F238E27FC236}">
                <a16:creationId xmlns:a16="http://schemas.microsoft.com/office/drawing/2014/main" id="{938F2F33-2818-49A9-8540-CEC6D252A1C9}"/>
              </a:ext>
            </a:extLst>
          </p:cNvPr>
          <p:cNvSpPr txBox="1"/>
          <p:nvPr/>
        </p:nvSpPr>
        <p:spPr>
          <a:xfrm>
            <a:off x="7639050" y="4765754"/>
            <a:ext cx="1347709" cy="333296"/>
          </a:xfrm>
          <a:prstGeom prst="rect">
            <a:avLst/>
          </a:prstGeom>
        </p:spPr>
        <p:txBody>
          <a:bodyPr wrap="square" lIns="0" tIns="7778" rIns="0" bIns="0" rtlCol="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25"/>
              </a:lnSpc>
            </a:pPr>
            <a:r>
              <a:rPr sz="1100" b="1" spc="4" dirty="0">
                <a:solidFill>
                  <a:srgbClr val="FFFFFF"/>
                </a:solidFill>
                <a:latin typeface="Arial"/>
                <a:cs typeface="Arial"/>
              </a:rPr>
              <a:t>SUPERMERCADOS</a:t>
            </a:r>
            <a:r>
              <a:rPr lang="es-ES" sz="1100" b="1" spc="4" dirty="0">
                <a:solidFill>
                  <a:srgbClr val="FFFFFF"/>
                </a:solidFill>
                <a:latin typeface="Arial"/>
                <a:cs typeface="Arial"/>
              </a:rPr>
              <a:t>/AUTOSERVICIOS</a:t>
            </a:r>
            <a:endParaRPr sz="1100" dirty="0">
              <a:latin typeface="Arial"/>
              <a:cs typeface="Arial"/>
            </a:endParaRPr>
          </a:p>
          <a:p>
            <a:pPr marL="40170" marR="20916">
              <a:lnSpc>
                <a:spcPct val="95825"/>
              </a:lnSpc>
            </a:pPr>
            <a:r>
              <a:rPr sz="1100" b="1" spc="4" dirty="0">
                <a:solidFill>
                  <a:srgbClr val="FFFFFF"/>
                </a:solidFill>
                <a:latin typeface="Arial"/>
                <a:cs typeface="Arial"/>
              </a:rPr>
              <a:t>HIPERMERCADOS</a:t>
            </a:r>
            <a:endParaRPr lang="es-ES" sz="1100" b="1" spc="4" dirty="0">
              <a:solidFill>
                <a:srgbClr val="FFFFFF"/>
              </a:solidFill>
              <a:latin typeface="Arial"/>
              <a:cs typeface="Arial"/>
            </a:endParaRPr>
          </a:p>
          <a:p>
            <a:pPr marL="40170" marR="20916">
              <a:lnSpc>
                <a:spcPct val="95825"/>
              </a:lnSpc>
            </a:pPr>
            <a:r>
              <a:rPr lang="es-ES" sz="1100" b="1" spc="4" dirty="0">
                <a:solidFill>
                  <a:srgbClr val="FFFFFF"/>
                </a:solidFill>
                <a:latin typeface="Arial"/>
                <a:cs typeface="Arial"/>
              </a:rPr>
              <a:t>DISCOUNTS</a:t>
            </a:r>
          </a:p>
          <a:p>
            <a:pPr marL="40170" marR="20916">
              <a:lnSpc>
                <a:spcPct val="95825"/>
              </a:lnSpc>
            </a:pPr>
            <a:endParaRPr sz="1100" dirty="0">
              <a:latin typeface="Arial"/>
              <a:cs typeface="Arial"/>
            </a:endParaRPr>
          </a:p>
        </p:txBody>
      </p:sp>
      <p:sp>
        <p:nvSpPr>
          <p:cNvPr id="84" name="CuadroTexto 83">
            <a:extLst>
              <a:ext uri="{FF2B5EF4-FFF2-40B4-BE49-F238E27FC236}">
                <a16:creationId xmlns:a16="http://schemas.microsoft.com/office/drawing/2014/main" id="{364BC878-868A-6049-8947-E51C34B88461}"/>
              </a:ext>
            </a:extLst>
          </p:cNvPr>
          <p:cNvSpPr txBox="1"/>
          <p:nvPr/>
        </p:nvSpPr>
        <p:spPr>
          <a:xfrm>
            <a:off x="476250" y="919718"/>
            <a:ext cx="5602592" cy="369332"/>
          </a:xfrm>
          <a:prstGeom prst="rect">
            <a:avLst/>
          </a:prstGeom>
          <a:noFill/>
        </p:spPr>
        <p:txBody>
          <a:bodyPr wrap="square" rtlCol="0">
            <a:spAutoFit/>
          </a:bodyPr>
          <a:lstStyle/>
          <a:p>
            <a:r>
              <a:rPr lang="es-ES" b="1" dirty="0">
                <a:solidFill>
                  <a:srgbClr val="EF9A11"/>
                </a:solidFill>
              </a:rPr>
              <a:t>3.1. ESQUEMA DE LA CADENA DE VALOR DEL AOVE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57"/>
          <p:cNvSpPr/>
          <p:nvPr/>
        </p:nvSpPr>
        <p:spPr>
          <a:xfrm>
            <a:off x="13188" y="428752"/>
            <a:ext cx="10096500" cy="6851650"/>
          </a:xfrm>
          <a:prstGeom prst="rect">
            <a:avLst/>
          </a:prstGeom>
          <a:blipFill>
            <a:blip r:embed="rId3" cstate="print"/>
            <a:stretch>
              <a:fillRect/>
            </a:stretch>
          </a:blipFill>
        </p:spPr>
        <p:txBody>
          <a:bodyPr wrap="square" lIns="0" tIns="0" rIns="0" bIns="0" rtlCol="0">
            <a:noAutofit/>
          </a:bodyPr>
          <a:lstStyle/>
          <a:p>
            <a:endParaRPr dirty="0"/>
          </a:p>
        </p:txBody>
      </p:sp>
      <p:sp>
        <p:nvSpPr>
          <p:cNvPr id="60" name="object 60"/>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a:p>
        </p:txBody>
      </p:sp>
      <p:sp>
        <p:nvSpPr>
          <p:cNvPr id="61" name="object 61"/>
          <p:cNvSpPr/>
          <p:nvPr/>
        </p:nvSpPr>
        <p:spPr>
          <a:xfrm>
            <a:off x="2881503" y="3989451"/>
            <a:ext cx="4105655" cy="432054"/>
          </a:xfrm>
          <a:custGeom>
            <a:avLst/>
            <a:gdLst/>
            <a:ahLst/>
            <a:cxnLst/>
            <a:rect l="l" t="t" r="r" b="b"/>
            <a:pathLst>
              <a:path w="4105656" h="432054">
                <a:moveTo>
                  <a:pt x="0" y="0"/>
                </a:moveTo>
                <a:lnTo>
                  <a:pt x="0" y="432054"/>
                </a:lnTo>
                <a:lnTo>
                  <a:pt x="4105655" y="432053"/>
                </a:lnTo>
                <a:lnTo>
                  <a:pt x="4105655" y="0"/>
                </a:lnTo>
                <a:lnTo>
                  <a:pt x="0" y="0"/>
                </a:lnTo>
                <a:close/>
              </a:path>
            </a:pathLst>
          </a:custGeom>
          <a:solidFill>
            <a:srgbClr val="8F2E85"/>
          </a:solidFill>
        </p:spPr>
        <p:txBody>
          <a:bodyPr wrap="square" lIns="0" tIns="0" rIns="0" bIns="0" rtlCol="0">
            <a:noAutofit/>
          </a:bodyPr>
          <a:lstStyle/>
          <a:p>
            <a:endParaRPr/>
          </a:p>
        </p:txBody>
      </p:sp>
      <p:sp>
        <p:nvSpPr>
          <p:cNvPr id="62" name="object 62"/>
          <p:cNvSpPr/>
          <p:nvPr/>
        </p:nvSpPr>
        <p:spPr>
          <a:xfrm>
            <a:off x="835533" y="3570350"/>
            <a:ext cx="772668" cy="0"/>
          </a:xfrm>
          <a:custGeom>
            <a:avLst/>
            <a:gdLst/>
            <a:ahLst/>
            <a:cxnLst/>
            <a:rect l="l" t="t" r="r" b="b"/>
            <a:pathLst>
              <a:path w="772668">
                <a:moveTo>
                  <a:pt x="772668" y="0"/>
                </a:moveTo>
                <a:lnTo>
                  <a:pt x="0" y="0"/>
                </a:lnTo>
              </a:path>
            </a:pathLst>
          </a:custGeom>
          <a:ln w="3175">
            <a:solidFill>
              <a:srgbClr val="8F2E85"/>
            </a:solidFill>
            <a:prstDash val="dash"/>
          </a:ln>
        </p:spPr>
        <p:txBody>
          <a:bodyPr wrap="square" lIns="0" tIns="0" rIns="0" bIns="0" rtlCol="0">
            <a:noAutofit/>
          </a:bodyPr>
          <a:lstStyle/>
          <a:p>
            <a:endParaRPr/>
          </a:p>
        </p:txBody>
      </p:sp>
      <p:sp>
        <p:nvSpPr>
          <p:cNvPr id="63" name="object 63"/>
          <p:cNvSpPr/>
          <p:nvPr/>
        </p:nvSpPr>
        <p:spPr>
          <a:xfrm>
            <a:off x="721233" y="2918078"/>
            <a:ext cx="1871472" cy="576072"/>
          </a:xfrm>
          <a:custGeom>
            <a:avLst/>
            <a:gdLst/>
            <a:ahLst/>
            <a:cxnLst/>
            <a:rect l="l" t="t" r="r" b="b"/>
            <a:pathLst>
              <a:path w="1871472" h="576072">
                <a:moveTo>
                  <a:pt x="0" y="0"/>
                </a:moveTo>
                <a:lnTo>
                  <a:pt x="1871472" y="0"/>
                </a:lnTo>
                <a:lnTo>
                  <a:pt x="1871472" y="576071"/>
                </a:lnTo>
                <a:lnTo>
                  <a:pt x="0" y="576072"/>
                </a:lnTo>
                <a:lnTo>
                  <a:pt x="0" y="0"/>
                </a:lnTo>
                <a:close/>
              </a:path>
            </a:pathLst>
          </a:custGeom>
          <a:ln w="3175">
            <a:solidFill>
              <a:srgbClr val="8F2E85"/>
            </a:solidFill>
            <a:prstDash val="dash"/>
          </a:ln>
        </p:spPr>
        <p:txBody>
          <a:bodyPr wrap="square" lIns="0" tIns="0" rIns="0" bIns="0" rtlCol="0">
            <a:noAutofit/>
          </a:bodyPr>
          <a:lstStyle/>
          <a:p>
            <a:endParaRPr/>
          </a:p>
        </p:txBody>
      </p:sp>
      <p:sp>
        <p:nvSpPr>
          <p:cNvPr id="64" name="object 64"/>
          <p:cNvSpPr/>
          <p:nvPr/>
        </p:nvSpPr>
        <p:spPr>
          <a:xfrm>
            <a:off x="2881503" y="3423285"/>
            <a:ext cx="2016251" cy="533400"/>
          </a:xfrm>
          <a:custGeom>
            <a:avLst/>
            <a:gdLst/>
            <a:ahLst/>
            <a:cxnLst/>
            <a:rect l="l" t="t" r="r" b="b"/>
            <a:pathLst>
              <a:path w="2016251" h="533400">
                <a:moveTo>
                  <a:pt x="0" y="0"/>
                </a:moveTo>
                <a:lnTo>
                  <a:pt x="0" y="533400"/>
                </a:lnTo>
                <a:lnTo>
                  <a:pt x="2016251" y="533400"/>
                </a:lnTo>
                <a:lnTo>
                  <a:pt x="2016251" y="0"/>
                </a:lnTo>
                <a:lnTo>
                  <a:pt x="0" y="0"/>
                </a:lnTo>
                <a:close/>
              </a:path>
            </a:pathLst>
          </a:custGeom>
          <a:solidFill>
            <a:srgbClr val="C37178"/>
          </a:solidFill>
        </p:spPr>
        <p:txBody>
          <a:bodyPr wrap="square" lIns="0" tIns="0" rIns="0" bIns="0" rtlCol="0">
            <a:noAutofit/>
          </a:bodyPr>
          <a:lstStyle/>
          <a:p>
            <a:endParaRPr/>
          </a:p>
        </p:txBody>
      </p:sp>
      <p:sp>
        <p:nvSpPr>
          <p:cNvPr id="65" name="object 65"/>
          <p:cNvSpPr/>
          <p:nvPr/>
        </p:nvSpPr>
        <p:spPr>
          <a:xfrm>
            <a:off x="7058025" y="3989451"/>
            <a:ext cx="2445257" cy="441960"/>
          </a:xfrm>
          <a:custGeom>
            <a:avLst/>
            <a:gdLst/>
            <a:ahLst/>
            <a:cxnLst/>
            <a:rect l="l" t="t" r="r" b="b"/>
            <a:pathLst>
              <a:path w="2445257" h="441960">
                <a:moveTo>
                  <a:pt x="0" y="0"/>
                </a:moveTo>
                <a:lnTo>
                  <a:pt x="0" y="441960"/>
                </a:lnTo>
                <a:lnTo>
                  <a:pt x="2445257" y="441960"/>
                </a:lnTo>
                <a:lnTo>
                  <a:pt x="2445257" y="0"/>
                </a:lnTo>
                <a:lnTo>
                  <a:pt x="0" y="0"/>
                </a:lnTo>
                <a:close/>
              </a:path>
            </a:pathLst>
          </a:custGeom>
          <a:solidFill>
            <a:srgbClr val="8F2E85"/>
          </a:solidFill>
        </p:spPr>
        <p:txBody>
          <a:bodyPr wrap="square" lIns="0" tIns="0" rIns="0" bIns="0" rtlCol="0">
            <a:noAutofit/>
          </a:bodyPr>
          <a:lstStyle/>
          <a:p>
            <a:endParaRPr/>
          </a:p>
        </p:txBody>
      </p:sp>
      <p:sp>
        <p:nvSpPr>
          <p:cNvPr id="66" name="object 66"/>
          <p:cNvSpPr/>
          <p:nvPr/>
        </p:nvSpPr>
        <p:spPr>
          <a:xfrm>
            <a:off x="7058025" y="3513201"/>
            <a:ext cx="2448305" cy="432053"/>
          </a:xfrm>
          <a:custGeom>
            <a:avLst/>
            <a:gdLst/>
            <a:ahLst/>
            <a:cxnLst/>
            <a:rect l="l" t="t" r="r" b="b"/>
            <a:pathLst>
              <a:path w="2448305" h="432053">
                <a:moveTo>
                  <a:pt x="0" y="0"/>
                </a:moveTo>
                <a:lnTo>
                  <a:pt x="0" y="432053"/>
                </a:lnTo>
                <a:lnTo>
                  <a:pt x="2448305" y="432053"/>
                </a:lnTo>
                <a:lnTo>
                  <a:pt x="2448305" y="0"/>
                </a:lnTo>
                <a:lnTo>
                  <a:pt x="0" y="0"/>
                </a:lnTo>
                <a:close/>
              </a:path>
            </a:pathLst>
          </a:custGeom>
          <a:solidFill>
            <a:srgbClr val="C37178"/>
          </a:solidFill>
        </p:spPr>
        <p:txBody>
          <a:bodyPr wrap="square" lIns="0" tIns="0" rIns="0" bIns="0" rtlCol="0">
            <a:noAutofit/>
          </a:bodyPr>
          <a:lstStyle/>
          <a:p>
            <a:endParaRPr/>
          </a:p>
        </p:txBody>
      </p:sp>
      <p:sp>
        <p:nvSpPr>
          <p:cNvPr id="67" name="object 67"/>
          <p:cNvSpPr/>
          <p:nvPr/>
        </p:nvSpPr>
        <p:spPr>
          <a:xfrm>
            <a:off x="427101" y="3854577"/>
            <a:ext cx="2382774" cy="566927"/>
          </a:xfrm>
          <a:custGeom>
            <a:avLst/>
            <a:gdLst/>
            <a:ahLst/>
            <a:cxnLst/>
            <a:rect l="l" t="t" r="r" b="b"/>
            <a:pathLst>
              <a:path w="2382774" h="566927">
                <a:moveTo>
                  <a:pt x="0" y="0"/>
                </a:moveTo>
                <a:lnTo>
                  <a:pt x="0" y="566927"/>
                </a:lnTo>
                <a:lnTo>
                  <a:pt x="2382774" y="566927"/>
                </a:lnTo>
                <a:lnTo>
                  <a:pt x="2382774" y="0"/>
                </a:lnTo>
                <a:lnTo>
                  <a:pt x="0" y="0"/>
                </a:lnTo>
                <a:close/>
              </a:path>
            </a:pathLst>
          </a:custGeom>
          <a:solidFill>
            <a:srgbClr val="8F2E85"/>
          </a:solidFill>
        </p:spPr>
        <p:txBody>
          <a:bodyPr wrap="square" lIns="0" tIns="0" rIns="0" bIns="0" rtlCol="0">
            <a:noAutofit/>
          </a:bodyPr>
          <a:lstStyle/>
          <a:p>
            <a:endParaRPr/>
          </a:p>
        </p:txBody>
      </p:sp>
      <p:sp>
        <p:nvSpPr>
          <p:cNvPr id="68" name="object 68"/>
          <p:cNvSpPr/>
          <p:nvPr/>
        </p:nvSpPr>
        <p:spPr>
          <a:xfrm>
            <a:off x="2774442" y="3423285"/>
            <a:ext cx="0" cy="737615"/>
          </a:xfrm>
          <a:custGeom>
            <a:avLst/>
            <a:gdLst/>
            <a:ahLst/>
            <a:cxnLst/>
            <a:rect l="l" t="t" r="r" b="b"/>
            <a:pathLst>
              <a:path h="737615">
                <a:moveTo>
                  <a:pt x="0" y="0"/>
                </a:moveTo>
                <a:lnTo>
                  <a:pt x="0" y="737615"/>
                </a:lnTo>
              </a:path>
            </a:pathLst>
          </a:custGeom>
          <a:ln w="72136">
            <a:solidFill>
              <a:srgbClr val="8F2E85"/>
            </a:solidFill>
          </a:ln>
        </p:spPr>
        <p:txBody>
          <a:bodyPr wrap="square" lIns="0" tIns="0" rIns="0" bIns="0" rtlCol="0">
            <a:noAutofit/>
          </a:bodyPr>
          <a:lstStyle/>
          <a:p>
            <a:endParaRPr/>
          </a:p>
        </p:txBody>
      </p:sp>
      <p:sp>
        <p:nvSpPr>
          <p:cNvPr id="69" name="object 69"/>
          <p:cNvSpPr/>
          <p:nvPr/>
        </p:nvSpPr>
        <p:spPr>
          <a:xfrm>
            <a:off x="5085207" y="2418206"/>
            <a:ext cx="847344" cy="0"/>
          </a:xfrm>
          <a:custGeom>
            <a:avLst/>
            <a:gdLst/>
            <a:ahLst/>
            <a:cxnLst/>
            <a:rect l="l" t="t" r="r" b="b"/>
            <a:pathLst>
              <a:path w="847344">
                <a:moveTo>
                  <a:pt x="847344" y="0"/>
                </a:moveTo>
                <a:lnTo>
                  <a:pt x="0" y="0"/>
                </a:lnTo>
              </a:path>
            </a:pathLst>
          </a:custGeom>
          <a:ln w="3175">
            <a:solidFill>
              <a:srgbClr val="C37178"/>
            </a:solidFill>
            <a:prstDash val="dash"/>
          </a:ln>
        </p:spPr>
        <p:txBody>
          <a:bodyPr wrap="square" lIns="0" tIns="0" rIns="0" bIns="0" rtlCol="0">
            <a:noAutofit/>
          </a:bodyPr>
          <a:lstStyle/>
          <a:p>
            <a:endParaRPr/>
          </a:p>
        </p:txBody>
      </p:sp>
      <p:sp>
        <p:nvSpPr>
          <p:cNvPr id="70" name="object 70"/>
          <p:cNvSpPr/>
          <p:nvPr/>
        </p:nvSpPr>
        <p:spPr>
          <a:xfrm>
            <a:off x="4970907" y="1735454"/>
            <a:ext cx="1943100" cy="606552"/>
          </a:xfrm>
          <a:custGeom>
            <a:avLst/>
            <a:gdLst/>
            <a:ahLst/>
            <a:cxnLst/>
            <a:rect l="l" t="t" r="r" b="b"/>
            <a:pathLst>
              <a:path w="1943100" h="606551">
                <a:moveTo>
                  <a:pt x="0" y="0"/>
                </a:moveTo>
                <a:lnTo>
                  <a:pt x="1943100" y="0"/>
                </a:lnTo>
                <a:lnTo>
                  <a:pt x="1943100" y="606551"/>
                </a:lnTo>
                <a:lnTo>
                  <a:pt x="0" y="606552"/>
                </a:lnTo>
                <a:lnTo>
                  <a:pt x="0" y="0"/>
                </a:lnTo>
                <a:close/>
              </a:path>
            </a:pathLst>
          </a:custGeom>
          <a:ln w="3175">
            <a:solidFill>
              <a:srgbClr val="C37178"/>
            </a:solidFill>
            <a:prstDash val="dash"/>
          </a:ln>
        </p:spPr>
        <p:txBody>
          <a:bodyPr wrap="square" lIns="0" tIns="0" rIns="0" bIns="0" rtlCol="0">
            <a:noAutofit/>
          </a:bodyPr>
          <a:lstStyle/>
          <a:p>
            <a:endParaRPr/>
          </a:p>
        </p:txBody>
      </p:sp>
      <p:sp>
        <p:nvSpPr>
          <p:cNvPr id="71" name="object 71"/>
          <p:cNvSpPr/>
          <p:nvPr/>
        </p:nvSpPr>
        <p:spPr>
          <a:xfrm>
            <a:off x="5113401" y="2486025"/>
            <a:ext cx="1657350" cy="395477"/>
          </a:xfrm>
          <a:custGeom>
            <a:avLst/>
            <a:gdLst/>
            <a:ahLst/>
            <a:cxnLst/>
            <a:rect l="l" t="t" r="r" b="b"/>
            <a:pathLst>
              <a:path w="1657350" h="395477">
                <a:moveTo>
                  <a:pt x="0" y="0"/>
                </a:moveTo>
                <a:lnTo>
                  <a:pt x="0" y="395477"/>
                </a:lnTo>
                <a:lnTo>
                  <a:pt x="1657350" y="395477"/>
                </a:lnTo>
                <a:lnTo>
                  <a:pt x="1657350" y="0"/>
                </a:lnTo>
                <a:lnTo>
                  <a:pt x="0" y="0"/>
                </a:lnTo>
                <a:close/>
              </a:path>
            </a:pathLst>
          </a:custGeom>
          <a:solidFill>
            <a:srgbClr val="FFFFFF"/>
          </a:solidFill>
        </p:spPr>
        <p:txBody>
          <a:bodyPr wrap="square" lIns="0" tIns="0" rIns="0" bIns="0" rtlCol="0">
            <a:noAutofit/>
          </a:bodyPr>
          <a:lstStyle/>
          <a:p>
            <a:endParaRPr/>
          </a:p>
        </p:txBody>
      </p:sp>
      <p:sp>
        <p:nvSpPr>
          <p:cNvPr id="72" name="object 72"/>
          <p:cNvSpPr/>
          <p:nvPr/>
        </p:nvSpPr>
        <p:spPr>
          <a:xfrm>
            <a:off x="5113401" y="2486025"/>
            <a:ext cx="1657350" cy="395477"/>
          </a:xfrm>
          <a:custGeom>
            <a:avLst/>
            <a:gdLst/>
            <a:ahLst/>
            <a:cxnLst/>
            <a:rect l="l" t="t" r="r" b="b"/>
            <a:pathLst>
              <a:path w="1657350" h="395477">
                <a:moveTo>
                  <a:pt x="0" y="0"/>
                </a:moveTo>
                <a:lnTo>
                  <a:pt x="0" y="395477"/>
                </a:lnTo>
                <a:lnTo>
                  <a:pt x="1657350" y="395477"/>
                </a:lnTo>
                <a:lnTo>
                  <a:pt x="1657350" y="0"/>
                </a:lnTo>
                <a:lnTo>
                  <a:pt x="0" y="0"/>
                </a:lnTo>
                <a:close/>
              </a:path>
            </a:pathLst>
          </a:custGeom>
          <a:ln w="9525">
            <a:solidFill>
              <a:srgbClr val="C37178"/>
            </a:solidFill>
          </a:ln>
        </p:spPr>
        <p:txBody>
          <a:bodyPr wrap="square" lIns="0" tIns="0" rIns="0" bIns="0" rtlCol="0">
            <a:noAutofit/>
          </a:bodyPr>
          <a:lstStyle/>
          <a:p>
            <a:endParaRPr/>
          </a:p>
        </p:txBody>
      </p:sp>
      <p:sp>
        <p:nvSpPr>
          <p:cNvPr id="73" name="object 73"/>
          <p:cNvSpPr/>
          <p:nvPr/>
        </p:nvSpPr>
        <p:spPr>
          <a:xfrm>
            <a:off x="7634846" y="1981581"/>
            <a:ext cx="1688592" cy="432054"/>
          </a:xfrm>
          <a:custGeom>
            <a:avLst/>
            <a:gdLst/>
            <a:ahLst/>
            <a:cxnLst/>
            <a:rect l="l" t="t" r="r" b="b"/>
            <a:pathLst>
              <a:path w="1688592" h="432054">
                <a:moveTo>
                  <a:pt x="0" y="0"/>
                </a:moveTo>
                <a:lnTo>
                  <a:pt x="0" y="432054"/>
                </a:lnTo>
                <a:lnTo>
                  <a:pt x="1688592" y="432053"/>
                </a:lnTo>
                <a:lnTo>
                  <a:pt x="1688592" y="0"/>
                </a:lnTo>
                <a:lnTo>
                  <a:pt x="0" y="0"/>
                </a:lnTo>
                <a:close/>
              </a:path>
            </a:pathLst>
          </a:custGeom>
          <a:solidFill>
            <a:srgbClr val="FFFFFF"/>
          </a:solidFill>
        </p:spPr>
        <p:txBody>
          <a:bodyPr wrap="square" lIns="0" tIns="0" rIns="0" bIns="0" rtlCol="0">
            <a:noAutofit/>
          </a:bodyPr>
          <a:lstStyle/>
          <a:p>
            <a:endParaRPr/>
          </a:p>
        </p:txBody>
      </p:sp>
      <p:sp>
        <p:nvSpPr>
          <p:cNvPr id="74" name="object 74"/>
          <p:cNvSpPr/>
          <p:nvPr/>
        </p:nvSpPr>
        <p:spPr>
          <a:xfrm>
            <a:off x="7634846" y="1981581"/>
            <a:ext cx="1688592" cy="432054"/>
          </a:xfrm>
          <a:custGeom>
            <a:avLst/>
            <a:gdLst/>
            <a:ahLst/>
            <a:cxnLst/>
            <a:rect l="l" t="t" r="r" b="b"/>
            <a:pathLst>
              <a:path w="1688592" h="432054">
                <a:moveTo>
                  <a:pt x="0" y="0"/>
                </a:moveTo>
                <a:lnTo>
                  <a:pt x="0" y="432054"/>
                </a:lnTo>
                <a:lnTo>
                  <a:pt x="1688592" y="432053"/>
                </a:lnTo>
                <a:lnTo>
                  <a:pt x="1688592" y="0"/>
                </a:lnTo>
                <a:lnTo>
                  <a:pt x="0" y="0"/>
                </a:lnTo>
                <a:close/>
              </a:path>
            </a:pathLst>
          </a:custGeom>
          <a:ln w="9525">
            <a:solidFill>
              <a:srgbClr val="D99B01"/>
            </a:solidFill>
          </a:ln>
        </p:spPr>
        <p:txBody>
          <a:bodyPr wrap="square" lIns="0" tIns="0" rIns="0" bIns="0" rtlCol="0">
            <a:noAutofit/>
          </a:bodyPr>
          <a:lstStyle/>
          <a:p>
            <a:endParaRPr/>
          </a:p>
        </p:txBody>
      </p:sp>
      <p:sp>
        <p:nvSpPr>
          <p:cNvPr id="75" name="object 75"/>
          <p:cNvSpPr/>
          <p:nvPr/>
        </p:nvSpPr>
        <p:spPr>
          <a:xfrm>
            <a:off x="403479" y="5556250"/>
            <a:ext cx="9264396" cy="504444"/>
          </a:xfrm>
          <a:custGeom>
            <a:avLst/>
            <a:gdLst/>
            <a:ahLst/>
            <a:cxnLst/>
            <a:rect l="l" t="t" r="r" b="b"/>
            <a:pathLst>
              <a:path w="9264396" h="504444">
                <a:moveTo>
                  <a:pt x="0" y="0"/>
                </a:moveTo>
                <a:lnTo>
                  <a:pt x="0" y="504444"/>
                </a:lnTo>
                <a:lnTo>
                  <a:pt x="9264396" y="504444"/>
                </a:lnTo>
                <a:lnTo>
                  <a:pt x="9264396" y="0"/>
                </a:lnTo>
                <a:lnTo>
                  <a:pt x="0" y="0"/>
                </a:lnTo>
                <a:close/>
              </a:path>
            </a:pathLst>
          </a:custGeom>
          <a:solidFill>
            <a:srgbClr val="F8EBF8"/>
          </a:solidFill>
        </p:spPr>
        <p:txBody>
          <a:bodyPr wrap="square" lIns="0" tIns="0" rIns="0" bIns="0" rtlCol="0">
            <a:noAutofit/>
          </a:bodyPr>
          <a:lstStyle/>
          <a:p>
            <a:endParaRPr/>
          </a:p>
        </p:txBody>
      </p:sp>
      <p:sp>
        <p:nvSpPr>
          <p:cNvPr id="76" name="object 76"/>
          <p:cNvSpPr/>
          <p:nvPr/>
        </p:nvSpPr>
        <p:spPr>
          <a:xfrm>
            <a:off x="6952856" y="2484501"/>
            <a:ext cx="0" cy="505205"/>
          </a:xfrm>
          <a:custGeom>
            <a:avLst/>
            <a:gdLst/>
            <a:ahLst/>
            <a:cxnLst/>
            <a:rect l="l" t="t" r="r" b="b"/>
            <a:pathLst>
              <a:path h="505205">
                <a:moveTo>
                  <a:pt x="0" y="0"/>
                </a:moveTo>
                <a:lnTo>
                  <a:pt x="0" y="505205"/>
                </a:lnTo>
              </a:path>
            </a:pathLst>
          </a:custGeom>
          <a:ln w="69849">
            <a:solidFill>
              <a:srgbClr val="C37178"/>
            </a:solidFill>
          </a:ln>
        </p:spPr>
        <p:txBody>
          <a:bodyPr wrap="square" lIns="0" tIns="0" rIns="0" bIns="0" rtlCol="0">
            <a:noAutofit/>
          </a:bodyPr>
          <a:lstStyle/>
          <a:p>
            <a:endParaRPr/>
          </a:p>
        </p:txBody>
      </p:sp>
      <p:sp>
        <p:nvSpPr>
          <p:cNvPr id="77" name="object 77"/>
          <p:cNvSpPr/>
          <p:nvPr/>
        </p:nvSpPr>
        <p:spPr>
          <a:xfrm>
            <a:off x="9472041" y="2054733"/>
            <a:ext cx="0" cy="431291"/>
          </a:xfrm>
          <a:custGeom>
            <a:avLst/>
            <a:gdLst/>
            <a:ahLst/>
            <a:cxnLst/>
            <a:rect l="l" t="t" r="r" b="b"/>
            <a:pathLst>
              <a:path h="431291">
                <a:moveTo>
                  <a:pt x="0" y="0"/>
                </a:moveTo>
                <a:lnTo>
                  <a:pt x="0" y="431291"/>
                </a:lnTo>
              </a:path>
            </a:pathLst>
          </a:custGeom>
          <a:ln w="69849">
            <a:solidFill>
              <a:srgbClr val="D99B01"/>
            </a:solidFill>
          </a:ln>
        </p:spPr>
        <p:txBody>
          <a:bodyPr wrap="square" lIns="0" tIns="0" rIns="0" bIns="0" rtlCol="0">
            <a:noAutofit/>
          </a:bodyPr>
          <a:lstStyle/>
          <a:p>
            <a:endParaRPr/>
          </a:p>
        </p:txBody>
      </p:sp>
      <p:sp>
        <p:nvSpPr>
          <p:cNvPr id="78" name="object 78"/>
          <p:cNvSpPr/>
          <p:nvPr/>
        </p:nvSpPr>
        <p:spPr>
          <a:xfrm>
            <a:off x="4981575" y="2989707"/>
            <a:ext cx="2005583" cy="485394"/>
          </a:xfrm>
          <a:custGeom>
            <a:avLst/>
            <a:gdLst/>
            <a:ahLst/>
            <a:cxnLst/>
            <a:rect l="l" t="t" r="r" b="b"/>
            <a:pathLst>
              <a:path w="2005583" h="485394">
                <a:moveTo>
                  <a:pt x="0" y="0"/>
                </a:moveTo>
                <a:lnTo>
                  <a:pt x="0" y="485394"/>
                </a:lnTo>
                <a:lnTo>
                  <a:pt x="2005583" y="485394"/>
                </a:lnTo>
                <a:lnTo>
                  <a:pt x="2005583" y="0"/>
                </a:lnTo>
                <a:lnTo>
                  <a:pt x="0" y="0"/>
                </a:lnTo>
                <a:close/>
              </a:path>
            </a:pathLst>
          </a:custGeom>
          <a:solidFill>
            <a:srgbClr val="C37178"/>
          </a:solidFill>
        </p:spPr>
        <p:txBody>
          <a:bodyPr wrap="square" lIns="0" tIns="0" rIns="0" bIns="0" rtlCol="0">
            <a:noAutofit/>
          </a:bodyPr>
          <a:lstStyle/>
          <a:p>
            <a:endParaRPr/>
          </a:p>
        </p:txBody>
      </p:sp>
      <p:sp>
        <p:nvSpPr>
          <p:cNvPr id="79" name="object 79"/>
          <p:cNvSpPr/>
          <p:nvPr/>
        </p:nvSpPr>
        <p:spPr>
          <a:xfrm>
            <a:off x="7634858" y="1333881"/>
            <a:ext cx="1871472" cy="521970"/>
          </a:xfrm>
          <a:custGeom>
            <a:avLst/>
            <a:gdLst/>
            <a:ahLst/>
            <a:cxnLst/>
            <a:rect l="l" t="t" r="r" b="b"/>
            <a:pathLst>
              <a:path w="1871472" h="521970">
                <a:moveTo>
                  <a:pt x="0" y="0"/>
                </a:moveTo>
                <a:lnTo>
                  <a:pt x="1871472" y="0"/>
                </a:lnTo>
                <a:lnTo>
                  <a:pt x="1871472" y="521969"/>
                </a:lnTo>
                <a:lnTo>
                  <a:pt x="0" y="521970"/>
                </a:lnTo>
                <a:lnTo>
                  <a:pt x="0" y="0"/>
                </a:lnTo>
                <a:close/>
              </a:path>
            </a:pathLst>
          </a:custGeom>
          <a:ln w="12700">
            <a:solidFill>
              <a:srgbClr val="D99B01"/>
            </a:solidFill>
            <a:prstDash val="dash"/>
          </a:ln>
        </p:spPr>
        <p:txBody>
          <a:bodyPr wrap="square" lIns="0" tIns="0" rIns="0" bIns="0" rtlCol="0">
            <a:noAutofit/>
          </a:bodyPr>
          <a:lstStyle/>
          <a:p>
            <a:endParaRPr/>
          </a:p>
        </p:txBody>
      </p:sp>
      <p:sp>
        <p:nvSpPr>
          <p:cNvPr id="80" name="object 80"/>
          <p:cNvSpPr/>
          <p:nvPr/>
        </p:nvSpPr>
        <p:spPr>
          <a:xfrm>
            <a:off x="3716274" y="1289824"/>
            <a:ext cx="2737866" cy="230124"/>
          </a:xfrm>
          <a:custGeom>
            <a:avLst/>
            <a:gdLst/>
            <a:ahLst/>
            <a:cxnLst/>
            <a:rect l="l" t="t" r="r" b="b"/>
            <a:pathLst>
              <a:path w="2737866" h="230124">
                <a:moveTo>
                  <a:pt x="0" y="0"/>
                </a:moveTo>
                <a:lnTo>
                  <a:pt x="0" y="230123"/>
                </a:lnTo>
                <a:lnTo>
                  <a:pt x="2737866" y="230123"/>
                </a:lnTo>
                <a:lnTo>
                  <a:pt x="2737866" y="0"/>
                </a:lnTo>
                <a:lnTo>
                  <a:pt x="0" y="0"/>
                </a:lnTo>
                <a:close/>
              </a:path>
            </a:pathLst>
          </a:custGeom>
          <a:solidFill>
            <a:srgbClr val="FFFFFF">
              <a:alpha val="39999"/>
            </a:srgbClr>
          </a:solidFill>
        </p:spPr>
        <p:txBody>
          <a:bodyPr wrap="square" lIns="0" tIns="0" rIns="0" bIns="0" rtlCol="0">
            <a:noAutofit/>
          </a:bodyPr>
          <a:lstStyle/>
          <a:p>
            <a:endParaRPr/>
          </a:p>
        </p:txBody>
      </p:sp>
      <p:sp>
        <p:nvSpPr>
          <p:cNvPr id="82" name="object 82"/>
          <p:cNvSpPr/>
          <p:nvPr/>
        </p:nvSpPr>
        <p:spPr>
          <a:xfrm>
            <a:off x="2916555" y="4573904"/>
            <a:ext cx="4213098" cy="936498"/>
          </a:xfrm>
          <a:custGeom>
            <a:avLst/>
            <a:gdLst/>
            <a:ahLst/>
            <a:cxnLst/>
            <a:rect l="l" t="t" r="r" b="b"/>
            <a:pathLst>
              <a:path w="4213098" h="936498">
                <a:moveTo>
                  <a:pt x="3910584" y="0"/>
                </a:moveTo>
                <a:lnTo>
                  <a:pt x="0" y="0"/>
                </a:lnTo>
                <a:lnTo>
                  <a:pt x="302513" y="468630"/>
                </a:lnTo>
                <a:lnTo>
                  <a:pt x="0" y="936498"/>
                </a:lnTo>
                <a:lnTo>
                  <a:pt x="3910584" y="936497"/>
                </a:lnTo>
                <a:lnTo>
                  <a:pt x="4213098" y="468630"/>
                </a:lnTo>
                <a:lnTo>
                  <a:pt x="3910584" y="0"/>
                </a:lnTo>
                <a:close/>
              </a:path>
            </a:pathLst>
          </a:custGeom>
          <a:solidFill>
            <a:srgbClr val="FFFFFF">
              <a:alpha val="39999"/>
            </a:srgbClr>
          </a:solidFill>
        </p:spPr>
        <p:txBody>
          <a:bodyPr wrap="square" lIns="0" tIns="0" rIns="0" bIns="0" rtlCol="0">
            <a:noAutofit/>
          </a:bodyPr>
          <a:lstStyle/>
          <a:p>
            <a:endParaRPr/>
          </a:p>
        </p:txBody>
      </p:sp>
      <p:sp>
        <p:nvSpPr>
          <p:cNvPr id="83" name="object 83"/>
          <p:cNvSpPr/>
          <p:nvPr/>
        </p:nvSpPr>
        <p:spPr>
          <a:xfrm>
            <a:off x="2916555" y="4573904"/>
            <a:ext cx="4213098" cy="936498"/>
          </a:xfrm>
          <a:custGeom>
            <a:avLst/>
            <a:gdLst/>
            <a:ahLst/>
            <a:cxnLst/>
            <a:rect l="l" t="t" r="r" b="b"/>
            <a:pathLst>
              <a:path w="4213098" h="936498">
                <a:moveTo>
                  <a:pt x="3910584" y="0"/>
                </a:moveTo>
                <a:lnTo>
                  <a:pt x="0" y="0"/>
                </a:lnTo>
                <a:lnTo>
                  <a:pt x="302513" y="468630"/>
                </a:lnTo>
                <a:lnTo>
                  <a:pt x="0" y="936498"/>
                </a:lnTo>
                <a:lnTo>
                  <a:pt x="3910584" y="936497"/>
                </a:lnTo>
                <a:lnTo>
                  <a:pt x="4213098" y="468630"/>
                </a:lnTo>
                <a:lnTo>
                  <a:pt x="3910584" y="0"/>
                </a:lnTo>
                <a:close/>
              </a:path>
            </a:pathLst>
          </a:custGeom>
          <a:ln w="3175">
            <a:solidFill>
              <a:srgbClr val="C37178"/>
            </a:solidFill>
          </a:ln>
        </p:spPr>
        <p:txBody>
          <a:bodyPr wrap="square" lIns="0" tIns="0" rIns="0" bIns="0" rtlCol="0">
            <a:noAutofit/>
          </a:bodyPr>
          <a:lstStyle/>
          <a:p>
            <a:endParaRPr/>
          </a:p>
        </p:txBody>
      </p:sp>
      <p:sp>
        <p:nvSpPr>
          <p:cNvPr id="84" name="object 84"/>
          <p:cNvSpPr/>
          <p:nvPr/>
        </p:nvSpPr>
        <p:spPr>
          <a:xfrm>
            <a:off x="433958" y="4573904"/>
            <a:ext cx="2592324" cy="936498"/>
          </a:xfrm>
          <a:custGeom>
            <a:avLst/>
            <a:gdLst/>
            <a:ahLst/>
            <a:cxnLst/>
            <a:rect l="l" t="t" r="r" b="b"/>
            <a:pathLst>
              <a:path w="2592324" h="936498">
                <a:moveTo>
                  <a:pt x="2304288" y="0"/>
                </a:moveTo>
                <a:lnTo>
                  <a:pt x="0" y="0"/>
                </a:lnTo>
                <a:lnTo>
                  <a:pt x="0" y="936498"/>
                </a:lnTo>
                <a:lnTo>
                  <a:pt x="2304288" y="936497"/>
                </a:lnTo>
                <a:lnTo>
                  <a:pt x="2592324" y="468630"/>
                </a:lnTo>
                <a:lnTo>
                  <a:pt x="2304288" y="0"/>
                </a:lnTo>
                <a:close/>
              </a:path>
            </a:pathLst>
          </a:custGeom>
          <a:solidFill>
            <a:srgbClr val="FFFFFF">
              <a:alpha val="39999"/>
            </a:srgbClr>
          </a:solidFill>
        </p:spPr>
        <p:txBody>
          <a:bodyPr wrap="square" lIns="0" tIns="0" rIns="0" bIns="0" rtlCol="0">
            <a:noAutofit/>
          </a:bodyPr>
          <a:lstStyle/>
          <a:p>
            <a:endParaRPr/>
          </a:p>
        </p:txBody>
      </p:sp>
      <p:sp>
        <p:nvSpPr>
          <p:cNvPr id="85" name="object 85"/>
          <p:cNvSpPr/>
          <p:nvPr/>
        </p:nvSpPr>
        <p:spPr>
          <a:xfrm>
            <a:off x="433958" y="4573904"/>
            <a:ext cx="2592324" cy="936498"/>
          </a:xfrm>
          <a:custGeom>
            <a:avLst/>
            <a:gdLst/>
            <a:ahLst/>
            <a:cxnLst/>
            <a:rect l="l" t="t" r="r" b="b"/>
            <a:pathLst>
              <a:path w="2592324" h="936498">
                <a:moveTo>
                  <a:pt x="2304288" y="0"/>
                </a:moveTo>
                <a:lnTo>
                  <a:pt x="0" y="0"/>
                </a:lnTo>
                <a:lnTo>
                  <a:pt x="0" y="936498"/>
                </a:lnTo>
                <a:lnTo>
                  <a:pt x="2304288" y="936497"/>
                </a:lnTo>
                <a:lnTo>
                  <a:pt x="2592324" y="468630"/>
                </a:lnTo>
                <a:lnTo>
                  <a:pt x="2304288" y="0"/>
                </a:lnTo>
                <a:close/>
              </a:path>
            </a:pathLst>
          </a:custGeom>
          <a:ln w="3175">
            <a:solidFill>
              <a:srgbClr val="8F2E85"/>
            </a:solidFill>
          </a:ln>
        </p:spPr>
        <p:txBody>
          <a:bodyPr wrap="square" lIns="0" tIns="0" rIns="0" bIns="0" rtlCol="0">
            <a:noAutofit/>
          </a:bodyPr>
          <a:lstStyle/>
          <a:p>
            <a:endParaRPr/>
          </a:p>
        </p:txBody>
      </p:sp>
      <p:sp>
        <p:nvSpPr>
          <p:cNvPr id="86" name="object 86"/>
          <p:cNvSpPr/>
          <p:nvPr/>
        </p:nvSpPr>
        <p:spPr>
          <a:xfrm>
            <a:off x="577977" y="4832984"/>
            <a:ext cx="2238756" cy="533400"/>
          </a:xfrm>
          <a:custGeom>
            <a:avLst/>
            <a:gdLst/>
            <a:ahLst/>
            <a:cxnLst/>
            <a:rect l="l" t="t" r="r" b="b"/>
            <a:pathLst>
              <a:path w="2238756" h="533400">
                <a:moveTo>
                  <a:pt x="2049780" y="0"/>
                </a:moveTo>
                <a:lnTo>
                  <a:pt x="0" y="0"/>
                </a:lnTo>
                <a:lnTo>
                  <a:pt x="188975" y="266700"/>
                </a:lnTo>
                <a:lnTo>
                  <a:pt x="0" y="533400"/>
                </a:lnTo>
                <a:lnTo>
                  <a:pt x="2049780" y="533400"/>
                </a:lnTo>
                <a:lnTo>
                  <a:pt x="2238756" y="266700"/>
                </a:lnTo>
                <a:lnTo>
                  <a:pt x="2049780" y="0"/>
                </a:lnTo>
                <a:close/>
              </a:path>
            </a:pathLst>
          </a:custGeom>
          <a:solidFill>
            <a:srgbClr val="8F3C85"/>
          </a:solidFill>
        </p:spPr>
        <p:txBody>
          <a:bodyPr wrap="square" lIns="0" tIns="0" rIns="0" bIns="0" rtlCol="0">
            <a:noAutofit/>
          </a:bodyPr>
          <a:lstStyle/>
          <a:p>
            <a:endParaRPr/>
          </a:p>
        </p:txBody>
      </p:sp>
      <p:sp>
        <p:nvSpPr>
          <p:cNvPr id="87" name="object 87"/>
          <p:cNvSpPr/>
          <p:nvPr/>
        </p:nvSpPr>
        <p:spPr>
          <a:xfrm>
            <a:off x="577977" y="4832984"/>
            <a:ext cx="2238756" cy="533400"/>
          </a:xfrm>
          <a:custGeom>
            <a:avLst/>
            <a:gdLst/>
            <a:ahLst/>
            <a:cxnLst/>
            <a:rect l="l" t="t" r="r" b="b"/>
            <a:pathLst>
              <a:path w="2238756" h="533400">
                <a:moveTo>
                  <a:pt x="2049780" y="0"/>
                </a:moveTo>
                <a:lnTo>
                  <a:pt x="0" y="0"/>
                </a:lnTo>
                <a:lnTo>
                  <a:pt x="188975" y="266700"/>
                </a:lnTo>
                <a:lnTo>
                  <a:pt x="0" y="533400"/>
                </a:lnTo>
                <a:lnTo>
                  <a:pt x="2049780" y="533400"/>
                </a:lnTo>
                <a:lnTo>
                  <a:pt x="2238756" y="266700"/>
                </a:lnTo>
                <a:lnTo>
                  <a:pt x="2049780" y="0"/>
                </a:lnTo>
                <a:close/>
              </a:path>
            </a:pathLst>
          </a:custGeom>
          <a:ln w="9525">
            <a:solidFill>
              <a:srgbClr val="8F3C85"/>
            </a:solidFill>
          </a:ln>
        </p:spPr>
        <p:txBody>
          <a:bodyPr wrap="square" lIns="0" tIns="0" rIns="0" bIns="0" rtlCol="0">
            <a:noAutofit/>
          </a:bodyPr>
          <a:lstStyle/>
          <a:p>
            <a:endParaRPr/>
          </a:p>
        </p:txBody>
      </p:sp>
      <p:sp>
        <p:nvSpPr>
          <p:cNvPr id="88" name="object 88"/>
          <p:cNvSpPr/>
          <p:nvPr/>
        </p:nvSpPr>
        <p:spPr>
          <a:xfrm>
            <a:off x="7058025" y="4573904"/>
            <a:ext cx="2592324" cy="936498"/>
          </a:xfrm>
          <a:custGeom>
            <a:avLst/>
            <a:gdLst/>
            <a:ahLst/>
            <a:cxnLst/>
            <a:rect l="l" t="t" r="r" b="b"/>
            <a:pathLst>
              <a:path w="2592324" h="936498">
                <a:moveTo>
                  <a:pt x="2323338" y="0"/>
                </a:moveTo>
                <a:lnTo>
                  <a:pt x="0" y="0"/>
                </a:lnTo>
                <a:lnTo>
                  <a:pt x="269748" y="468630"/>
                </a:lnTo>
                <a:lnTo>
                  <a:pt x="0" y="936498"/>
                </a:lnTo>
                <a:lnTo>
                  <a:pt x="2323338" y="936497"/>
                </a:lnTo>
                <a:lnTo>
                  <a:pt x="2592324" y="468630"/>
                </a:lnTo>
                <a:lnTo>
                  <a:pt x="2323338" y="0"/>
                </a:lnTo>
                <a:close/>
              </a:path>
            </a:pathLst>
          </a:custGeom>
          <a:ln w="3175">
            <a:solidFill>
              <a:srgbClr val="D99B01"/>
            </a:solidFill>
          </a:ln>
        </p:spPr>
        <p:txBody>
          <a:bodyPr wrap="square" lIns="0" tIns="0" rIns="0" bIns="0" rtlCol="0">
            <a:noAutofit/>
          </a:bodyPr>
          <a:lstStyle/>
          <a:p>
            <a:endParaRPr/>
          </a:p>
        </p:txBody>
      </p:sp>
      <p:sp>
        <p:nvSpPr>
          <p:cNvPr id="89" name="object 89"/>
          <p:cNvSpPr/>
          <p:nvPr/>
        </p:nvSpPr>
        <p:spPr>
          <a:xfrm>
            <a:off x="3313557" y="4832984"/>
            <a:ext cx="1657350" cy="533400"/>
          </a:xfrm>
          <a:custGeom>
            <a:avLst/>
            <a:gdLst/>
            <a:ahLst/>
            <a:cxnLst/>
            <a:rect l="l" t="t" r="r" b="b"/>
            <a:pathLst>
              <a:path w="1657350" h="533400">
                <a:moveTo>
                  <a:pt x="1481327" y="0"/>
                </a:moveTo>
                <a:lnTo>
                  <a:pt x="0" y="0"/>
                </a:lnTo>
                <a:lnTo>
                  <a:pt x="176021" y="266700"/>
                </a:lnTo>
                <a:lnTo>
                  <a:pt x="0" y="533400"/>
                </a:lnTo>
                <a:lnTo>
                  <a:pt x="1481327" y="533400"/>
                </a:lnTo>
                <a:lnTo>
                  <a:pt x="1657350" y="266700"/>
                </a:lnTo>
                <a:lnTo>
                  <a:pt x="1481327" y="0"/>
                </a:lnTo>
                <a:close/>
              </a:path>
            </a:pathLst>
          </a:custGeom>
          <a:solidFill>
            <a:srgbClr val="C37178"/>
          </a:solidFill>
        </p:spPr>
        <p:txBody>
          <a:bodyPr wrap="square" lIns="0" tIns="0" rIns="0" bIns="0" rtlCol="0">
            <a:noAutofit/>
          </a:bodyPr>
          <a:lstStyle/>
          <a:p>
            <a:endParaRPr/>
          </a:p>
        </p:txBody>
      </p:sp>
      <p:sp>
        <p:nvSpPr>
          <p:cNvPr id="90" name="object 90"/>
          <p:cNvSpPr/>
          <p:nvPr/>
        </p:nvSpPr>
        <p:spPr>
          <a:xfrm>
            <a:off x="3313557" y="4832984"/>
            <a:ext cx="1657350" cy="533400"/>
          </a:xfrm>
          <a:custGeom>
            <a:avLst/>
            <a:gdLst/>
            <a:ahLst/>
            <a:cxnLst/>
            <a:rect l="l" t="t" r="r" b="b"/>
            <a:pathLst>
              <a:path w="1657350" h="533400">
                <a:moveTo>
                  <a:pt x="1481327" y="0"/>
                </a:moveTo>
                <a:lnTo>
                  <a:pt x="0" y="0"/>
                </a:lnTo>
                <a:lnTo>
                  <a:pt x="176021" y="266700"/>
                </a:lnTo>
                <a:lnTo>
                  <a:pt x="0" y="533400"/>
                </a:lnTo>
                <a:lnTo>
                  <a:pt x="1481327" y="533400"/>
                </a:lnTo>
                <a:lnTo>
                  <a:pt x="1657350" y="266700"/>
                </a:lnTo>
                <a:lnTo>
                  <a:pt x="1481327" y="0"/>
                </a:lnTo>
                <a:close/>
              </a:path>
            </a:pathLst>
          </a:custGeom>
          <a:ln w="9525">
            <a:solidFill>
              <a:srgbClr val="C37178"/>
            </a:solidFill>
          </a:ln>
        </p:spPr>
        <p:txBody>
          <a:bodyPr wrap="square" lIns="0" tIns="0" rIns="0" bIns="0" rtlCol="0">
            <a:noAutofit/>
          </a:bodyPr>
          <a:lstStyle/>
          <a:p>
            <a:endParaRPr/>
          </a:p>
        </p:txBody>
      </p:sp>
      <p:sp>
        <p:nvSpPr>
          <p:cNvPr id="91" name="object 91"/>
          <p:cNvSpPr/>
          <p:nvPr/>
        </p:nvSpPr>
        <p:spPr>
          <a:xfrm>
            <a:off x="7353668" y="4832984"/>
            <a:ext cx="2009394" cy="533400"/>
          </a:xfrm>
          <a:custGeom>
            <a:avLst/>
            <a:gdLst/>
            <a:ahLst/>
            <a:cxnLst/>
            <a:rect l="l" t="t" r="r" b="b"/>
            <a:pathLst>
              <a:path w="2009394" h="533400">
                <a:moveTo>
                  <a:pt x="1849374" y="0"/>
                </a:moveTo>
                <a:lnTo>
                  <a:pt x="0" y="0"/>
                </a:lnTo>
                <a:lnTo>
                  <a:pt x="160019" y="266700"/>
                </a:lnTo>
                <a:lnTo>
                  <a:pt x="0" y="533400"/>
                </a:lnTo>
                <a:lnTo>
                  <a:pt x="1849374" y="533400"/>
                </a:lnTo>
                <a:lnTo>
                  <a:pt x="2009394" y="266700"/>
                </a:lnTo>
                <a:lnTo>
                  <a:pt x="1849374" y="0"/>
                </a:lnTo>
                <a:close/>
              </a:path>
            </a:pathLst>
          </a:custGeom>
          <a:solidFill>
            <a:srgbClr val="D99B01"/>
          </a:solidFill>
        </p:spPr>
        <p:txBody>
          <a:bodyPr wrap="square" lIns="0" tIns="0" rIns="0" bIns="0" rtlCol="0">
            <a:noAutofit/>
          </a:bodyPr>
          <a:lstStyle/>
          <a:p>
            <a:endParaRPr/>
          </a:p>
        </p:txBody>
      </p:sp>
      <p:sp>
        <p:nvSpPr>
          <p:cNvPr id="92" name="object 92"/>
          <p:cNvSpPr/>
          <p:nvPr/>
        </p:nvSpPr>
        <p:spPr>
          <a:xfrm>
            <a:off x="7353668" y="4832984"/>
            <a:ext cx="2009394" cy="533400"/>
          </a:xfrm>
          <a:custGeom>
            <a:avLst/>
            <a:gdLst/>
            <a:ahLst/>
            <a:cxnLst/>
            <a:rect l="l" t="t" r="r" b="b"/>
            <a:pathLst>
              <a:path w="2009394" h="533400">
                <a:moveTo>
                  <a:pt x="1849374" y="0"/>
                </a:moveTo>
                <a:lnTo>
                  <a:pt x="0" y="0"/>
                </a:lnTo>
                <a:lnTo>
                  <a:pt x="160019" y="266700"/>
                </a:lnTo>
                <a:lnTo>
                  <a:pt x="0" y="533400"/>
                </a:lnTo>
                <a:lnTo>
                  <a:pt x="1849374" y="533400"/>
                </a:lnTo>
                <a:lnTo>
                  <a:pt x="2009394" y="266700"/>
                </a:lnTo>
                <a:lnTo>
                  <a:pt x="1849374" y="0"/>
                </a:lnTo>
                <a:close/>
              </a:path>
            </a:pathLst>
          </a:custGeom>
          <a:ln w="9525">
            <a:solidFill>
              <a:srgbClr val="D99B01"/>
            </a:solidFill>
          </a:ln>
        </p:spPr>
        <p:txBody>
          <a:bodyPr wrap="square" lIns="0" tIns="0" rIns="0" bIns="0" rtlCol="0">
            <a:noAutofit/>
          </a:bodyPr>
          <a:lstStyle/>
          <a:p>
            <a:endParaRPr/>
          </a:p>
        </p:txBody>
      </p:sp>
      <p:sp>
        <p:nvSpPr>
          <p:cNvPr id="93" name="object 93"/>
          <p:cNvSpPr/>
          <p:nvPr/>
        </p:nvSpPr>
        <p:spPr>
          <a:xfrm>
            <a:off x="4897755" y="4830699"/>
            <a:ext cx="1943100" cy="535686"/>
          </a:xfrm>
          <a:custGeom>
            <a:avLst/>
            <a:gdLst/>
            <a:ahLst/>
            <a:cxnLst/>
            <a:rect l="l" t="t" r="r" b="b"/>
            <a:pathLst>
              <a:path w="1943100" h="535686">
                <a:moveTo>
                  <a:pt x="1757933" y="0"/>
                </a:moveTo>
                <a:lnTo>
                  <a:pt x="0" y="0"/>
                </a:lnTo>
                <a:lnTo>
                  <a:pt x="185165" y="268224"/>
                </a:lnTo>
                <a:lnTo>
                  <a:pt x="0" y="535686"/>
                </a:lnTo>
                <a:lnTo>
                  <a:pt x="1757933" y="535686"/>
                </a:lnTo>
                <a:lnTo>
                  <a:pt x="1943099" y="268224"/>
                </a:lnTo>
                <a:lnTo>
                  <a:pt x="1757933" y="0"/>
                </a:lnTo>
                <a:close/>
              </a:path>
            </a:pathLst>
          </a:custGeom>
          <a:solidFill>
            <a:srgbClr val="C37178"/>
          </a:solidFill>
        </p:spPr>
        <p:txBody>
          <a:bodyPr wrap="square" lIns="0" tIns="0" rIns="0" bIns="0" rtlCol="0">
            <a:noAutofit/>
          </a:bodyPr>
          <a:lstStyle/>
          <a:p>
            <a:endParaRPr/>
          </a:p>
        </p:txBody>
      </p:sp>
      <p:sp>
        <p:nvSpPr>
          <p:cNvPr id="94" name="object 94"/>
          <p:cNvSpPr/>
          <p:nvPr/>
        </p:nvSpPr>
        <p:spPr>
          <a:xfrm>
            <a:off x="4897755" y="4830699"/>
            <a:ext cx="1943100" cy="535686"/>
          </a:xfrm>
          <a:custGeom>
            <a:avLst/>
            <a:gdLst/>
            <a:ahLst/>
            <a:cxnLst/>
            <a:rect l="l" t="t" r="r" b="b"/>
            <a:pathLst>
              <a:path w="1943100" h="535686">
                <a:moveTo>
                  <a:pt x="1757933" y="0"/>
                </a:moveTo>
                <a:lnTo>
                  <a:pt x="0" y="0"/>
                </a:lnTo>
                <a:lnTo>
                  <a:pt x="185165" y="268224"/>
                </a:lnTo>
                <a:lnTo>
                  <a:pt x="0" y="535686"/>
                </a:lnTo>
                <a:lnTo>
                  <a:pt x="1757933" y="535686"/>
                </a:lnTo>
                <a:lnTo>
                  <a:pt x="1943099" y="268224"/>
                </a:lnTo>
                <a:lnTo>
                  <a:pt x="1757933" y="0"/>
                </a:lnTo>
                <a:close/>
              </a:path>
            </a:pathLst>
          </a:custGeom>
          <a:ln w="9525">
            <a:solidFill>
              <a:srgbClr val="C37178"/>
            </a:solidFill>
          </a:ln>
        </p:spPr>
        <p:txBody>
          <a:bodyPr wrap="square" lIns="0" tIns="0" rIns="0" bIns="0" rtlCol="0">
            <a:noAutofit/>
          </a:bodyPr>
          <a:lstStyle/>
          <a:p>
            <a:endParaRPr/>
          </a:p>
        </p:txBody>
      </p:sp>
      <p:sp>
        <p:nvSpPr>
          <p:cNvPr id="95" name="object 95"/>
          <p:cNvSpPr/>
          <p:nvPr/>
        </p:nvSpPr>
        <p:spPr>
          <a:xfrm>
            <a:off x="7058025" y="2486025"/>
            <a:ext cx="2448305" cy="495300"/>
          </a:xfrm>
          <a:custGeom>
            <a:avLst/>
            <a:gdLst/>
            <a:ahLst/>
            <a:cxnLst/>
            <a:rect l="l" t="t" r="r" b="b"/>
            <a:pathLst>
              <a:path w="2448305" h="495300">
                <a:moveTo>
                  <a:pt x="0" y="0"/>
                </a:moveTo>
                <a:lnTo>
                  <a:pt x="0" y="495300"/>
                </a:lnTo>
                <a:lnTo>
                  <a:pt x="2448305" y="495300"/>
                </a:lnTo>
                <a:lnTo>
                  <a:pt x="2448305" y="0"/>
                </a:lnTo>
                <a:lnTo>
                  <a:pt x="0" y="0"/>
                </a:lnTo>
                <a:close/>
              </a:path>
            </a:pathLst>
          </a:custGeom>
          <a:solidFill>
            <a:srgbClr val="D99B01"/>
          </a:solidFill>
        </p:spPr>
        <p:txBody>
          <a:bodyPr wrap="square" lIns="0" tIns="0" rIns="0" bIns="0" rtlCol="0">
            <a:noAutofit/>
          </a:bodyPr>
          <a:lstStyle/>
          <a:p>
            <a:endParaRPr/>
          </a:p>
        </p:txBody>
      </p:sp>
      <p:sp>
        <p:nvSpPr>
          <p:cNvPr id="96" name="object 96"/>
          <p:cNvSpPr/>
          <p:nvPr/>
        </p:nvSpPr>
        <p:spPr>
          <a:xfrm>
            <a:off x="3054476" y="2768727"/>
            <a:ext cx="760476" cy="0"/>
          </a:xfrm>
          <a:custGeom>
            <a:avLst/>
            <a:gdLst/>
            <a:ahLst/>
            <a:cxnLst/>
            <a:rect l="l" t="t" r="r" b="b"/>
            <a:pathLst>
              <a:path w="760476">
                <a:moveTo>
                  <a:pt x="760476" y="0"/>
                </a:moveTo>
                <a:lnTo>
                  <a:pt x="0" y="0"/>
                </a:lnTo>
              </a:path>
            </a:pathLst>
          </a:custGeom>
          <a:ln w="3175">
            <a:solidFill>
              <a:srgbClr val="C37178"/>
            </a:solidFill>
            <a:prstDash val="dash"/>
          </a:ln>
        </p:spPr>
        <p:txBody>
          <a:bodyPr wrap="square" lIns="0" tIns="0" rIns="0" bIns="0" rtlCol="0">
            <a:noAutofit/>
          </a:bodyPr>
          <a:lstStyle/>
          <a:p>
            <a:endParaRPr/>
          </a:p>
        </p:txBody>
      </p:sp>
      <p:sp>
        <p:nvSpPr>
          <p:cNvPr id="97" name="object 97"/>
          <p:cNvSpPr/>
          <p:nvPr/>
        </p:nvSpPr>
        <p:spPr>
          <a:xfrm>
            <a:off x="2940176" y="2197227"/>
            <a:ext cx="1885950" cy="495300"/>
          </a:xfrm>
          <a:custGeom>
            <a:avLst/>
            <a:gdLst/>
            <a:ahLst/>
            <a:cxnLst/>
            <a:rect l="l" t="t" r="r" b="b"/>
            <a:pathLst>
              <a:path w="1885950" h="495300">
                <a:moveTo>
                  <a:pt x="0" y="0"/>
                </a:moveTo>
                <a:lnTo>
                  <a:pt x="1885950" y="0"/>
                </a:lnTo>
                <a:lnTo>
                  <a:pt x="1885950" y="495299"/>
                </a:lnTo>
                <a:lnTo>
                  <a:pt x="0" y="495300"/>
                </a:lnTo>
                <a:lnTo>
                  <a:pt x="0" y="0"/>
                </a:lnTo>
                <a:close/>
              </a:path>
            </a:pathLst>
          </a:custGeom>
          <a:ln w="3175">
            <a:solidFill>
              <a:srgbClr val="C37178"/>
            </a:solidFill>
            <a:prstDash val="dash"/>
          </a:ln>
        </p:spPr>
        <p:txBody>
          <a:bodyPr wrap="square" lIns="0" tIns="0" rIns="0" bIns="0" rtlCol="0">
            <a:noAutofit/>
          </a:bodyPr>
          <a:lstStyle/>
          <a:p>
            <a:endParaRPr/>
          </a:p>
        </p:txBody>
      </p:sp>
      <p:sp>
        <p:nvSpPr>
          <p:cNvPr id="98" name="object 98"/>
          <p:cNvSpPr/>
          <p:nvPr/>
        </p:nvSpPr>
        <p:spPr>
          <a:xfrm>
            <a:off x="3155061" y="2339340"/>
            <a:ext cx="1572767" cy="0"/>
          </a:xfrm>
          <a:custGeom>
            <a:avLst/>
            <a:gdLst/>
            <a:ahLst/>
            <a:cxnLst/>
            <a:rect l="l" t="t" r="r" b="b"/>
            <a:pathLst>
              <a:path w="1572767">
                <a:moveTo>
                  <a:pt x="1572767" y="0"/>
                </a:moveTo>
                <a:lnTo>
                  <a:pt x="0" y="0"/>
                </a:lnTo>
              </a:path>
            </a:pathLst>
          </a:custGeom>
          <a:ln w="12700">
            <a:solidFill>
              <a:srgbClr val="C37078"/>
            </a:solidFill>
          </a:ln>
        </p:spPr>
        <p:txBody>
          <a:bodyPr wrap="square" lIns="0" tIns="0" rIns="0" bIns="0" rtlCol="0">
            <a:noAutofit/>
          </a:bodyPr>
          <a:lstStyle/>
          <a:p>
            <a:endParaRPr/>
          </a:p>
        </p:txBody>
      </p:sp>
      <p:sp>
        <p:nvSpPr>
          <p:cNvPr id="99" name="object 99"/>
          <p:cNvSpPr/>
          <p:nvPr/>
        </p:nvSpPr>
        <p:spPr>
          <a:xfrm>
            <a:off x="4977003" y="3513201"/>
            <a:ext cx="2004822" cy="433578"/>
          </a:xfrm>
          <a:custGeom>
            <a:avLst/>
            <a:gdLst/>
            <a:ahLst/>
            <a:cxnLst/>
            <a:rect l="l" t="t" r="r" b="b"/>
            <a:pathLst>
              <a:path w="2004822" h="433578">
                <a:moveTo>
                  <a:pt x="0" y="0"/>
                </a:moveTo>
                <a:lnTo>
                  <a:pt x="0" y="433578"/>
                </a:lnTo>
                <a:lnTo>
                  <a:pt x="2004822" y="433577"/>
                </a:lnTo>
                <a:lnTo>
                  <a:pt x="2004822" y="0"/>
                </a:lnTo>
                <a:lnTo>
                  <a:pt x="0" y="0"/>
                </a:lnTo>
                <a:close/>
              </a:path>
            </a:pathLst>
          </a:custGeom>
          <a:solidFill>
            <a:srgbClr val="C37178"/>
          </a:solidFill>
        </p:spPr>
        <p:txBody>
          <a:bodyPr wrap="square" lIns="0" tIns="0" rIns="0" bIns="0" rtlCol="0">
            <a:noAutofit/>
          </a:bodyPr>
          <a:lstStyle/>
          <a:p>
            <a:endParaRPr/>
          </a:p>
        </p:txBody>
      </p:sp>
      <p:sp>
        <p:nvSpPr>
          <p:cNvPr id="100" name="object 100"/>
          <p:cNvSpPr/>
          <p:nvPr/>
        </p:nvSpPr>
        <p:spPr>
          <a:xfrm>
            <a:off x="3097911" y="2846451"/>
            <a:ext cx="1657350" cy="467106"/>
          </a:xfrm>
          <a:custGeom>
            <a:avLst/>
            <a:gdLst/>
            <a:ahLst/>
            <a:cxnLst/>
            <a:rect l="l" t="t" r="r" b="b"/>
            <a:pathLst>
              <a:path w="1657350" h="467105">
                <a:moveTo>
                  <a:pt x="0" y="0"/>
                </a:moveTo>
                <a:lnTo>
                  <a:pt x="0" y="467105"/>
                </a:lnTo>
                <a:lnTo>
                  <a:pt x="1657350" y="467105"/>
                </a:lnTo>
                <a:lnTo>
                  <a:pt x="1657350" y="0"/>
                </a:lnTo>
                <a:lnTo>
                  <a:pt x="0" y="0"/>
                </a:lnTo>
                <a:close/>
              </a:path>
            </a:pathLst>
          </a:custGeom>
          <a:solidFill>
            <a:srgbClr val="FFFFFF"/>
          </a:solidFill>
        </p:spPr>
        <p:txBody>
          <a:bodyPr wrap="square" lIns="0" tIns="0" rIns="0" bIns="0" rtlCol="0">
            <a:noAutofit/>
          </a:bodyPr>
          <a:lstStyle/>
          <a:p>
            <a:endParaRPr/>
          </a:p>
        </p:txBody>
      </p:sp>
      <p:sp>
        <p:nvSpPr>
          <p:cNvPr id="101" name="object 101"/>
          <p:cNvSpPr/>
          <p:nvPr/>
        </p:nvSpPr>
        <p:spPr>
          <a:xfrm>
            <a:off x="3097149" y="2846451"/>
            <a:ext cx="1657350" cy="467106"/>
          </a:xfrm>
          <a:custGeom>
            <a:avLst/>
            <a:gdLst/>
            <a:ahLst/>
            <a:cxnLst/>
            <a:rect l="l" t="t" r="r" b="b"/>
            <a:pathLst>
              <a:path w="1657350" h="467105">
                <a:moveTo>
                  <a:pt x="0" y="0"/>
                </a:moveTo>
                <a:lnTo>
                  <a:pt x="0" y="467105"/>
                </a:lnTo>
                <a:lnTo>
                  <a:pt x="1657350" y="467105"/>
                </a:lnTo>
                <a:lnTo>
                  <a:pt x="1657350" y="0"/>
                </a:lnTo>
                <a:lnTo>
                  <a:pt x="0" y="0"/>
                </a:lnTo>
                <a:close/>
              </a:path>
            </a:pathLst>
          </a:custGeom>
          <a:ln w="9524">
            <a:solidFill>
              <a:srgbClr val="C37178"/>
            </a:solidFill>
          </a:ln>
        </p:spPr>
        <p:txBody>
          <a:bodyPr wrap="square" lIns="0" tIns="0" rIns="0" bIns="0" rtlCol="0">
            <a:noAutofit/>
          </a:bodyPr>
          <a:lstStyle/>
          <a:p>
            <a:endParaRPr/>
          </a:p>
        </p:txBody>
      </p:sp>
      <p:sp>
        <p:nvSpPr>
          <p:cNvPr id="102" name="object 102"/>
          <p:cNvSpPr/>
          <p:nvPr/>
        </p:nvSpPr>
        <p:spPr>
          <a:xfrm>
            <a:off x="4861941" y="2989707"/>
            <a:ext cx="0" cy="720851"/>
          </a:xfrm>
          <a:custGeom>
            <a:avLst/>
            <a:gdLst/>
            <a:ahLst/>
            <a:cxnLst/>
            <a:rect l="l" t="t" r="r" b="b"/>
            <a:pathLst>
              <a:path h="720851">
                <a:moveTo>
                  <a:pt x="0" y="0"/>
                </a:moveTo>
                <a:lnTo>
                  <a:pt x="0" y="720851"/>
                </a:lnTo>
              </a:path>
            </a:pathLst>
          </a:custGeom>
          <a:ln w="72897">
            <a:solidFill>
              <a:srgbClr val="C37178"/>
            </a:solidFill>
          </a:ln>
        </p:spPr>
        <p:txBody>
          <a:bodyPr wrap="square" lIns="0" tIns="0" rIns="0" bIns="0" rtlCol="0">
            <a:noAutofit/>
          </a:bodyPr>
          <a:lstStyle/>
          <a:p>
            <a:endParaRPr/>
          </a:p>
        </p:txBody>
      </p:sp>
      <p:sp>
        <p:nvSpPr>
          <p:cNvPr id="103" name="object 103"/>
          <p:cNvSpPr/>
          <p:nvPr/>
        </p:nvSpPr>
        <p:spPr>
          <a:xfrm>
            <a:off x="7058025" y="3042285"/>
            <a:ext cx="2448305" cy="431291"/>
          </a:xfrm>
          <a:custGeom>
            <a:avLst/>
            <a:gdLst/>
            <a:ahLst/>
            <a:cxnLst/>
            <a:rect l="l" t="t" r="r" b="b"/>
            <a:pathLst>
              <a:path w="2448305" h="431291">
                <a:moveTo>
                  <a:pt x="0" y="0"/>
                </a:moveTo>
                <a:lnTo>
                  <a:pt x="0" y="431291"/>
                </a:lnTo>
                <a:lnTo>
                  <a:pt x="2448305" y="431291"/>
                </a:lnTo>
                <a:lnTo>
                  <a:pt x="2448305" y="0"/>
                </a:lnTo>
                <a:lnTo>
                  <a:pt x="0" y="0"/>
                </a:lnTo>
                <a:close/>
              </a:path>
            </a:pathLst>
          </a:custGeom>
          <a:solidFill>
            <a:srgbClr val="C37178"/>
          </a:solidFill>
        </p:spPr>
        <p:txBody>
          <a:bodyPr wrap="square" lIns="0" tIns="0" rIns="0" bIns="0" rtlCol="0">
            <a:noAutofit/>
          </a:bodyPr>
          <a:lstStyle/>
          <a:p>
            <a:endParaRPr/>
          </a:p>
        </p:txBody>
      </p:sp>
      <p:sp>
        <p:nvSpPr>
          <p:cNvPr id="53" name="object 53"/>
          <p:cNvSpPr txBox="1"/>
          <p:nvPr/>
        </p:nvSpPr>
        <p:spPr>
          <a:xfrm>
            <a:off x="7990198" y="1998944"/>
            <a:ext cx="994325" cy="139700"/>
          </a:xfrm>
          <a:prstGeom prst="rect">
            <a:avLst/>
          </a:prstGeom>
        </p:spPr>
        <p:txBody>
          <a:bodyPr wrap="square" lIns="0" tIns="6477" rIns="0" bIns="0" rtlCol="0">
            <a:noAutofit/>
          </a:bodyPr>
          <a:lstStyle/>
          <a:p>
            <a:pPr marL="12700">
              <a:lnSpc>
                <a:spcPts val="1019"/>
              </a:lnSpc>
            </a:pPr>
            <a:r>
              <a:rPr sz="900" b="1" dirty="0">
                <a:solidFill>
                  <a:srgbClr val="D99B01"/>
                </a:solidFill>
                <a:latin typeface="Arial"/>
                <a:cs typeface="Arial"/>
              </a:rPr>
              <a:t>Coste acumulado</a:t>
            </a:r>
            <a:endParaRPr sz="900">
              <a:latin typeface="Arial"/>
              <a:cs typeface="Arial"/>
            </a:endParaRPr>
          </a:p>
        </p:txBody>
      </p:sp>
      <p:sp>
        <p:nvSpPr>
          <p:cNvPr id="49" name="object 49"/>
          <p:cNvSpPr txBox="1"/>
          <p:nvPr/>
        </p:nvSpPr>
        <p:spPr>
          <a:xfrm>
            <a:off x="671950" y="4645567"/>
            <a:ext cx="2000834" cy="164846"/>
          </a:xfrm>
          <a:prstGeom prst="rect">
            <a:avLst/>
          </a:prstGeom>
        </p:spPr>
        <p:txBody>
          <a:bodyPr wrap="square" lIns="0" tIns="7778" rIns="0" bIns="0" rtlCol="0">
            <a:noAutofit/>
          </a:bodyPr>
          <a:lstStyle/>
          <a:p>
            <a:pPr marL="12700">
              <a:lnSpc>
                <a:spcPts val="1225"/>
              </a:lnSpc>
            </a:pPr>
            <a:r>
              <a:rPr sz="1100" b="1" spc="0" dirty="0">
                <a:solidFill>
                  <a:srgbClr val="902E85"/>
                </a:solidFill>
                <a:latin typeface="Arial"/>
                <a:cs typeface="Arial"/>
              </a:rPr>
              <a:t>PRODUCCIÓN DE ACEITUNA</a:t>
            </a:r>
            <a:endParaRPr sz="1100">
              <a:latin typeface="Arial"/>
              <a:cs typeface="Arial"/>
            </a:endParaRPr>
          </a:p>
        </p:txBody>
      </p:sp>
      <p:sp>
        <p:nvSpPr>
          <p:cNvPr id="48" name="object 48"/>
          <p:cNvSpPr txBox="1"/>
          <p:nvPr/>
        </p:nvSpPr>
        <p:spPr>
          <a:xfrm>
            <a:off x="4224394" y="4645567"/>
            <a:ext cx="1470729" cy="164846"/>
          </a:xfrm>
          <a:prstGeom prst="rect">
            <a:avLst/>
          </a:prstGeom>
        </p:spPr>
        <p:txBody>
          <a:bodyPr wrap="square" lIns="0" tIns="7778" rIns="0" bIns="0" rtlCol="0">
            <a:noAutofit/>
          </a:bodyPr>
          <a:lstStyle/>
          <a:p>
            <a:pPr marL="12700">
              <a:lnSpc>
                <a:spcPts val="1225"/>
              </a:lnSpc>
            </a:pPr>
            <a:r>
              <a:rPr lang="es-ES" sz="1100" b="1" spc="4" dirty="0">
                <a:solidFill>
                  <a:srgbClr val="C37078"/>
                </a:solidFill>
                <a:latin typeface="Arial"/>
                <a:cs typeface="Arial"/>
              </a:rPr>
              <a:t>FASE INDUSTRIAL</a:t>
            </a:r>
            <a:endParaRPr sz="1100" dirty="0">
              <a:latin typeface="Arial"/>
              <a:cs typeface="Arial"/>
            </a:endParaRPr>
          </a:p>
        </p:txBody>
      </p:sp>
      <p:sp>
        <p:nvSpPr>
          <p:cNvPr id="47" name="object 47"/>
          <p:cNvSpPr txBox="1"/>
          <p:nvPr/>
        </p:nvSpPr>
        <p:spPr>
          <a:xfrm>
            <a:off x="7856848" y="4655473"/>
            <a:ext cx="1056886" cy="164846"/>
          </a:xfrm>
          <a:prstGeom prst="rect">
            <a:avLst/>
          </a:prstGeom>
        </p:spPr>
        <p:txBody>
          <a:bodyPr wrap="square" lIns="0" tIns="7778" rIns="0" bIns="0" rtlCol="0">
            <a:noAutofit/>
          </a:bodyPr>
          <a:lstStyle/>
          <a:p>
            <a:pPr marL="12700">
              <a:lnSpc>
                <a:spcPts val="1225"/>
              </a:lnSpc>
            </a:pPr>
            <a:r>
              <a:rPr sz="1100" b="1" spc="1" dirty="0">
                <a:solidFill>
                  <a:srgbClr val="D99B01"/>
                </a:solidFill>
                <a:latin typeface="Arial"/>
                <a:cs typeface="Arial"/>
              </a:rPr>
              <a:t>DISTRIBUCIÓN</a:t>
            </a:r>
            <a:endParaRPr sz="1100" dirty="0">
              <a:latin typeface="Arial"/>
              <a:cs typeface="Arial"/>
            </a:endParaRPr>
          </a:p>
        </p:txBody>
      </p:sp>
      <p:sp>
        <p:nvSpPr>
          <p:cNvPr id="46" name="object 46"/>
          <p:cNvSpPr txBox="1"/>
          <p:nvPr/>
        </p:nvSpPr>
        <p:spPr>
          <a:xfrm>
            <a:off x="950080" y="4941985"/>
            <a:ext cx="1504223" cy="332460"/>
          </a:xfrm>
          <a:prstGeom prst="rect">
            <a:avLst/>
          </a:prstGeom>
        </p:spPr>
        <p:txBody>
          <a:bodyPr wrap="square" lIns="0" tIns="7778" rIns="0" bIns="0" rtlCol="0">
            <a:noAutofit/>
          </a:bodyPr>
          <a:lstStyle/>
          <a:p>
            <a:pPr algn="ctr">
              <a:lnSpc>
                <a:spcPts val="1225"/>
              </a:lnSpc>
            </a:pPr>
            <a:r>
              <a:rPr sz="1100" b="1" spc="14" dirty="0">
                <a:solidFill>
                  <a:srgbClr val="FFFFFF"/>
                </a:solidFill>
                <a:latin typeface="Arial"/>
                <a:cs typeface="Arial"/>
              </a:rPr>
              <a:t>EXPLOTACIONES DE</a:t>
            </a:r>
            <a:endParaRPr sz="1100">
              <a:latin typeface="Arial"/>
              <a:cs typeface="Arial"/>
            </a:endParaRPr>
          </a:p>
          <a:p>
            <a:pPr marL="460450" marR="469908" algn="ctr">
              <a:lnSpc>
                <a:spcPct val="95825"/>
              </a:lnSpc>
            </a:pPr>
            <a:r>
              <a:rPr sz="1100" b="1" spc="-6" dirty="0">
                <a:solidFill>
                  <a:srgbClr val="FFFFFF"/>
                </a:solidFill>
                <a:latin typeface="Arial"/>
                <a:cs typeface="Arial"/>
              </a:rPr>
              <a:t>OLIVAR</a:t>
            </a:r>
            <a:endParaRPr sz="1100">
              <a:latin typeface="Arial"/>
              <a:cs typeface="Arial"/>
            </a:endParaRPr>
          </a:p>
        </p:txBody>
      </p:sp>
      <p:sp>
        <p:nvSpPr>
          <p:cNvPr id="44" name="object 44"/>
          <p:cNvSpPr txBox="1"/>
          <p:nvPr/>
        </p:nvSpPr>
        <p:spPr>
          <a:xfrm>
            <a:off x="3686422" y="5018185"/>
            <a:ext cx="934757" cy="164846"/>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ALMAZARAS</a:t>
            </a:r>
            <a:endParaRPr sz="1100">
              <a:latin typeface="Arial"/>
              <a:cs typeface="Arial"/>
            </a:endParaRPr>
          </a:p>
        </p:txBody>
      </p:sp>
      <p:sp>
        <p:nvSpPr>
          <p:cNvPr id="43" name="object 43"/>
          <p:cNvSpPr txBox="1"/>
          <p:nvPr/>
        </p:nvSpPr>
        <p:spPr>
          <a:xfrm>
            <a:off x="5311006" y="5016661"/>
            <a:ext cx="1138601" cy="164846"/>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ENVASADORAS</a:t>
            </a:r>
            <a:endParaRPr sz="1100">
              <a:latin typeface="Arial"/>
              <a:cs typeface="Arial"/>
            </a:endParaRPr>
          </a:p>
        </p:txBody>
      </p:sp>
      <p:sp>
        <p:nvSpPr>
          <p:cNvPr id="39" name="object 39"/>
          <p:cNvSpPr txBox="1"/>
          <p:nvPr/>
        </p:nvSpPr>
        <p:spPr>
          <a:xfrm>
            <a:off x="403479" y="5655183"/>
            <a:ext cx="9264396" cy="504444"/>
          </a:xfrm>
          <a:prstGeom prst="rect">
            <a:avLst/>
          </a:prstGeom>
        </p:spPr>
        <p:txBody>
          <a:bodyPr wrap="square" lIns="0" tIns="4624" rIns="0" bIns="0" rtlCol="0">
            <a:noAutofit/>
          </a:bodyPr>
          <a:lstStyle/>
          <a:p>
            <a:pPr>
              <a:lnSpc>
                <a:spcPts val="500"/>
              </a:lnSpc>
            </a:pPr>
            <a:endParaRPr sz="500" dirty="0"/>
          </a:p>
        </p:txBody>
      </p:sp>
      <p:sp>
        <p:nvSpPr>
          <p:cNvPr id="38" name="object 38"/>
          <p:cNvSpPr txBox="1"/>
          <p:nvPr/>
        </p:nvSpPr>
        <p:spPr>
          <a:xfrm>
            <a:off x="694563" y="2632257"/>
            <a:ext cx="1871472" cy="866593"/>
          </a:xfrm>
          <a:prstGeom prst="rect">
            <a:avLst/>
          </a:prstGeom>
        </p:spPr>
        <p:txBody>
          <a:bodyPr wrap="square" lIns="0" tIns="4255" rIns="0" bIns="0" rtlCol="0">
            <a:noAutofit/>
          </a:bodyPr>
          <a:lstStyle/>
          <a:p>
            <a:pPr>
              <a:lnSpc>
                <a:spcPts val="950"/>
              </a:lnSpc>
            </a:pPr>
            <a:endParaRPr sz="950" dirty="0"/>
          </a:p>
          <a:p>
            <a:pPr marL="166110">
              <a:spcBef>
                <a:spcPts val="2000"/>
              </a:spcBef>
            </a:pPr>
            <a:r>
              <a:rPr lang="es-ES" sz="900" b="1" u="sng" spc="0" dirty="0">
                <a:solidFill>
                  <a:srgbClr val="902E85"/>
                </a:solidFill>
                <a:latin typeface="Arial"/>
                <a:cs typeface="Arial"/>
              </a:rPr>
              <a:t>PRECIO SALIDA OLEICULTOR</a:t>
            </a:r>
            <a:r>
              <a:rPr lang="es-ES" sz="900" b="1" spc="0" dirty="0">
                <a:solidFill>
                  <a:srgbClr val="902E85"/>
                </a:solidFill>
                <a:latin typeface="Arial"/>
                <a:cs typeface="Arial"/>
              </a:rPr>
              <a:t> </a:t>
            </a:r>
            <a:r>
              <a:rPr lang="es-ES" sz="900" b="1" dirty="0">
                <a:solidFill>
                  <a:srgbClr val="902E85"/>
                </a:solidFill>
                <a:latin typeface="Arial"/>
                <a:cs typeface="Arial"/>
              </a:rPr>
              <a:t>Media ponderada: 2,122 €/Kg. Margen neto: -0,635 €/kg</a:t>
            </a:r>
            <a:endParaRPr lang="es-ES" sz="900" dirty="0">
              <a:latin typeface="Arial"/>
              <a:cs typeface="Arial"/>
            </a:endParaRPr>
          </a:p>
        </p:txBody>
      </p:sp>
      <p:sp>
        <p:nvSpPr>
          <p:cNvPr id="37" name="object 37"/>
          <p:cNvSpPr txBox="1"/>
          <p:nvPr/>
        </p:nvSpPr>
        <p:spPr>
          <a:xfrm>
            <a:off x="5113401" y="2486025"/>
            <a:ext cx="1657350" cy="395477"/>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427101" y="1764550"/>
            <a:ext cx="4543806" cy="461772"/>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4884161" y="1735454"/>
            <a:ext cx="2065940" cy="677767"/>
          </a:xfrm>
          <a:prstGeom prst="rect">
            <a:avLst/>
          </a:prstGeom>
        </p:spPr>
        <p:txBody>
          <a:bodyPr wrap="square" lIns="0" tIns="1245" rIns="0" bIns="0" rtlCol="0">
            <a:noAutofit/>
          </a:bodyPr>
          <a:lstStyle/>
          <a:p>
            <a:pPr>
              <a:lnSpc>
                <a:spcPts val="550"/>
              </a:lnSpc>
            </a:pPr>
            <a:endParaRPr sz="550" dirty="0"/>
          </a:p>
          <a:p>
            <a:pPr marL="186113" marR="130579" indent="-102107" algn="r">
              <a:lnSpc>
                <a:spcPts val="1034"/>
              </a:lnSpc>
            </a:pPr>
            <a:r>
              <a:rPr sz="900" b="1" u="sng" spc="1" dirty="0">
                <a:solidFill>
                  <a:srgbClr val="C37078"/>
                </a:solidFill>
                <a:latin typeface="Arial"/>
                <a:cs typeface="Arial"/>
              </a:rPr>
              <a:t>PRECIO SALIDA ENVASADORA</a:t>
            </a:r>
            <a:r>
              <a:rPr sz="900" b="1" spc="1" dirty="0">
                <a:solidFill>
                  <a:srgbClr val="C37078"/>
                </a:solidFill>
                <a:latin typeface="Arial"/>
                <a:cs typeface="Arial"/>
              </a:rPr>
              <a:t> </a:t>
            </a:r>
            <a:endParaRPr sz="900" dirty="0">
              <a:latin typeface="Arial"/>
              <a:cs typeface="Arial"/>
            </a:endParaRPr>
          </a:p>
          <a:p>
            <a:pPr marL="186113" marR="130579" algn="ctr">
              <a:lnSpc>
                <a:spcPts val="1034"/>
              </a:lnSpc>
              <a:spcBef>
                <a:spcPts val="211"/>
              </a:spcBef>
            </a:pPr>
            <a:r>
              <a:rPr sz="900" b="1" spc="0" dirty="0">
                <a:solidFill>
                  <a:srgbClr val="C37078"/>
                </a:solidFill>
                <a:latin typeface="Arial"/>
                <a:cs typeface="Arial"/>
              </a:rPr>
              <a:t> Media ponderada: </a:t>
            </a:r>
            <a:r>
              <a:rPr lang="es-ES" sz="900" b="1" spc="0" dirty="0">
                <a:solidFill>
                  <a:srgbClr val="C37078"/>
                </a:solidFill>
                <a:latin typeface="Arial"/>
                <a:cs typeface="Arial"/>
              </a:rPr>
              <a:t>3,086 </a:t>
            </a:r>
            <a:r>
              <a:rPr sz="1000" b="1" spc="0" dirty="0">
                <a:solidFill>
                  <a:srgbClr val="C37078"/>
                </a:solidFill>
                <a:latin typeface="Arial"/>
                <a:cs typeface="Arial"/>
              </a:rPr>
              <a:t>€/Kg</a:t>
            </a:r>
            <a:endParaRPr lang="es-ES" sz="1000" b="1" spc="0" dirty="0">
              <a:solidFill>
                <a:srgbClr val="C37078"/>
              </a:solidFill>
              <a:latin typeface="Arial"/>
              <a:cs typeface="Arial"/>
            </a:endParaRPr>
          </a:p>
          <a:p>
            <a:pPr marL="186113" marR="130579" algn="ctr">
              <a:lnSpc>
                <a:spcPts val="1034"/>
              </a:lnSpc>
              <a:spcBef>
                <a:spcPts val="211"/>
              </a:spcBef>
            </a:pPr>
            <a:r>
              <a:rPr lang="es-ES" sz="900" b="1" dirty="0">
                <a:solidFill>
                  <a:srgbClr val="C37078"/>
                </a:solidFill>
                <a:latin typeface="Arial"/>
                <a:cs typeface="Arial"/>
              </a:rPr>
              <a:t>Margen neto: 0,499 €/kg</a:t>
            </a:r>
            <a:endParaRPr sz="900" b="1" dirty="0">
              <a:solidFill>
                <a:srgbClr val="C37078"/>
              </a:solidFill>
              <a:latin typeface="Arial"/>
              <a:cs typeface="Arial"/>
            </a:endParaRPr>
          </a:p>
        </p:txBody>
      </p:sp>
      <p:sp>
        <p:nvSpPr>
          <p:cNvPr id="34" name="object 34"/>
          <p:cNvSpPr txBox="1"/>
          <p:nvPr/>
        </p:nvSpPr>
        <p:spPr>
          <a:xfrm>
            <a:off x="6950100" y="1735454"/>
            <a:ext cx="2556230" cy="280320"/>
          </a:xfrm>
          <a:prstGeom prst="rect">
            <a:avLst/>
          </a:prstGeom>
        </p:spPr>
        <p:txBody>
          <a:bodyPr wrap="square" lIns="0" tIns="1245" rIns="0" bIns="0" rtlCol="0">
            <a:noAutofit/>
          </a:bodyPr>
          <a:lstStyle/>
          <a:p>
            <a:pPr>
              <a:lnSpc>
                <a:spcPts val="550"/>
              </a:lnSpc>
            </a:pPr>
            <a:endParaRPr sz="550"/>
          </a:p>
          <a:p>
            <a:pPr marL="799058">
              <a:lnSpc>
                <a:spcPct val="100000"/>
              </a:lnSpc>
              <a:tabLst>
                <a:tab pos="1511300" algn="l"/>
              </a:tabLst>
            </a:pPr>
            <a:r>
              <a:rPr sz="900" b="1" u="dash" dirty="0">
                <a:solidFill>
                  <a:srgbClr val="C37078"/>
                </a:solidFill>
                <a:latin typeface="Arial"/>
                <a:cs typeface="Arial"/>
              </a:rPr>
              <a:t> 	</a:t>
            </a:r>
            <a:endParaRPr sz="900">
              <a:latin typeface="Arial"/>
              <a:cs typeface="Arial"/>
            </a:endParaRPr>
          </a:p>
        </p:txBody>
      </p:sp>
      <p:sp>
        <p:nvSpPr>
          <p:cNvPr id="33" name="object 33"/>
          <p:cNvSpPr txBox="1"/>
          <p:nvPr/>
        </p:nvSpPr>
        <p:spPr>
          <a:xfrm>
            <a:off x="6950100" y="2015775"/>
            <a:ext cx="684745" cy="397446"/>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7634846" y="2015775"/>
            <a:ext cx="1688592" cy="397446"/>
          </a:xfrm>
          <a:prstGeom prst="rect">
            <a:avLst/>
          </a:prstGeom>
        </p:spPr>
        <p:txBody>
          <a:bodyPr wrap="square" lIns="0" tIns="3335" rIns="0" bIns="0" rtlCol="0">
            <a:noAutofit/>
          </a:bodyPr>
          <a:lstStyle/>
          <a:p>
            <a:pPr>
              <a:lnSpc>
                <a:spcPts val="900"/>
              </a:lnSpc>
            </a:pPr>
            <a:endParaRPr sz="900" dirty="0"/>
          </a:p>
          <a:p>
            <a:pPr marL="19767" marR="19450" algn="ctr">
              <a:lnSpc>
                <a:spcPct val="95825"/>
              </a:lnSpc>
              <a:spcBef>
                <a:spcPts val="35"/>
              </a:spcBef>
            </a:pPr>
            <a:r>
              <a:rPr sz="900" b="1" spc="0" dirty="0">
                <a:solidFill>
                  <a:srgbClr val="D99B01"/>
                </a:solidFill>
                <a:latin typeface="Arial"/>
                <a:cs typeface="Arial"/>
              </a:rPr>
              <a:t>Media </a:t>
            </a:r>
            <a:r>
              <a:rPr sz="900" b="1" spc="0" dirty="0" err="1">
                <a:solidFill>
                  <a:srgbClr val="D99B01"/>
                </a:solidFill>
                <a:latin typeface="Arial"/>
                <a:cs typeface="Arial"/>
              </a:rPr>
              <a:t>ponderada</a:t>
            </a:r>
            <a:r>
              <a:rPr sz="900" b="1" spc="0" dirty="0">
                <a:solidFill>
                  <a:srgbClr val="D99B01"/>
                </a:solidFill>
                <a:latin typeface="Arial"/>
                <a:cs typeface="Arial"/>
              </a:rPr>
              <a:t>:</a:t>
            </a:r>
            <a:r>
              <a:rPr lang="es-ES" sz="900" b="1" spc="0" dirty="0">
                <a:solidFill>
                  <a:srgbClr val="D99B01"/>
                </a:solidFill>
                <a:latin typeface="Arial"/>
                <a:cs typeface="Arial"/>
              </a:rPr>
              <a:t> 3,773</a:t>
            </a:r>
            <a:r>
              <a:rPr sz="900" b="1" spc="0" dirty="0">
                <a:solidFill>
                  <a:srgbClr val="D99B01"/>
                </a:solidFill>
                <a:latin typeface="Arial"/>
                <a:cs typeface="Arial"/>
              </a:rPr>
              <a:t> €/Kg</a:t>
            </a:r>
            <a:endParaRPr lang="es-ES" sz="900" b="1" spc="0" dirty="0">
              <a:solidFill>
                <a:srgbClr val="D99B01"/>
              </a:solidFill>
              <a:latin typeface="Arial"/>
              <a:cs typeface="Arial"/>
            </a:endParaRPr>
          </a:p>
        </p:txBody>
      </p:sp>
      <p:sp>
        <p:nvSpPr>
          <p:cNvPr id="31" name="object 31"/>
          <p:cNvSpPr txBox="1"/>
          <p:nvPr/>
        </p:nvSpPr>
        <p:spPr>
          <a:xfrm>
            <a:off x="9323438" y="2015775"/>
            <a:ext cx="148602" cy="397446"/>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427101" y="2197227"/>
            <a:ext cx="2513075" cy="4953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2880963" y="2203450"/>
            <a:ext cx="1993773" cy="495300"/>
          </a:xfrm>
          <a:prstGeom prst="rect">
            <a:avLst/>
          </a:prstGeom>
        </p:spPr>
        <p:txBody>
          <a:bodyPr wrap="square" lIns="0" tIns="16510" rIns="0" bIns="0" rtlCol="0">
            <a:noAutofit/>
          </a:bodyPr>
          <a:lstStyle/>
          <a:p>
            <a:pPr marL="189439" marR="68953" algn="ctr">
              <a:lnSpc>
                <a:spcPct val="95825"/>
              </a:lnSpc>
            </a:pPr>
            <a:r>
              <a:rPr sz="900" b="1" dirty="0">
                <a:solidFill>
                  <a:srgbClr val="C37078"/>
                </a:solidFill>
                <a:latin typeface="Arial"/>
                <a:cs typeface="Arial"/>
              </a:rPr>
              <a:t>PRECIO SALIDA ALMAZARA</a:t>
            </a:r>
            <a:endParaRPr lang="es-ES" sz="900" dirty="0">
              <a:latin typeface="Arial"/>
              <a:cs typeface="Arial"/>
            </a:endParaRPr>
          </a:p>
          <a:p>
            <a:pPr marL="189439" marR="68953" algn="ctr">
              <a:lnSpc>
                <a:spcPct val="95825"/>
              </a:lnSpc>
            </a:pPr>
            <a:r>
              <a:rPr sz="900" b="1" spc="0" dirty="0">
                <a:solidFill>
                  <a:srgbClr val="C37078"/>
                </a:solidFill>
                <a:latin typeface="Arial"/>
                <a:cs typeface="Arial"/>
              </a:rPr>
              <a:t>Media ponderada: </a:t>
            </a:r>
            <a:r>
              <a:rPr lang="es-ES" sz="900" b="1" spc="0" dirty="0">
                <a:solidFill>
                  <a:srgbClr val="C37078"/>
                </a:solidFill>
                <a:latin typeface="Arial"/>
                <a:cs typeface="Arial"/>
              </a:rPr>
              <a:t>2,116 </a:t>
            </a:r>
            <a:r>
              <a:rPr sz="1000" b="1" spc="0" dirty="0">
                <a:solidFill>
                  <a:srgbClr val="C37078"/>
                </a:solidFill>
                <a:latin typeface="Arial"/>
                <a:cs typeface="Arial"/>
              </a:rPr>
              <a:t>€/Kg</a:t>
            </a:r>
            <a:endParaRPr lang="es-ES" sz="1000" b="1" spc="0" dirty="0">
              <a:solidFill>
                <a:srgbClr val="C37078"/>
              </a:solidFill>
              <a:latin typeface="Arial"/>
              <a:cs typeface="Arial"/>
            </a:endParaRPr>
          </a:p>
          <a:p>
            <a:pPr marL="189439" marR="68953" algn="ctr">
              <a:lnSpc>
                <a:spcPct val="95825"/>
              </a:lnSpc>
            </a:pPr>
            <a:r>
              <a:rPr lang="es-ES" sz="900" b="1" dirty="0">
                <a:solidFill>
                  <a:srgbClr val="C37078"/>
                </a:solidFill>
                <a:latin typeface="Arial"/>
                <a:cs typeface="Arial"/>
              </a:rPr>
              <a:t>Margen neto: -0,280 €/kg</a:t>
            </a:r>
            <a:endParaRPr sz="900" b="1" dirty="0">
              <a:solidFill>
                <a:srgbClr val="C37078"/>
              </a:solidFill>
              <a:latin typeface="Arial"/>
              <a:cs typeface="Arial"/>
            </a:endParaRPr>
          </a:p>
        </p:txBody>
      </p:sp>
      <p:sp>
        <p:nvSpPr>
          <p:cNvPr id="28" name="object 28"/>
          <p:cNvSpPr txBox="1"/>
          <p:nvPr/>
        </p:nvSpPr>
        <p:spPr>
          <a:xfrm>
            <a:off x="4824063" y="2197227"/>
            <a:ext cx="146843" cy="215995"/>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824063" y="2413222"/>
            <a:ext cx="2126037" cy="572293"/>
          </a:xfrm>
          <a:prstGeom prst="rect">
            <a:avLst/>
          </a:prstGeom>
        </p:spPr>
        <p:txBody>
          <a:bodyPr wrap="square" lIns="0" tIns="896" rIns="0" bIns="0" rtlCol="0">
            <a:noAutofit/>
          </a:bodyPr>
          <a:lstStyle/>
          <a:p>
            <a:pPr>
              <a:lnSpc>
                <a:spcPts val="550"/>
              </a:lnSpc>
            </a:pPr>
            <a:endParaRPr sz="550" dirty="0"/>
          </a:p>
          <a:p>
            <a:pPr marL="620864" marR="510846" algn="ctr">
              <a:lnSpc>
                <a:spcPct val="95825"/>
              </a:lnSpc>
            </a:pPr>
            <a:r>
              <a:rPr sz="900" b="1" dirty="0" err="1">
                <a:solidFill>
                  <a:srgbClr val="C37078"/>
                </a:solidFill>
                <a:latin typeface="Arial"/>
                <a:cs typeface="Arial"/>
              </a:rPr>
              <a:t>Coste</a:t>
            </a:r>
            <a:r>
              <a:rPr sz="900" b="1" dirty="0">
                <a:solidFill>
                  <a:srgbClr val="C37078"/>
                </a:solidFill>
                <a:latin typeface="Arial"/>
                <a:cs typeface="Arial"/>
              </a:rPr>
              <a:t> </a:t>
            </a:r>
            <a:r>
              <a:rPr sz="900" b="1" dirty="0" err="1">
                <a:solidFill>
                  <a:srgbClr val="C37078"/>
                </a:solidFill>
                <a:latin typeface="Arial"/>
                <a:cs typeface="Arial"/>
              </a:rPr>
              <a:t>acumulado</a:t>
            </a:r>
            <a:r>
              <a:rPr sz="900" b="1" spc="0" dirty="0">
                <a:solidFill>
                  <a:srgbClr val="C37078"/>
                </a:solidFill>
                <a:latin typeface="Arial"/>
                <a:cs typeface="Arial"/>
              </a:rPr>
              <a:t>: </a:t>
            </a:r>
            <a:r>
              <a:rPr lang="es-ES" sz="900" b="1" spc="0" dirty="0">
                <a:solidFill>
                  <a:srgbClr val="C37078"/>
                </a:solidFill>
                <a:latin typeface="Arial"/>
                <a:cs typeface="Arial"/>
              </a:rPr>
              <a:t>3,501</a:t>
            </a:r>
            <a:r>
              <a:rPr lang="es-ES" sz="900" b="1" dirty="0">
                <a:solidFill>
                  <a:srgbClr val="C37078"/>
                </a:solidFill>
                <a:latin typeface="Arial"/>
                <a:cs typeface="Arial"/>
              </a:rPr>
              <a:t> </a:t>
            </a:r>
            <a:r>
              <a:rPr sz="900" b="1" spc="0" dirty="0">
                <a:solidFill>
                  <a:srgbClr val="C37078"/>
                </a:solidFill>
                <a:latin typeface="Arial"/>
                <a:cs typeface="Arial"/>
              </a:rPr>
              <a:t>€/Kg.</a:t>
            </a:r>
            <a:endParaRPr sz="900" dirty="0">
              <a:latin typeface="Arial"/>
              <a:cs typeface="Arial"/>
            </a:endParaRPr>
          </a:p>
        </p:txBody>
      </p:sp>
      <p:sp>
        <p:nvSpPr>
          <p:cNvPr id="26" name="object 26"/>
          <p:cNvSpPr txBox="1"/>
          <p:nvPr/>
        </p:nvSpPr>
        <p:spPr>
          <a:xfrm>
            <a:off x="6927083" y="2417826"/>
            <a:ext cx="2521940" cy="572293"/>
          </a:xfrm>
          <a:prstGeom prst="rect">
            <a:avLst/>
          </a:prstGeom>
        </p:spPr>
        <p:txBody>
          <a:bodyPr wrap="square" lIns="0" tIns="1481" rIns="0" bIns="0" rtlCol="0">
            <a:noAutofit/>
          </a:bodyPr>
          <a:lstStyle/>
          <a:p>
            <a:pPr>
              <a:lnSpc>
                <a:spcPts val="750"/>
              </a:lnSpc>
            </a:pPr>
            <a:endParaRPr sz="750" dirty="0"/>
          </a:p>
          <a:p>
            <a:pPr marL="516350">
              <a:lnSpc>
                <a:spcPct val="95825"/>
              </a:lnSpc>
            </a:pPr>
            <a:r>
              <a:rPr sz="1200" b="1" spc="1" dirty="0">
                <a:solidFill>
                  <a:srgbClr val="FFFFFF"/>
                </a:solidFill>
                <a:latin typeface="Arial"/>
                <a:cs typeface="Arial"/>
              </a:rPr>
              <a:t>COSTE DISTRIBUCIÓN</a:t>
            </a:r>
            <a:endParaRPr sz="1200" dirty="0">
              <a:latin typeface="Arial"/>
              <a:cs typeface="Arial"/>
            </a:endParaRPr>
          </a:p>
          <a:p>
            <a:pPr marL="461446">
              <a:lnSpc>
                <a:spcPct val="95825"/>
              </a:lnSpc>
              <a:spcBef>
                <a:spcPts val="883"/>
              </a:spcBef>
            </a:pPr>
            <a:r>
              <a:rPr sz="1000" b="1" spc="-2" dirty="0">
                <a:solidFill>
                  <a:srgbClr val="FFFFFF"/>
                </a:solidFill>
                <a:latin typeface="Arial"/>
                <a:cs typeface="Arial"/>
              </a:rPr>
              <a:t>Media ponderada: 0,</a:t>
            </a:r>
            <a:r>
              <a:rPr lang="es-ES" sz="1000" b="1" spc="-2" dirty="0">
                <a:solidFill>
                  <a:srgbClr val="FFFFFF"/>
                </a:solidFill>
                <a:latin typeface="Arial"/>
                <a:cs typeface="Arial"/>
              </a:rPr>
              <a:t>272</a:t>
            </a:r>
            <a:r>
              <a:rPr sz="1000" b="1" spc="-2" dirty="0">
                <a:solidFill>
                  <a:srgbClr val="FFFFFF"/>
                </a:solidFill>
                <a:latin typeface="Arial"/>
                <a:cs typeface="Arial"/>
              </a:rPr>
              <a:t> €/Kg.</a:t>
            </a:r>
            <a:endParaRPr sz="1000" dirty="0">
              <a:latin typeface="Arial"/>
              <a:cs typeface="Arial"/>
            </a:endParaRPr>
          </a:p>
        </p:txBody>
      </p:sp>
      <p:sp>
        <p:nvSpPr>
          <p:cNvPr id="25" name="object 25"/>
          <p:cNvSpPr txBox="1"/>
          <p:nvPr/>
        </p:nvSpPr>
        <p:spPr>
          <a:xfrm>
            <a:off x="427101" y="2692527"/>
            <a:ext cx="4396962" cy="153924"/>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916555" y="2846451"/>
            <a:ext cx="1907508" cy="519588"/>
          </a:xfrm>
          <a:prstGeom prst="rect">
            <a:avLst/>
          </a:prstGeom>
        </p:spPr>
        <p:txBody>
          <a:bodyPr wrap="square" lIns="0" tIns="33019" rIns="0" bIns="0" rtlCol="0">
            <a:noAutofit/>
          </a:bodyPr>
          <a:lstStyle/>
          <a:p>
            <a:pPr marL="331527" marR="400855" algn="ctr">
              <a:lnSpc>
                <a:spcPct val="95825"/>
              </a:lnSpc>
            </a:pPr>
            <a:r>
              <a:rPr sz="900" b="1" spc="0" dirty="0" err="1">
                <a:solidFill>
                  <a:srgbClr val="C37078"/>
                </a:solidFill>
                <a:latin typeface="Arial"/>
                <a:cs typeface="Arial"/>
              </a:rPr>
              <a:t>Coste</a:t>
            </a:r>
            <a:r>
              <a:rPr sz="900" b="1" spc="0" dirty="0">
                <a:solidFill>
                  <a:srgbClr val="C37078"/>
                </a:solidFill>
                <a:latin typeface="Arial"/>
                <a:cs typeface="Arial"/>
              </a:rPr>
              <a:t> </a:t>
            </a:r>
            <a:r>
              <a:rPr sz="900" b="1" spc="0" dirty="0" err="1">
                <a:solidFill>
                  <a:srgbClr val="C37078"/>
                </a:solidFill>
                <a:latin typeface="Arial"/>
                <a:cs typeface="Arial"/>
              </a:rPr>
              <a:t>acumulado</a:t>
            </a:r>
            <a:r>
              <a:rPr lang="es-ES" sz="900" dirty="0">
                <a:latin typeface="Arial"/>
                <a:cs typeface="Arial"/>
              </a:rPr>
              <a:t>: </a:t>
            </a:r>
            <a:r>
              <a:rPr lang="es-ES" sz="900" b="1" dirty="0">
                <a:solidFill>
                  <a:srgbClr val="C37078"/>
                </a:solidFill>
                <a:latin typeface="Arial"/>
                <a:cs typeface="Arial"/>
              </a:rPr>
              <a:t>3,031 </a:t>
            </a:r>
            <a:r>
              <a:rPr sz="900" b="1" dirty="0">
                <a:solidFill>
                  <a:srgbClr val="C37078"/>
                </a:solidFill>
                <a:latin typeface="Arial"/>
                <a:cs typeface="Arial"/>
              </a:rPr>
              <a:t>€/Kg.</a:t>
            </a:r>
          </a:p>
        </p:txBody>
      </p:sp>
      <p:sp>
        <p:nvSpPr>
          <p:cNvPr id="22" name="object 22"/>
          <p:cNvSpPr txBox="1"/>
          <p:nvPr/>
        </p:nvSpPr>
        <p:spPr>
          <a:xfrm>
            <a:off x="4824063" y="2985516"/>
            <a:ext cx="115601" cy="482727"/>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4839585" y="2983408"/>
            <a:ext cx="2078052" cy="482727"/>
          </a:xfrm>
          <a:prstGeom prst="rect">
            <a:avLst/>
          </a:prstGeom>
        </p:spPr>
        <p:txBody>
          <a:bodyPr wrap="square" lIns="0" tIns="22860" rIns="0" bIns="0" rtlCol="0">
            <a:noAutofit/>
          </a:bodyPr>
          <a:lstStyle/>
          <a:p>
            <a:pPr marL="321783" marR="206178" algn="ctr">
              <a:lnSpc>
                <a:spcPct val="95825"/>
              </a:lnSpc>
            </a:pPr>
            <a:r>
              <a:rPr sz="1200" b="1" spc="0" dirty="0">
                <a:solidFill>
                  <a:srgbClr val="FFFFFF"/>
                </a:solidFill>
                <a:latin typeface="Arial"/>
                <a:cs typeface="Arial"/>
              </a:rPr>
              <a:t>COSTE ENVASADO</a:t>
            </a:r>
            <a:endParaRPr sz="1200" dirty="0">
              <a:latin typeface="Arial"/>
              <a:cs typeface="Arial"/>
            </a:endParaRPr>
          </a:p>
          <a:p>
            <a:pPr marL="151445" marR="35981" algn="ctr">
              <a:lnSpc>
                <a:spcPct val="95825"/>
              </a:lnSpc>
              <a:spcBef>
                <a:spcPts val="889"/>
              </a:spcBef>
            </a:pPr>
            <a:r>
              <a:rPr sz="1000" b="1" spc="-2" dirty="0">
                <a:solidFill>
                  <a:srgbClr val="FFFFFF"/>
                </a:solidFill>
                <a:latin typeface="Arial"/>
                <a:cs typeface="Arial"/>
              </a:rPr>
              <a:t>Media ponderada: </a:t>
            </a:r>
            <a:r>
              <a:rPr lang="es-ES" sz="1000" b="1" spc="-2" dirty="0">
                <a:solidFill>
                  <a:srgbClr val="FFFFFF"/>
                </a:solidFill>
                <a:latin typeface="Arial"/>
                <a:cs typeface="Arial"/>
              </a:rPr>
              <a:t>0,470 </a:t>
            </a:r>
            <a:r>
              <a:rPr sz="1000" b="1" spc="-2" dirty="0">
                <a:solidFill>
                  <a:srgbClr val="FFFFFF"/>
                </a:solidFill>
                <a:latin typeface="Arial"/>
                <a:cs typeface="Arial"/>
              </a:rPr>
              <a:t>€/Kg.</a:t>
            </a:r>
            <a:endParaRPr sz="1000" dirty="0">
              <a:latin typeface="Arial"/>
              <a:cs typeface="Arial"/>
            </a:endParaRPr>
          </a:p>
        </p:txBody>
      </p:sp>
      <p:sp>
        <p:nvSpPr>
          <p:cNvPr id="20" name="object 20"/>
          <p:cNvSpPr txBox="1"/>
          <p:nvPr/>
        </p:nvSpPr>
        <p:spPr>
          <a:xfrm>
            <a:off x="6950100" y="2985516"/>
            <a:ext cx="2521940" cy="482727"/>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762250" y="3366039"/>
            <a:ext cx="2117058" cy="555974"/>
          </a:xfrm>
          <a:prstGeom prst="rect">
            <a:avLst/>
          </a:prstGeom>
        </p:spPr>
        <p:txBody>
          <a:bodyPr wrap="square" lIns="0" tIns="6235" rIns="0" bIns="0" rtlCol="0">
            <a:noAutofit/>
          </a:bodyPr>
          <a:lstStyle/>
          <a:p>
            <a:pPr>
              <a:lnSpc>
                <a:spcPts val="850"/>
              </a:lnSpc>
            </a:pPr>
            <a:endParaRPr sz="850" dirty="0"/>
          </a:p>
          <a:p>
            <a:pPr marL="162261" marR="14733" indent="-309" algn="ctr">
              <a:lnSpc>
                <a:spcPts val="1379"/>
              </a:lnSpc>
            </a:pPr>
            <a:r>
              <a:rPr sz="1200" b="1" spc="0" dirty="0">
                <a:solidFill>
                  <a:srgbClr val="FFFFFF"/>
                </a:solidFill>
                <a:latin typeface="Arial"/>
                <a:cs typeface="Arial"/>
              </a:rPr>
              <a:t>COSTE EXTRACCIÓN </a:t>
            </a:r>
            <a:endParaRPr sz="1000" dirty="0">
              <a:latin typeface="Arial"/>
              <a:cs typeface="Arial"/>
            </a:endParaRPr>
          </a:p>
          <a:p>
            <a:pPr marL="162261" marR="14733" algn="ctr">
              <a:lnSpc>
                <a:spcPts val="1149"/>
              </a:lnSpc>
            </a:pPr>
            <a:r>
              <a:rPr sz="1000" b="1" spc="-2" dirty="0">
                <a:solidFill>
                  <a:srgbClr val="FFFFFF"/>
                </a:solidFill>
                <a:latin typeface="Arial"/>
                <a:cs typeface="Arial"/>
              </a:rPr>
              <a:t>Media ponderada: </a:t>
            </a:r>
            <a:r>
              <a:rPr lang="es-ES" sz="1000" b="1" spc="-2" dirty="0">
                <a:solidFill>
                  <a:srgbClr val="FFFFFF"/>
                </a:solidFill>
                <a:latin typeface="Arial"/>
                <a:cs typeface="Arial"/>
              </a:rPr>
              <a:t>0,274 </a:t>
            </a:r>
            <a:r>
              <a:rPr sz="1000" b="1" spc="-2" dirty="0">
                <a:solidFill>
                  <a:srgbClr val="FFFFFF"/>
                </a:solidFill>
                <a:latin typeface="Arial"/>
                <a:cs typeface="Arial"/>
              </a:rPr>
              <a:t>€/Kg.</a:t>
            </a:r>
            <a:endParaRPr sz="1000" dirty="0">
              <a:latin typeface="Arial"/>
              <a:cs typeface="Arial"/>
            </a:endParaRPr>
          </a:p>
        </p:txBody>
      </p:sp>
      <p:sp>
        <p:nvSpPr>
          <p:cNvPr id="17" name="object 17"/>
          <p:cNvSpPr txBox="1"/>
          <p:nvPr/>
        </p:nvSpPr>
        <p:spPr>
          <a:xfrm>
            <a:off x="427101" y="3423285"/>
            <a:ext cx="2418588" cy="498728"/>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2845689" y="3468243"/>
            <a:ext cx="1978374" cy="45377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4824063" y="3468243"/>
            <a:ext cx="115601" cy="45377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4939665" y="3426080"/>
            <a:ext cx="2010435" cy="45377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6950100" y="3468243"/>
            <a:ext cx="2521940" cy="45377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47650" y="3922014"/>
            <a:ext cx="2598039" cy="499491"/>
          </a:xfrm>
          <a:prstGeom prst="rect">
            <a:avLst/>
          </a:prstGeom>
        </p:spPr>
        <p:txBody>
          <a:bodyPr wrap="square" lIns="0" tIns="5080" rIns="0" bIns="0" rtlCol="0">
            <a:noAutofit/>
          </a:bodyPr>
          <a:lstStyle/>
          <a:p>
            <a:pPr marL="290278" marR="326510" indent="2113" algn="ctr">
              <a:lnSpc>
                <a:spcPts val="1379"/>
              </a:lnSpc>
            </a:pPr>
            <a:r>
              <a:rPr sz="1200" b="1" spc="0" dirty="0">
                <a:solidFill>
                  <a:srgbClr val="FFFFFF"/>
                </a:solidFill>
                <a:latin typeface="Arial"/>
                <a:cs typeface="Arial"/>
              </a:rPr>
              <a:t>COSTE PRODUCCIÓN </a:t>
            </a:r>
            <a:endParaRPr sz="1000" dirty="0">
              <a:latin typeface="Arial"/>
              <a:cs typeface="Arial"/>
            </a:endParaRPr>
          </a:p>
          <a:p>
            <a:pPr marL="290278" marR="326510" algn="ctr">
              <a:lnSpc>
                <a:spcPts val="1149"/>
              </a:lnSpc>
            </a:pPr>
            <a:r>
              <a:rPr sz="1000" b="1" spc="-2" dirty="0">
                <a:solidFill>
                  <a:srgbClr val="FFFFFF"/>
                </a:solidFill>
                <a:latin typeface="Arial"/>
                <a:cs typeface="Arial"/>
              </a:rPr>
              <a:t>Media ponderada: </a:t>
            </a:r>
            <a:r>
              <a:rPr lang="es-ES" sz="1000" b="1" spc="-2" dirty="0">
                <a:solidFill>
                  <a:srgbClr val="FFFFFF"/>
                </a:solidFill>
                <a:latin typeface="Arial"/>
                <a:cs typeface="Arial"/>
              </a:rPr>
              <a:t> 2,757 € </a:t>
            </a:r>
            <a:r>
              <a:rPr sz="1000" b="1" spc="-2" dirty="0">
                <a:solidFill>
                  <a:srgbClr val="FFFFFF"/>
                </a:solidFill>
                <a:latin typeface="Arial"/>
                <a:cs typeface="Arial"/>
              </a:rPr>
              <a:t>/Kg.</a:t>
            </a:r>
            <a:endParaRPr sz="1000" dirty="0">
              <a:latin typeface="Arial"/>
              <a:cs typeface="Arial"/>
            </a:endParaRPr>
          </a:p>
        </p:txBody>
      </p:sp>
      <p:sp>
        <p:nvSpPr>
          <p:cNvPr id="11" name="object 11"/>
          <p:cNvSpPr txBox="1"/>
          <p:nvPr/>
        </p:nvSpPr>
        <p:spPr>
          <a:xfrm>
            <a:off x="2845689" y="3922014"/>
            <a:ext cx="4104411" cy="499491"/>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6950100" y="3922014"/>
            <a:ext cx="2521940" cy="499491"/>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7410450" y="1333881"/>
            <a:ext cx="2143539" cy="521970"/>
          </a:xfrm>
          <a:prstGeom prst="rect">
            <a:avLst/>
          </a:prstGeom>
        </p:spPr>
        <p:txBody>
          <a:bodyPr wrap="square" lIns="0" tIns="38735" rIns="0" bIns="0" rtlCol="0">
            <a:noAutofit/>
          </a:bodyPr>
          <a:lstStyle/>
          <a:p>
            <a:pPr marL="141060" marR="103462" indent="598170" algn="r">
              <a:lnSpc>
                <a:spcPts val="1034"/>
              </a:lnSpc>
            </a:pPr>
            <a:r>
              <a:rPr sz="900" b="1" u="sng" dirty="0">
                <a:solidFill>
                  <a:srgbClr val="D99B01"/>
                </a:solidFill>
                <a:latin typeface="Arial"/>
                <a:cs typeface="Arial"/>
              </a:rPr>
              <a:t>PVP (</a:t>
            </a:r>
            <a:r>
              <a:rPr lang="es-ES" sz="900" b="1" u="sng" dirty="0">
                <a:solidFill>
                  <a:srgbClr val="D99B01"/>
                </a:solidFill>
                <a:latin typeface="Arial"/>
                <a:cs typeface="Arial"/>
              </a:rPr>
              <a:t>SIN</a:t>
            </a:r>
            <a:r>
              <a:rPr sz="900" b="1" u="sng" dirty="0">
                <a:solidFill>
                  <a:srgbClr val="D99B01"/>
                </a:solidFill>
                <a:latin typeface="Arial"/>
                <a:cs typeface="Arial"/>
              </a:rPr>
              <a:t> IVA </a:t>
            </a:r>
            <a:r>
              <a:rPr lang="es-ES" sz="900" b="1" u="sng" dirty="0">
                <a:solidFill>
                  <a:srgbClr val="D99B01"/>
                </a:solidFill>
                <a:latin typeface="Arial"/>
                <a:cs typeface="Arial"/>
              </a:rPr>
              <a:t>10</a:t>
            </a:r>
            <a:r>
              <a:rPr sz="900" b="1" u="sng" dirty="0">
                <a:solidFill>
                  <a:srgbClr val="D99B01"/>
                </a:solidFill>
                <a:latin typeface="Arial"/>
                <a:cs typeface="Arial"/>
              </a:rPr>
              <a:t>%)  </a:t>
            </a:r>
          </a:p>
          <a:p>
            <a:pPr marL="141060" marR="103462" algn="r">
              <a:lnSpc>
                <a:spcPts val="1034"/>
              </a:lnSpc>
              <a:spcBef>
                <a:spcPts val="200"/>
              </a:spcBef>
            </a:pPr>
            <a:r>
              <a:rPr sz="900" b="1" u="sng" dirty="0">
                <a:solidFill>
                  <a:srgbClr val="D99B01"/>
                </a:solidFill>
                <a:latin typeface="Arial"/>
                <a:cs typeface="Arial"/>
              </a:rPr>
              <a:t>Media </a:t>
            </a:r>
            <a:r>
              <a:rPr sz="900" b="1" u="sng" dirty="0" err="1">
                <a:solidFill>
                  <a:srgbClr val="D99B01"/>
                </a:solidFill>
                <a:latin typeface="Arial"/>
                <a:cs typeface="Arial"/>
              </a:rPr>
              <a:t>ponderada</a:t>
            </a:r>
            <a:r>
              <a:rPr sz="900" b="1" u="sng" dirty="0">
                <a:solidFill>
                  <a:srgbClr val="D99B01"/>
                </a:solidFill>
                <a:latin typeface="Arial"/>
                <a:cs typeface="Arial"/>
              </a:rPr>
              <a:t>:</a:t>
            </a:r>
            <a:r>
              <a:rPr lang="es-ES" sz="900" b="1" u="sng" dirty="0">
                <a:solidFill>
                  <a:srgbClr val="D99B01"/>
                </a:solidFill>
                <a:latin typeface="Arial"/>
                <a:cs typeface="Arial"/>
              </a:rPr>
              <a:t>3,544</a:t>
            </a:r>
            <a:r>
              <a:rPr sz="900" b="1" u="sng" dirty="0">
                <a:solidFill>
                  <a:srgbClr val="D99B01"/>
                </a:solidFill>
                <a:latin typeface="Arial"/>
                <a:cs typeface="Arial"/>
              </a:rPr>
              <a:t> </a:t>
            </a:r>
            <a:r>
              <a:rPr sz="900" b="1" dirty="0">
                <a:solidFill>
                  <a:srgbClr val="D99B01"/>
                </a:solidFill>
                <a:latin typeface="Arial"/>
                <a:cs typeface="Arial"/>
              </a:rPr>
              <a:t>€/Kg.</a:t>
            </a:r>
            <a:endParaRPr lang="es-ES" sz="900" b="1" dirty="0">
              <a:solidFill>
                <a:srgbClr val="D99B01"/>
              </a:solidFill>
              <a:latin typeface="Arial"/>
              <a:cs typeface="Arial"/>
            </a:endParaRPr>
          </a:p>
          <a:p>
            <a:pPr marL="141060" marR="103462" algn="r">
              <a:lnSpc>
                <a:spcPts val="1034"/>
              </a:lnSpc>
              <a:spcBef>
                <a:spcPts val="200"/>
              </a:spcBef>
            </a:pPr>
            <a:r>
              <a:rPr lang="es-ES" sz="900" b="1" dirty="0">
                <a:solidFill>
                  <a:srgbClr val="D99B01"/>
                </a:solidFill>
                <a:latin typeface="Arial"/>
                <a:cs typeface="Arial"/>
              </a:rPr>
              <a:t>Margen neto: 0,186 €/kg</a:t>
            </a:r>
            <a:endParaRPr lang="es-ES" sz="900" dirty="0">
              <a:latin typeface="Arial"/>
              <a:cs typeface="Arial"/>
            </a:endParaRPr>
          </a:p>
          <a:p>
            <a:pPr marL="141060" marR="103462" algn="r">
              <a:lnSpc>
                <a:spcPts val="1034"/>
              </a:lnSpc>
              <a:spcBef>
                <a:spcPts val="200"/>
              </a:spcBef>
            </a:pPr>
            <a:endParaRPr sz="900" dirty="0">
              <a:latin typeface="Arial"/>
              <a:cs typeface="Arial"/>
            </a:endParaRPr>
          </a:p>
        </p:txBody>
      </p:sp>
      <p:sp>
        <p:nvSpPr>
          <p:cNvPr id="7" name="object 7"/>
          <p:cNvSpPr txBox="1"/>
          <p:nvPr/>
        </p:nvSpPr>
        <p:spPr>
          <a:xfrm>
            <a:off x="7749159" y="1774063"/>
            <a:ext cx="717042"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085207" y="2278506"/>
            <a:ext cx="847344"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3155061" y="2199640"/>
            <a:ext cx="1572767"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054476" y="2629027"/>
            <a:ext cx="76047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835533" y="3430650"/>
            <a:ext cx="77266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sp>
        <p:nvSpPr>
          <p:cNvPr id="104" name="object 17">
            <a:extLst>
              <a:ext uri="{FF2B5EF4-FFF2-40B4-BE49-F238E27FC236}">
                <a16:creationId xmlns:a16="http://schemas.microsoft.com/office/drawing/2014/main" id="{23162B60-D132-4968-8FF0-FE17C5D0782D}"/>
              </a:ext>
            </a:extLst>
          </p:cNvPr>
          <p:cNvSpPr txBox="1"/>
          <p:nvPr/>
        </p:nvSpPr>
        <p:spPr>
          <a:xfrm>
            <a:off x="7544175" y="4794250"/>
            <a:ext cx="1602245" cy="313737"/>
          </a:xfrm>
          <a:prstGeom prst="rect">
            <a:avLst/>
          </a:prstGeom>
        </p:spPr>
        <p:txBody>
          <a:bodyPr wrap="square" lIns="0" tIns="7778" rIns="0" bIns="0" rtlCol="0">
            <a:noAutofit/>
          </a:bodyPr>
          <a:lstStyle/>
          <a:p>
            <a:pPr marL="12700">
              <a:lnSpc>
                <a:spcPts val="1225"/>
              </a:lnSpc>
            </a:pPr>
            <a:r>
              <a:rPr sz="1000" b="1" spc="4" dirty="0">
                <a:solidFill>
                  <a:srgbClr val="FFFFFF"/>
                </a:solidFill>
                <a:latin typeface="Arial"/>
                <a:cs typeface="Arial"/>
              </a:rPr>
              <a:t>SUPERMERCADOS</a:t>
            </a:r>
            <a:r>
              <a:rPr lang="es-ES" sz="1000" b="1" spc="4" dirty="0">
                <a:solidFill>
                  <a:srgbClr val="FFFFFF"/>
                </a:solidFill>
                <a:latin typeface="Arial"/>
                <a:cs typeface="Arial"/>
              </a:rPr>
              <a:t>/</a:t>
            </a:r>
          </a:p>
          <a:p>
            <a:pPr marL="12700">
              <a:lnSpc>
                <a:spcPts val="1225"/>
              </a:lnSpc>
            </a:pPr>
            <a:r>
              <a:rPr lang="es-ES" sz="1000" b="1" spc="4" dirty="0">
                <a:solidFill>
                  <a:srgbClr val="FFFFFF"/>
                </a:solidFill>
                <a:latin typeface="Arial"/>
                <a:cs typeface="Arial"/>
              </a:rPr>
              <a:t>AUTOSERVICIOS</a:t>
            </a:r>
            <a:endParaRPr sz="1000" dirty="0">
              <a:latin typeface="Arial"/>
              <a:cs typeface="Arial"/>
            </a:endParaRPr>
          </a:p>
          <a:p>
            <a:pPr marL="40170" marR="20916">
              <a:lnSpc>
                <a:spcPct val="95825"/>
              </a:lnSpc>
            </a:pPr>
            <a:r>
              <a:rPr sz="1000" b="1" spc="4" dirty="0">
                <a:solidFill>
                  <a:srgbClr val="FFFFFF"/>
                </a:solidFill>
                <a:latin typeface="Arial"/>
                <a:cs typeface="Arial"/>
              </a:rPr>
              <a:t>HIPERMERCADOS</a:t>
            </a:r>
            <a:endParaRPr lang="es-ES" sz="1000" b="1" spc="4" dirty="0">
              <a:solidFill>
                <a:srgbClr val="FFFFFF"/>
              </a:solidFill>
              <a:latin typeface="Arial"/>
              <a:cs typeface="Arial"/>
            </a:endParaRPr>
          </a:p>
          <a:p>
            <a:pPr marL="40170" marR="20916">
              <a:lnSpc>
                <a:spcPct val="95825"/>
              </a:lnSpc>
            </a:pPr>
            <a:r>
              <a:rPr lang="es-ES" sz="1000" b="1" spc="4" dirty="0">
                <a:solidFill>
                  <a:srgbClr val="FFFFFF"/>
                </a:solidFill>
                <a:latin typeface="Arial"/>
                <a:cs typeface="Arial"/>
              </a:rPr>
              <a:t>DISCOUNTS</a:t>
            </a:r>
          </a:p>
          <a:p>
            <a:pPr marL="40170" marR="20916">
              <a:lnSpc>
                <a:spcPct val="95825"/>
              </a:lnSpc>
            </a:pPr>
            <a:endParaRPr sz="1000" dirty="0">
              <a:latin typeface="Arial"/>
              <a:cs typeface="Arial"/>
            </a:endParaRPr>
          </a:p>
        </p:txBody>
      </p:sp>
      <p:sp>
        <p:nvSpPr>
          <p:cNvPr id="105" name="CuadroTexto 104">
            <a:extLst>
              <a:ext uri="{FF2B5EF4-FFF2-40B4-BE49-F238E27FC236}">
                <a16:creationId xmlns:a16="http://schemas.microsoft.com/office/drawing/2014/main" id="{7746812A-12FD-A74E-8865-43123ABDE8F5}"/>
              </a:ext>
            </a:extLst>
          </p:cNvPr>
          <p:cNvSpPr txBox="1"/>
          <p:nvPr/>
        </p:nvSpPr>
        <p:spPr>
          <a:xfrm>
            <a:off x="323850" y="1300718"/>
            <a:ext cx="7380599" cy="369332"/>
          </a:xfrm>
          <a:prstGeom prst="rect">
            <a:avLst/>
          </a:prstGeom>
          <a:noFill/>
        </p:spPr>
        <p:txBody>
          <a:bodyPr wrap="square" rtlCol="0">
            <a:spAutoFit/>
          </a:bodyPr>
          <a:lstStyle/>
          <a:p>
            <a:r>
              <a:rPr lang="es-ES" b="1" dirty="0">
                <a:solidFill>
                  <a:srgbClr val="EF9A11"/>
                </a:solidFill>
              </a:rPr>
              <a:t>3.2. ESTRUCTURA DE COSTES, PRECIOS PERCIBIDOS Y MÁRGENES NETOS</a:t>
            </a:r>
          </a:p>
        </p:txBody>
      </p:sp>
    </p:spTree>
    <p:extLst>
      <p:ext uri="{BB962C8B-B14F-4D97-AF65-F5344CB8AC3E}">
        <p14:creationId xmlns:p14="http://schemas.microsoft.com/office/powerpoint/2010/main" val="398520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bject 100"/>
          <p:cNvSpPr/>
          <p:nvPr/>
        </p:nvSpPr>
        <p:spPr>
          <a:xfrm>
            <a:off x="2853310" y="2846451"/>
            <a:ext cx="1901951" cy="530986"/>
          </a:xfrm>
          <a:custGeom>
            <a:avLst/>
            <a:gdLst/>
            <a:ahLst/>
            <a:cxnLst/>
            <a:rect l="l" t="t" r="r" b="b"/>
            <a:pathLst>
              <a:path w="1657350" h="467105">
                <a:moveTo>
                  <a:pt x="0" y="0"/>
                </a:moveTo>
                <a:lnTo>
                  <a:pt x="0" y="467105"/>
                </a:lnTo>
                <a:lnTo>
                  <a:pt x="1657350" y="467105"/>
                </a:lnTo>
                <a:lnTo>
                  <a:pt x="1657350" y="0"/>
                </a:lnTo>
                <a:lnTo>
                  <a:pt x="0" y="0"/>
                </a:lnTo>
                <a:close/>
              </a:path>
            </a:pathLst>
          </a:custGeom>
          <a:solidFill>
            <a:srgbClr val="FFFFFF"/>
          </a:solidFill>
        </p:spPr>
        <p:txBody>
          <a:bodyPr wrap="square" lIns="0" tIns="0" rIns="0" bIns="0" rtlCol="0">
            <a:noAutofit/>
          </a:bodyPr>
          <a:lstStyle/>
          <a:p>
            <a:endParaRPr dirty="0"/>
          </a:p>
        </p:txBody>
      </p:sp>
      <p:sp>
        <p:nvSpPr>
          <p:cNvPr id="23" name="object 23"/>
          <p:cNvSpPr txBox="1"/>
          <p:nvPr/>
        </p:nvSpPr>
        <p:spPr>
          <a:xfrm>
            <a:off x="2595001" y="2903062"/>
            <a:ext cx="2847423" cy="519588"/>
          </a:xfrm>
          <a:prstGeom prst="rect">
            <a:avLst/>
          </a:prstGeom>
        </p:spPr>
        <p:txBody>
          <a:bodyPr wrap="square" lIns="0" tIns="33019" rIns="0" bIns="0" rtlCol="0">
            <a:noAutofit/>
          </a:bodyPr>
          <a:lstStyle/>
          <a:p>
            <a:pPr marL="331527" marR="400855" algn="ctr">
              <a:lnSpc>
                <a:spcPct val="95825"/>
              </a:lnSpc>
            </a:pPr>
            <a:r>
              <a:rPr sz="900" b="1" spc="0" dirty="0" err="1">
                <a:solidFill>
                  <a:srgbClr val="C37078"/>
                </a:solidFill>
                <a:latin typeface="Arial"/>
                <a:cs typeface="Arial"/>
              </a:rPr>
              <a:t>Coste</a:t>
            </a:r>
            <a:r>
              <a:rPr sz="900" b="1" spc="0" dirty="0">
                <a:solidFill>
                  <a:srgbClr val="C37078"/>
                </a:solidFill>
                <a:latin typeface="Arial"/>
                <a:cs typeface="Arial"/>
              </a:rPr>
              <a:t> </a:t>
            </a:r>
            <a:r>
              <a:rPr sz="900" b="1" spc="0" dirty="0" err="1">
                <a:solidFill>
                  <a:srgbClr val="C37078"/>
                </a:solidFill>
                <a:latin typeface="Arial"/>
                <a:cs typeface="Arial"/>
              </a:rPr>
              <a:t>acumulado</a:t>
            </a:r>
            <a:r>
              <a:rPr lang="es-ES" sz="900" b="1" dirty="0">
                <a:solidFill>
                  <a:srgbClr val="C37078"/>
                </a:solidFill>
                <a:latin typeface="Arial"/>
                <a:cs typeface="Arial"/>
              </a:rPr>
              <a:t>:</a:t>
            </a:r>
          </a:p>
          <a:p>
            <a:pPr marL="331527" marR="400855" algn="ctr">
              <a:lnSpc>
                <a:spcPct val="95825"/>
              </a:lnSpc>
            </a:pPr>
            <a:r>
              <a:rPr lang="es-ES" sz="900" b="1" dirty="0">
                <a:solidFill>
                  <a:srgbClr val="C37078"/>
                </a:solidFill>
                <a:latin typeface="Arial"/>
                <a:cs typeface="Arial"/>
              </a:rPr>
              <a:t>Media ponderada: 3,031 </a:t>
            </a:r>
            <a:r>
              <a:rPr sz="900" b="1" dirty="0">
                <a:solidFill>
                  <a:srgbClr val="C37078"/>
                </a:solidFill>
                <a:latin typeface="Arial"/>
                <a:cs typeface="Arial"/>
              </a:rPr>
              <a:t>€/Kg.</a:t>
            </a:r>
          </a:p>
        </p:txBody>
      </p:sp>
      <p:sp>
        <p:nvSpPr>
          <p:cNvPr id="60" name="object 60"/>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a:p>
        </p:txBody>
      </p:sp>
      <p:sp>
        <p:nvSpPr>
          <p:cNvPr id="61" name="object 61"/>
          <p:cNvSpPr/>
          <p:nvPr/>
        </p:nvSpPr>
        <p:spPr>
          <a:xfrm>
            <a:off x="2881503" y="3989451"/>
            <a:ext cx="4105655" cy="432054"/>
          </a:xfrm>
          <a:custGeom>
            <a:avLst/>
            <a:gdLst/>
            <a:ahLst/>
            <a:cxnLst/>
            <a:rect l="l" t="t" r="r" b="b"/>
            <a:pathLst>
              <a:path w="4105656" h="432054">
                <a:moveTo>
                  <a:pt x="0" y="0"/>
                </a:moveTo>
                <a:lnTo>
                  <a:pt x="0" y="432054"/>
                </a:lnTo>
                <a:lnTo>
                  <a:pt x="4105655" y="432053"/>
                </a:lnTo>
                <a:lnTo>
                  <a:pt x="4105655" y="0"/>
                </a:lnTo>
                <a:lnTo>
                  <a:pt x="0" y="0"/>
                </a:lnTo>
                <a:close/>
              </a:path>
            </a:pathLst>
          </a:custGeom>
          <a:solidFill>
            <a:srgbClr val="8F2E85"/>
          </a:solidFill>
        </p:spPr>
        <p:txBody>
          <a:bodyPr wrap="square" lIns="0" tIns="0" rIns="0" bIns="0" rtlCol="0">
            <a:noAutofit/>
          </a:bodyPr>
          <a:lstStyle/>
          <a:p>
            <a:endParaRPr/>
          </a:p>
        </p:txBody>
      </p:sp>
      <p:sp>
        <p:nvSpPr>
          <p:cNvPr id="62" name="object 62"/>
          <p:cNvSpPr/>
          <p:nvPr/>
        </p:nvSpPr>
        <p:spPr>
          <a:xfrm>
            <a:off x="835533" y="3570350"/>
            <a:ext cx="772668" cy="0"/>
          </a:xfrm>
          <a:custGeom>
            <a:avLst/>
            <a:gdLst/>
            <a:ahLst/>
            <a:cxnLst/>
            <a:rect l="l" t="t" r="r" b="b"/>
            <a:pathLst>
              <a:path w="772668">
                <a:moveTo>
                  <a:pt x="772668" y="0"/>
                </a:moveTo>
                <a:lnTo>
                  <a:pt x="0" y="0"/>
                </a:lnTo>
              </a:path>
            </a:pathLst>
          </a:custGeom>
          <a:ln w="3175">
            <a:solidFill>
              <a:srgbClr val="8F2E85"/>
            </a:solidFill>
            <a:prstDash val="dash"/>
          </a:ln>
        </p:spPr>
        <p:txBody>
          <a:bodyPr wrap="square" lIns="0" tIns="0" rIns="0" bIns="0" rtlCol="0">
            <a:noAutofit/>
          </a:bodyPr>
          <a:lstStyle/>
          <a:p>
            <a:endParaRPr/>
          </a:p>
        </p:txBody>
      </p:sp>
      <p:sp>
        <p:nvSpPr>
          <p:cNvPr id="63" name="object 63"/>
          <p:cNvSpPr/>
          <p:nvPr/>
        </p:nvSpPr>
        <p:spPr>
          <a:xfrm>
            <a:off x="721233" y="2918078"/>
            <a:ext cx="1871472" cy="576072"/>
          </a:xfrm>
          <a:custGeom>
            <a:avLst/>
            <a:gdLst/>
            <a:ahLst/>
            <a:cxnLst/>
            <a:rect l="l" t="t" r="r" b="b"/>
            <a:pathLst>
              <a:path w="1871472" h="576072">
                <a:moveTo>
                  <a:pt x="0" y="0"/>
                </a:moveTo>
                <a:lnTo>
                  <a:pt x="1871472" y="0"/>
                </a:lnTo>
                <a:lnTo>
                  <a:pt x="1871472" y="576071"/>
                </a:lnTo>
                <a:lnTo>
                  <a:pt x="0" y="576072"/>
                </a:lnTo>
                <a:lnTo>
                  <a:pt x="0" y="0"/>
                </a:lnTo>
                <a:close/>
              </a:path>
            </a:pathLst>
          </a:custGeom>
          <a:ln w="3175">
            <a:solidFill>
              <a:srgbClr val="8F2E85"/>
            </a:solidFill>
            <a:prstDash val="dash"/>
          </a:ln>
        </p:spPr>
        <p:txBody>
          <a:bodyPr wrap="square" lIns="0" tIns="0" rIns="0" bIns="0" rtlCol="0">
            <a:noAutofit/>
          </a:bodyPr>
          <a:lstStyle/>
          <a:p>
            <a:endParaRPr/>
          </a:p>
        </p:txBody>
      </p:sp>
      <p:sp>
        <p:nvSpPr>
          <p:cNvPr id="64" name="object 64"/>
          <p:cNvSpPr/>
          <p:nvPr/>
        </p:nvSpPr>
        <p:spPr>
          <a:xfrm>
            <a:off x="2881503" y="3423285"/>
            <a:ext cx="2016251" cy="533400"/>
          </a:xfrm>
          <a:custGeom>
            <a:avLst/>
            <a:gdLst/>
            <a:ahLst/>
            <a:cxnLst/>
            <a:rect l="l" t="t" r="r" b="b"/>
            <a:pathLst>
              <a:path w="2016251" h="533400">
                <a:moveTo>
                  <a:pt x="0" y="0"/>
                </a:moveTo>
                <a:lnTo>
                  <a:pt x="0" y="533400"/>
                </a:lnTo>
                <a:lnTo>
                  <a:pt x="2016251" y="533400"/>
                </a:lnTo>
                <a:lnTo>
                  <a:pt x="2016251" y="0"/>
                </a:lnTo>
                <a:lnTo>
                  <a:pt x="0" y="0"/>
                </a:lnTo>
                <a:close/>
              </a:path>
            </a:pathLst>
          </a:custGeom>
          <a:solidFill>
            <a:srgbClr val="C37178"/>
          </a:solidFill>
        </p:spPr>
        <p:txBody>
          <a:bodyPr wrap="square" lIns="0" tIns="0" rIns="0" bIns="0" rtlCol="0">
            <a:noAutofit/>
          </a:bodyPr>
          <a:lstStyle/>
          <a:p>
            <a:endParaRPr/>
          </a:p>
        </p:txBody>
      </p:sp>
      <p:sp>
        <p:nvSpPr>
          <p:cNvPr id="65" name="object 65"/>
          <p:cNvSpPr/>
          <p:nvPr/>
        </p:nvSpPr>
        <p:spPr>
          <a:xfrm>
            <a:off x="7058025" y="3989451"/>
            <a:ext cx="2445257" cy="441960"/>
          </a:xfrm>
          <a:custGeom>
            <a:avLst/>
            <a:gdLst/>
            <a:ahLst/>
            <a:cxnLst/>
            <a:rect l="l" t="t" r="r" b="b"/>
            <a:pathLst>
              <a:path w="2445257" h="441960">
                <a:moveTo>
                  <a:pt x="0" y="0"/>
                </a:moveTo>
                <a:lnTo>
                  <a:pt x="0" y="441960"/>
                </a:lnTo>
                <a:lnTo>
                  <a:pt x="2445257" y="441960"/>
                </a:lnTo>
                <a:lnTo>
                  <a:pt x="2445257" y="0"/>
                </a:lnTo>
                <a:lnTo>
                  <a:pt x="0" y="0"/>
                </a:lnTo>
                <a:close/>
              </a:path>
            </a:pathLst>
          </a:custGeom>
          <a:solidFill>
            <a:srgbClr val="8F2E85"/>
          </a:solidFill>
        </p:spPr>
        <p:txBody>
          <a:bodyPr wrap="square" lIns="0" tIns="0" rIns="0" bIns="0" rtlCol="0">
            <a:noAutofit/>
          </a:bodyPr>
          <a:lstStyle/>
          <a:p>
            <a:endParaRPr/>
          </a:p>
        </p:txBody>
      </p:sp>
      <p:sp>
        <p:nvSpPr>
          <p:cNvPr id="66" name="object 66"/>
          <p:cNvSpPr/>
          <p:nvPr/>
        </p:nvSpPr>
        <p:spPr>
          <a:xfrm>
            <a:off x="7058025" y="3513201"/>
            <a:ext cx="2448305" cy="432053"/>
          </a:xfrm>
          <a:custGeom>
            <a:avLst/>
            <a:gdLst/>
            <a:ahLst/>
            <a:cxnLst/>
            <a:rect l="l" t="t" r="r" b="b"/>
            <a:pathLst>
              <a:path w="2448305" h="432053">
                <a:moveTo>
                  <a:pt x="0" y="0"/>
                </a:moveTo>
                <a:lnTo>
                  <a:pt x="0" y="432053"/>
                </a:lnTo>
                <a:lnTo>
                  <a:pt x="2448305" y="432053"/>
                </a:lnTo>
                <a:lnTo>
                  <a:pt x="2448305" y="0"/>
                </a:lnTo>
                <a:lnTo>
                  <a:pt x="0" y="0"/>
                </a:lnTo>
                <a:close/>
              </a:path>
            </a:pathLst>
          </a:custGeom>
          <a:solidFill>
            <a:srgbClr val="C37178"/>
          </a:solidFill>
        </p:spPr>
        <p:txBody>
          <a:bodyPr wrap="square" lIns="0" tIns="0" rIns="0" bIns="0" rtlCol="0">
            <a:noAutofit/>
          </a:bodyPr>
          <a:lstStyle/>
          <a:p>
            <a:endParaRPr/>
          </a:p>
        </p:txBody>
      </p:sp>
      <p:sp>
        <p:nvSpPr>
          <p:cNvPr id="67" name="object 67"/>
          <p:cNvSpPr/>
          <p:nvPr/>
        </p:nvSpPr>
        <p:spPr>
          <a:xfrm>
            <a:off x="427101" y="3854577"/>
            <a:ext cx="2382774" cy="566927"/>
          </a:xfrm>
          <a:custGeom>
            <a:avLst/>
            <a:gdLst/>
            <a:ahLst/>
            <a:cxnLst/>
            <a:rect l="l" t="t" r="r" b="b"/>
            <a:pathLst>
              <a:path w="2382774" h="566927">
                <a:moveTo>
                  <a:pt x="0" y="0"/>
                </a:moveTo>
                <a:lnTo>
                  <a:pt x="0" y="566927"/>
                </a:lnTo>
                <a:lnTo>
                  <a:pt x="2382774" y="566927"/>
                </a:lnTo>
                <a:lnTo>
                  <a:pt x="2382774" y="0"/>
                </a:lnTo>
                <a:lnTo>
                  <a:pt x="0" y="0"/>
                </a:lnTo>
                <a:close/>
              </a:path>
            </a:pathLst>
          </a:custGeom>
          <a:solidFill>
            <a:srgbClr val="8F2E85"/>
          </a:solidFill>
        </p:spPr>
        <p:txBody>
          <a:bodyPr wrap="square" lIns="0" tIns="0" rIns="0" bIns="0" rtlCol="0">
            <a:noAutofit/>
          </a:bodyPr>
          <a:lstStyle/>
          <a:p>
            <a:endParaRPr/>
          </a:p>
        </p:txBody>
      </p:sp>
      <p:sp>
        <p:nvSpPr>
          <p:cNvPr id="68" name="object 68"/>
          <p:cNvSpPr/>
          <p:nvPr/>
        </p:nvSpPr>
        <p:spPr>
          <a:xfrm>
            <a:off x="2774442" y="3423285"/>
            <a:ext cx="0" cy="737615"/>
          </a:xfrm>
          <a:custGeom>
            <a:avLst/>
            <a:gdLst/>
            <a:ahLst/>
            <a:cxnLst/>
            <a:rect l="l" t="t" r="r" b="b"/>
            <a:pathLst>
              <a:path h="737615">
                <a:moveTo>
                  <a:pt x="0" y="0"/>
                </a:moveTo>
                <a:lnTo>
                  <a:pt x="0" y="737615"/>
                </a:lnTo>
              </a:path>
            </a:pathLst>
          </a:custGeom>
          <a:ln w="72136">
            <a:solidFill>
              <a:srgbClr val="8F2E85"/>
            </a:solidFill>
          </a:ln>
        </p:spPr>
        <p:txBody>
          <a:bodyPr wrap="square" lIns="0" tIns="0" rIns="0" bIns="0" rtlCol="0">
            <a:noAutofit/>
          </a:bodyPr>
          <a:lstStyle/>
          <a:p>
            <a:endParaRPr/>
          </a:p>
        </p:txBody>
      </p:sp>
      <p:sp>
        <p:nvSpPr>
          <p:cNvPr id="69" name="object 69"/>
          <p:cNvSpPr/>
          <p:nvPr/>
        </p:nvSpPr>
        <p:spPr>
          <a:xfrm>
            <a:off x="5085207" y="2418206"/>
            <a:ext cx="847344" cy="0"/>
          </a:xfrm>
          <a:custGeom>
            <a:avLst/>
            <a:gdLst/>
            <a:ahLst/>
            <a:cxnLst/>
            <a:rect l="l" t="t" r="r" b="b"/>
            <a:pathLst>
              <a:path w="847344">
                <a:moveTo>
                  <a:pt x="847344" y="0"/>
                </a:moveTo>
                <a:lnTo>
                  <a:pt x="0" y="0"/>
                </a:lnTo>
              </a:path>
            </a:pathLst>
          </a:custGeom>
          <a:ln w="3175">
            <a:solidFill>
              <a:srgbClr val="C37178"/>
            </a:solidFill>
            <a:prstDash val="dash"/>
          </a:ln>
        </p:spPr>
        <p:txBody>
          <a:bodyPr wrap="square" lIns="0" tIns="0" rIns="0" bIns="0" rtlCol="0">
            <a:noAutofit/>
          </a:bodyPr>
          <a:lstStyle/>
          <a:p>
            <a:endParaRPr/>
          </a:p>
        </p:txBody>
      </p:sp>
      <p:sp>
        <p:nvSpPr>
          <p:cNvPr id="70" name="object 70"/>
          <p:cNvSpPr/>
          <p:nvPr/>
        </p:nvSpPr>
        <p:spPr>
          <a:xfrm>
            <a:off x="4970907" y="1735454"/>
            <a:ext cx="1943100" cy="606552"/>
          </a:xfrm>
          <a:custGeom>
            <a:avLst/>
            <a:gdLst/>
            <a:ahLst/>
            <a:cxnLst/>
            <a:rect l="l" t="t" r="r" b="b"/>
            <a:pathLst>
              <a:path w="1943100" h="606551">
                <a:moveTo>
                  <a:pt x="0" y="0"/>
                </a:moveTo>
                <a:lnTo>
                  <a:pt x="1943100" y="0"/>
                </a:lnTo>
                <a:lnTo>
                  <a:pt x="1943100" y="606551"/>
                </a:lnTo>
                <a:lnTo>
                  <a:pt x="0" y="606552"/>
                </a:lnTo>
                <a:lnTo>
                  <a:pt x="0" y="0"/>
                </a:lnTo>
                <a:close/>
              </a:path>
            </a:pathLst>
          </a:custGeom>
          <a:ln w="3175">
            <a:solidFill>
              <a:srgbClr val="C37178"/>
            </a:solidFill>
            <a:prstDash val="dash"/>
          </a:ln>
        </p:spPr>
        <p:txBody>
          <a:bodyPr wrap="square" lIns="0" tIns="0" rIns="0" bIns="0" rtlCol="0">
            <a:noAutofit/>
          </a:bodyPr>
          <a:lstStyle/>
          <a:p>
            <a:endParaRPr/>
          </a:p>
        </p:txBody>
      </p:sp>
      <p:sp>
        <p:nvSpPr>
          <p:cNvPr id="71" name="object 71"/>
          <p:cNvSpPr/>
          <p:nvPr/>
        </p:nvSpPr>
        <p:spPr>
          <a:xfrm>
            <a:off x="5113401" y="2486025"/>
            <a:ext cx="1657350" cy="395477"/>
          </a:xfrm>
          <a:custGeom>
            <a:avLst/>
            <a:gdLst/>
            <a:ahLst/>
            <a:cxnLst/>
            <a:rect l="l" t="t" r="r" b="b"/>
            <a:pathLst>
              <a:path w="1657350" h="395477">
                <a:moveTo>
                  <a:pt x="0" y="0"/>
                </a:moveTo>
                <a:lnTo>
                  <a:pt x="0" y="395477"/>
                </a:lnTo>
                <a:lnTo>
                  <a:pt x="1657350" y="395477"/>
                </a:lnTo>
                <a:lnTo>
                  <a:pt x="1657350" y="0"/>
                </a:lnTo>
                <a:lnTo>
                  <a:pt x="0" y="0"/>
                </a:lnTo>
                <a:close/>
              </a:path>
            </a:pathLst>
          </a:custGeom>
          <a:solidFill>
            <a:srgbClr val="FFFFFF"/>
          </a:solidFill>
        </p:spPr>
        <p:txBody>
          <a:bodyPr wrap="square" lIns="0" tIns="0" rIns="0" bIns="0" rtlCol="0">
            <a:noAutofit/>
          </a:bodyPr>
          <a:lstStyle/>
          <a:p>
            <a:endParaRPr/>
          </a:p>
        </p:txBody>
      </p:sp>
      <p:sp>
        <p:nvSpPr>
          <p:cNvPr id="72" name="object 72"/>
          <p:cNvSpPr/>
          <p:nvPr/>
        </p:nvSpPr>
        <p:spPr>
          <a:xfrm>
            <a:off x="5113401" y="2486025"/>
            <a:ext cx="1657350" cy="395477"/>
          </a:xfrm>
          <a:custGeom>
            <a:avLst/>
            <a:gdLst/>
            <a:ahLst/>
            <a:cxnLst/>
            <a:rect l="l" t="t" r="r" b="b"/>
            <a:pathLst>
              <a:path w="1657350" h="395477">
                <a:moveTo>
                  <a:pt x="0" y="0"/>
                </a:moveTo>
                <a:lnTo>
                  <a:pt x="0" y="395477"/>
                </a:lnTo>
                <a:lnTo>
                  <a:pt x="1657350" y="395477"/>
                </a:lnTo>
                <a:lnTo>
                  <a:pt x="1657350" y="0"/>
                </a:lnTo>
                <a:lnTo>
                  <a:pt x="0" y="0"/>
                </a:lnTo>
                <a:close/>
              </a:path>
            </a:pathLst>
          </a:custGeom>
          <a:ln w="9525">
            <a:solidFill>
              <a:srgbClr val="C37178"/>
            </a:solidFill>
          </a:ln>
        </p:spPr>
        <p:txBody>
          <a:bodyPr wrap="square" lIns="0" tIns="0" rIns="0" bIns="0" rtlCol="0">
            <a:noAutofit/>
          </a:bodyPr>
          <a:lstStyle/>
          <a:p>
            <a:endParaRPr/>
          </a:p>
        </p:txBody>
      </p:sp>
      <p:sp>
        <p:nvSpPr>
          <p:cNvPr id="73" name="object 73"/>
          <p:cNvSpPr/>
          <p:nvPr/>
        </p:nvSpPr>
        <p:spPr>
          <a:xfrm>
            <a:off x="7634846" y="1981581"/>
            <a:ext cx="1688592" cy="432054"/>
          </a:xfrm>
          <a:custGeom>
            <a:avLst/>
            <a:gdLst/>
            <a:ahLst/>
            <a:cxnLst/>
            <a:rect l="l" t="t" r="r" b="b"/>
            <a:pathLst>
              <a:path w="1688592" h="432054">
                <a:moveTo>
                  <a:pt x="0" y="0"/>
                </a:moveTo>
                <a:lnTo>
                  <a:pt x="0" y="432054"/>
                </a:lnTo>
                <a:lnTo>
                  <a:pt x="1688592" y="432053"/>
                </a:lnTo>
                <a:lnTo>
                  <a:pt x="1688592" y="0"/>
                </a:lnTo>
                <a:lnTo>
                  <a:pt x="0" y="0"/>
                </a:lnTo>
                <a:close/>
              </a:path>
            </a:pathLst>
          </a:custGeom>
          <a:solidFill>
            <a:srgbClr val="FFFFFF"/>
          </a:solidFill>
        </p:spPr>
        <p:txBody>
          <a:bodyPr wrap="square" lIns="0" tIns="0" rIns="0" bIns="0" rtlCol="0">
            <a:noAutofit/>
          </a:bodyPr>
          <a:lstStyle/>
          <a:p>
            <a:endParaRPr/>
          </a:p>
        </p:txBody>
      </p:sp>
      <p:sp>
        <p:nvSpPr>
          <p:cNvPr id="74" name="object 74"/>
          <p:cNvSpPr/>
          <p:nvPr/>
        </p:nvSpPr>
        <p:spPr>
          <a:xfrm>
            <a:off x="7634846" y="1981581"/>
            <a:ext cx="1688592" cy="432054"/>
          </a:xfrm>
          <a:custGeom>
            <a:avLst/>
            <a:gdLst/>
            <a:ahLst/>
            <a:cxnLst/>
            <a:rect l="l" t="t" r="r" b="b"/>
            <a:pathLst>
              <a:path w="1688592" h="432054">
                <a:moveTo>
                  <a:pt x="0" y="0"/>
                </a:moveTo>
                <a:lnTo>
                  <a:pt x="0" y="432054"/>
                </a:lnTo>
                <a:lnTo>
                  <a:pt x="1688592" y="432053"/>
                </a:lnTo>
                <a:lnTo>
                  <a:pt x="1688592" y="0"/>
                </a:lnTo>
                <a:lnTo>
                  <a:pt x="0" y="0"/>
                </a:lnTo>
                <a:close/>
              </a:path>
            </a:pathLst>
          </a:custGeom>
          <a:ln w="9525">
            <a:solidFill>
              <a:srgbClr val="D99B01"/>
            </a:solidFill>
          </a:ln>
        </p:spPr>
        <p:txBody>
          <a:bodyPr wrap="square" lIns="0" tIns="0" rIns="0" bIns="0" rtlCol="0">
            <a:noAutofit/>
          </a:bodyPr>
          <a:lstStyle/>
          <a:p>
            <a:endParaRPr/>
          </a:p>
        </p:txBody>
      </p:sp>
      <p:sp>
        <p:nvSpPr>
          <p:cNvPr id="75" name="object 75"/>
          <p:cNvSpPr/>
          <p:nvPr/>
        </p:nvSpPr>
        <p:spPr>
          <a:xfrm>
            <a:off x="403479" y="5556250"/>
            <a:ext cx="9264396" cy="504444"/>
          </a:xfrm>
          <a:custGeom>
            <a:avLst/>
            <a:gdLst/>
            <a:ahLst/>
            <a:cxnLst/>
            <a:rect l="l" t="t" r="r" b="b"/>
            <a:pathLst>
              <a:path w="9264396" h="504444">
                <a:moveTo>
                  <a:pt x="0" y="0"/>
                </a:moveTo>
                <a:lnTo>
                  <a:pt x="0" y="504444"/>
                </a:lnTo>
                <a:lnTo>
                  <a:pt x="9264396" y="504444"/>
                </a:lnTo>
                <a:lnTo>
                  <a:pt x="9264396" y="0"/>
                </a:lnTo>
                <a:lnTo>
                  <a:pt x="0" y="0"/>
                </a:lnTo>
                <a:close/>
              </a:path>
            </a:pathLst>
          </a:custGeom>
          <a:solidFill>
            <a:srgbClr val="F8EBF8"/>
          </a:solidFill>
        </p:spPr>
        <p:txBody>
          <a:bodyPr wrap="square" lIns="0" tIns="0" rIns="0" bIns="0" rtlCol="0">
            <a:noAutofit/>
          </a:bodyPr>
          <a:lstStyle/>
          <a:p>
            <a:endParaRPr/>
          </a:p>
        </p:txBody>
      </p:sp>
      <p:sp>
        <p:nvSpPr>
          <p:cNvPr id="76" name="object 76"/>
          <p:cNvSpPr/>
          <p:nvPr/>
        </p:nvSpPr>
        <p:spPr>
          <a:xfrm>
            <a:off x="6952856" y="2484501"/>
            <a:ext cx="0" cy="505205"/>
          </a:xfrm>
          <a:custGeom>
            <a:avLst/>
            <a:gdLst/>
            <a:ahLst/>
            <a:cxnLst/>
            <a:rect l="l" t="t" r="r" b="b"/>
            <a:pathLst>
              <a:path h="505205">
                <a:moveTo>
                  <a:pt x="0" y="0"/>
                </a:moveTo>
                <a:lnTo>
                  <a:pt x="0" y="505205"/>
                </a:lnTo>
              </a:path>
            </a:pathLst>
          </a:custGeom>
          <a:ln w="69849">
            <a:solidFill>
              <a:srgbClr val="C37178"/>
            </a:solidFill>
          </a:ln>
        </p:spPr>
        <p:txBody>
          <a:bodyPr wrap="square" lIns="0" tIns="0" rIns="0" bIns="0" rtlCol="0">
            <a:noAutofit/>
          </a:bodyPr>
          <a:lstStyle/>
          <a:p>
            <a:endParaRPr/>
          </a:p>
        </p:txBody>
      </p:sp>
      <p:sp>
        <p:nvSpPr>
          <p:cNvPr id="77" name="object 77"/>
          <p:cNvSpPr/>
          <p:nvPr/>
        </p:nvSpPr>
        <p:spPr>
          <a:xfrm>
            <a:off x="9472041" y="2054733"/>
            <a:ext cx="0" cy="431291"/>
          </a:xfrm>
          <a:custGeom>
            <a:avLst/>
            <a:gdLst/>
            <a:ahLst/>
            <a:cxnLst/>
            <a:rect l="l" t="t" r="r" b="b"/>
            <a:pathLst>
              <a:path h="431291">
                <a:moveTo>
                  <a:pt x="0" y="0"/>
                </a:moveTo>
                <a:lnTo>
                  <a:pt x="0" y="431291"/>
                </a:lnTo>
              </a:path>
            </a:pathLst>
          </a:custGeom>
          <a:ln w="69849">
            <a:solidFill>
              <a:srgbClr val="D99B01"/>
            </a:solidFill>
          </a:ln>
        </p:spPr>
        <p:txBody>
          <a:bodyPr wrap="square" lIns="0" tIns="0" rIns="0" bIns="0" rtlCol="0">
            <a:noAutofit/>
          </a:bodyPr>
          <a:lstStyle/>
          <a:p>
            <a:endParaRPr/>
          </a:p>
        </p:txBody>
      </p:sp>
      <p:sp>
        <p:nvSpPr>
          <p:cNvPr id="78" name="object 78"/>
          <p:cNvSpPr/>
          <p:nvPr/>
        </p:nvSpPr>
        <p:spPr>
          <a:xfrm>
            <a:off x="4981575" y="2989707"/>
            <a:ext cx="2005583" cy="485394"/>
          </a:xfrm>
          <a:custGeom>
            <a:avLst/>
            <a:gdLst/>
            <a:ahLst/>
            <a:cxnLst/>
            <a:rect l="l" t="t" r="r" b="b"/>
            <a:pathLst>
              <a:path w="2005583" h="485394">
                <a:moveTo>
                  <a:pt x="0" y="0"/>
                </a:moveTo>
                <a:lnTo>
                  <a:pt x="0" y="485394"/>
                </a:lnTo>
                <a:lnTo>
                  <a:pt x="2005583" y="485394"/>
                </a:lnTo>
                <a:lnTo>
                  <a:pt x="2005583" y="0"/>
                </a:lnTo>
                <a:lnTo>
                  <a:pt x="0" y="0"/>
                </a:lnTo>
                <a:close/>
              </a:path>
            </a:pathLst>
          </a:custGeom>
          <a:solidFill>
            <a:srgbClr val="C37178"/>
          </a:solidFill>
        </p:spPr>
        <p:txBody>
          <a:bodyPr wrap="square" lIns="0" tIns="0" rIns="0" bIns="0" rtlCol="0">
            <a:noAutofit/>
          </a:bodyPr>
          <a:lstStyle/>
          <a:p>
            <a:endParaRPr/>
          </a:p>
        </p:txBody>
      </p:sp>
      <p:sp>
        <p:nvSpPr>
          <p:cNvPr id="79" name="object 79"/>
          <p:cNvSpPr/>
          <p:nvPr/>
        </p:nvSpPr>
        <p:spPr>
          <a:xfrm>
            <a:off x="7634858" y="1333881"/>
            <a:ext cx="1871472" cy="521970"/>
          </a:xfrm>
          <a:custGeom>
            <a:avLst/>
            <a:gdLst/>
            <a:ahLst/>
            <a:cxnLst/>
            <a:rect l="l" t="t" r="r" b="b"/>
            <a:pathLst>
              <a:path w="1871472" h="521970">
                <a:moveTo>
                  <a:pt x="0" y="0"/>
                </a:moveTo>
                <a:lnTo>
                  <a:pt x="1871472" y="0"/>
                </a:lnTo>
                <a:lnTo>
                  <a:pt x="1871472" y="521969"/>
                </a:lnTo>
                <a:lnTo>
                  <a:pt x="0" y="521970"/>
                </a:lnTo>
                <a:lnTo>
                  <a:pt x="0" y="0"/>
                </a:lnTo>
                <a:close/>
              </a:path>
            </a:pathLst>
          </a:custGeom>
          <a:ln w="12700">
            <a:solidFill>
              <a:srgbClr val="D99B01"/>
            </a:solidFill>
            <a:prstDash val="dash"/>
          </a:ln>
        </p:spPr>
        <p:txBody>
          <a:bodyPr wrap="square" lIns="0" tIns="0" rIns="0" bIns="0" rtlCol="0">
            <a:noAutofit/>
          </a:bodyPr>
          <a:lstStyle/>
          <a:p>
            <a:endParaRPr/>
          </a:p>
        </p:txBody>
      </p:sp>
      <p:sp>
        <p:nvSpPr>
          <p:cNvPr id="80" name="object 80"/>
          <p:cNvSpPr/>
          <p:nvPr/>
        </p:nvSpPr>
        <p:spPr>
          <a:xfrm>
            <a:off x="3716274" y="1289824"/>
            <a:ext cx="2737866" cy="230124"/>
          </a:xfrm>
          <a:custGeom>
            <a:avLst/>
            <a:gdLst/>
            <a:ahLst/>
            <a:cxnLst/>
            <a:rect l="l" t="t" r="r" b="b"/>
            <a:pathLst>
              <a:path w="2737866" h="230124">
                <a:moveTo>
                  <a:pt x="0" y="0"/>
                </a:moveTo>
                <a:lnTo>
                  <a:pt x="0" y="230123"/>
                </a:lnTo>
                <a:lnTo>
                  <a:pt x="2737866" y="230123"/>
                </a:lnTo>
                <a:lnTo>
                  <a:pt x="2737866" y="0"/>
                </a:lnTo>
                <a:lnTo>
                  <a:pt x="0" y="0"/>
                </a:lnTo>
                <a:close/>
              </a:path>
            </a:pathLst>
          </a:custGeom>
          <a:solidFill>
            <a:srgbClr val="FFFFFF">
              <a:alpha val="39999"/>
            </a:srgbClr>
          </a:solidFill>
        </p:spPr>
        <p:txBody>
          <a:bodyPr wrap="square" lIns="0" tIns="0" rIns="0" bIns="0" rtlCol="0">
            <a:noAutofit/>
          </a:bodyPr>
          <a:lstStyle/>
          <a:p>
            <a:endParaRPr/>
          </a:p>
        </p:txBody>
      </p:sp>
      <p:sp>
        <p:nvSpPr>
          <p:cNvPr id="82" name="object 82"/>
          <p:cNvSpPr/>
          <p:nvPr/>
        </p:nvSpPr>
        <p:spPr>
          <a:xfrm>
            <a:off x="2916555" y="4573904"/>
            <a:ext cx="4213098" cy="936498"/>
          </a:xfrm>
          <a:custGeom>
            <a:avLst/>
            <a:gdLst/>
            <a:ahLst/>
            <a:cxnLst/>
            <a:rect l="l" t="t" r="r" b="b"/>
            <a:pathLst>
              <a:path w="4213098" h="936498">
                <a:moveTo>
                  <a:pt x="3910584" y="0"/>
                </a:moveTo>
                <a:lnTo>
                  <a:pt x="0" y="0"/>
                </a:lnTo>
                <a:lnTo>
                  <a:pt x="302513" y="468630"/>
                </a:lnTo>
                <a:lnTo>
                  <a:pt x="0" y="936498"/>
                </a:lnTo>
                <a:lnTo>
                  <a:pt x="3910584" y="936497"/>
                </a:lnTo>
                <a:lnTo>
                  <a:pt x="4213098" y="468630"/>
                </a:lnTo>
                <a:lnTo>
                  <a:pt x="3910584" y="0"/>
                </a:lnTo>
                <a:close/>
              </a:path>
            </a:pathLst>
          </a:custGeom>
          <a:solidFill>
            <a:srgbClr val="FFFFFF">
              <a:alpha val="39999"/>
            </a:srgbClr>
          </a:solidFill>
        </p:spPr>
        <p:txBody>
          <a:bodyPr wrap="square" lIns="0" tIns="0" rIns="0" bIns="0" rtlCol="0">
            <a:noAutofit/>
          </a:bodyPr>
          <a:lstStyle/>
          <a:p>
            <a:endParaRPr/>
          </a:p>
        </p:txBody>
      </p:sp>
      <p:sp>
        <p:nvSpPr>
          <p:cNvPr id="83" name="object 83"/>
          <p:cNvSpPr/>
          <p:nvPr/>
        </p:nvSpPr>
        <p:spPr>
          <a:xfrm>
            <a:off x="2916555" y="4573904"/>
            <a:ext cx="4213098" cy="936498"/>
          </a:xfrm>
          <a:custGeom>
            <a:avLst/>
            <a:gdLst/>
            <a:ahLst/>
            <a:cxnLst/>
            <a:rect l="l" t="t" r="r" b="b"/>
            <a:pathLst>
              <a:path w="4213098" h="936498">
                <a:moveTo>
                  <a:pt x="3910584" y="0"/>
                </a:moveTo>
                <a:lnTo>
                  <a:pt x="0" y="0"/>
                </a:lnTo>
                <a:lnTo>
                  <a:pt x="302513" y="468630"/>
                </a:lnTo>
                <a:lnTo>
                  <a:pt x="0" y="936498"/>
                </a:lnTo>
                <a:lnTo>
                  <a:pt x="3910584" y="936497"/>
                </a:lnTo>
                <a:lnTo>
                  <a:pt x="4213098" y="468630"/>
                </a:lnTo>
                <a:lnTo>
                  <a:pt x="3910584" y="0"/>
                </a:lnTo>
                <a:close/>
              </a:path>
            </a:pathLst>
          </a:custGeom>
          <a:ln w="3175">
            <a:solidFill>
              <a:srgbClr val="C37178"/>
            </a:solidFill>
          </a:ln>
        </p:spPr>
        <p:txBody>
          <a:bodyPr wrap="square" lIns="0" tIns="0" rIns="0" bIns="0" rtlCol="0">
            <a:noAutofit/>
          </a:bodyPr>
          <a:lstStyle/>
          <a:p>
            <a:endParaRPr/>
          </a:p>
        </p:txBody>
      </p:sp>
      <p:sp>
        <p:nvSpPr>
          <p:cNvPr id="84" name="object 84"/>
          <p:cNvSpPr/>
          <p:nvPr/>
        </p:nvSpPr>
        <p:spPr>
          <a:xfrm>
            <a:off x="433958" y="4573904"/>
            <a:ext cx="2592324" cy="936498"/>
          </a:xfrm>
          <a:custGeom>
            <a:avLst/>
            <a:gdLst/>
            <a:ahLst/>
            <a:cxnLst/>
            <a:rect l="l" t="t" r="r" b="b"/>
            <a:pathLst>
              <a:path w="2592324" h="936498">
                <a:moveTo>
                  <a:pt x="2304288" y="0"/>
                </a:moveTo>
                <a:lnTo>
                  <a:pt x="0" y="0"/>
                </a:lnTo>
                <a:lnTo>
                  <a:pt x="0" y="936498"/>
                </a:lnTo>
                <a:lnTo>
                  <a:pt x="2304288" y="936497"/>
                </a:lnTo>
                <a:lnTo>
                  <a:pt x="2592324" y="468630"/>
                </a:lnTo>
                <a:lnTo>
                  <a:pt x="2304288" y="0"/>
                </a:lnTo>
                <a:close/>
              </a:path>
            </a:pathLst>
          </a:custGeom>
          <a:solidFill>
            <a:srgbClr val="FFFFFF">
              <a:alpha val="39999"/>
            </a:srgbClr>
          </a:solidFill>
        </p:spPr>
        <p:txBody>
          <a:bodyPr wrap="square" lIns="0" tIns="0" rIns="0" bIns="0" rtlCol="0">
            <a:noAutofit/>
          </a:bodyPr>
          <a:lstStyle/>
          <a:p>
            <a:endParaRPr/>
          </a:p>
        </p:txBody>
      </p:sp>
      <p:sp>
        <p:nvSpPr>
          <p:cNvPr id="85" name="object 85"/>
          <p:cNvSpPr/>
          <p:nvPr/>
        </p:nvSpPr>
        <p:spPr>
          <a:xfrm>
            <a:off x="433958" y="4573904"/>
            <a:ext cx="2592324" cy="936498"/>
          </a:xfrm>
          <a:custGeom>
            <a:avLst/>
            <a:gdLst/>
            <a:ahLst/>
            <a:cxnLst/>
            <a:rect l="l" t="t" r="r" b="b"/>
            <a:pathLst>
              <a:path w="2592324" h="936498">
                <a:moveTo>
                  <a:pt x="2304288" y="0"/>
                </a:moveTo>
                <a:lnTo>
                  <a:pt x="0" y="0"/>
                </a:lnTo>
                <a:lnTo>
                  <a:pt x="0" y="936498"/>
                </a:lnTo>
                <a:lnTo>
                  <a:pt x="2304288" y="936497"/>
                </a:lnTo>
                <a:lnTo>
                  <a:pt x="2592324" y="468630"/>
                </a:lnTo>
                <a:lnTo>
                  <a:pt x="2304288" y="0"/>
                </a:lnTo>
                <a:close/>
              </a:path>
            </a:pathLst>
          </a:custGeom>
          <a:ln w="3175">
            <a:solidFill>
              <a:srgbClr val="8F2E85"/>
            </a:solidFill>
          </a:ln>
        </p:spPr>
        <p:txBody>
          <a:bodyPr wrap="square" lIns="0" tIns="0" rIns="0" bIns="0" rtlCol="0">
            <a:noAutofit/>
          </a:bodyPr>
          <a:lstStyle/>
          <a:p>
            <a:endParaRPr/>
          </a:p>
        </p:txBody>
      </p:sp>
      <p:sp>
        <p:nvSpPr>
          <p:cNvPr id="86" name="object 86"/>
          <p:cNvSpPr/>
          <p:nvPr/>
        </p:nvSpPr>
        <p:spPr>
          <a:xfrm>
            <a:off x="577977" y="4832984"/>
            <a:ext cx="2238756" cy="533400"/>
          </a:xfrm>
          <a:custGeom>
            <a:avLst/>
            <a:gdLst/>
            <a:ahLst/>
            <a:cxnLst/>
            <a:rect l="l" t="t" r="r" b="b"/>
            <a:pathLst>
              <a:path w="2238756" h="533400">
                <a:moveTo>
                  <a:pt x="2049780" y="0"/>
                </a:moveTo>
                <a:lnTo>
                  <a:pt x="0" y="0"/>
                </a:lnTo>
                <a:lnTo>
                  <a:pt x="188975" y="266700"/>
                </a:lnTo>
                <a:lnTo>
                  <a:pt x="0" y="533400"/>
                </a:lnTo>
                <a:lnTo>
                  <a:pt x="2049780" y="533400"/>
                </a:lnTo>
                <a:lnTo>
                  <a:pt x="2238756" y="266700"/>
                </a:lnTo>
                <a:lnTo>
                  <a:pt x="2049780" y="0"/>
                </a:lnTo>
                <a:close/>
              </a:path>
            </a:pathLst>
          </a:custGeom>
          <a:solidFill>
            <a:srgbClr val="8F3C85"/>
          </a:solidFill>
        </p:spPr>
        <p:txBody>
          <a:bodyPr wrap="square" lIns="0" tIns="0" rIns="0" bIns="0" rtlCol="0">
            <a:noAutofit/>
          </a:bodyPr>
          <a:lstStyle/>
          <a:p>
            <a:endParaRPr/>
          </a:p>
        </p:txBody>
      </p:sp>
      <p:sp>
        <p:nvSpPr>
          <p:cNvPr id="87" name="object 87"/>
          <p:cNvSpPr/>
          <p:nvPr/>
        </p:nvSpPr>
        <p:spPr>
          <a:xfrm>
            <a:off x="577977" y="4832984"/>
            <a:ext cx="2238756" cy="533400"/>
          </a:xfrm>
          <a:custGeom>
            <a:avLst/>
            <a:gdLst/>
            <a:ahLst/>
            <a:cxnLst/>
            <a:rect l="l" t="t" r="r" b="b"/>
            <a:pathLst>
              <a:path w="2238756" h="533400">
                <a:moveTo>
                  <a:pt x="2049780" y="0"/>
                </a:moveTo>
                <a:lnTo>
                  <a:pt x="0" y="0"/>
                </a:lnTo>
                <a:lnTo>
                  <a:pt x="188975" y="266700"/>
                </a:lnTo>
                <a:lnTo>
                  <a:pt x="0" y="533400"/>
                </a:lnTo>
                <a:lnTo>
                  <a:pt x="2049780" y="533400"/>
                </a:lnTo>
                <a:lnTo>
                  <a:pt x="2238756" y="266700"/>
                </a:lnTo>
                <a:lnTo>
                  <a:pt x="2049780" y="0"/>
                </a:lnTo>
                <a:close/>
              </a:path>
            </a:pathLst>
          </a:custGeom>
          <a:ln w="9525">
            <a:solidFill>
              <a:srgbClr val="8F3C85"/>
            </a:solidFill>
          </a:ln>
        </p:spPr>
        <p:txBody>
          <a:bodyPr wrap="square" lIns="0" tIns="0" rIns="0" bIns="0" rtlCol="0">
            <a:noAutofit/>
          </a:bodyPr>
          <a:lstStyle/>
          <a:p>
            <a:endParaRPr/>
          </a:p>
        </p:txBody>
      </p:sp>
      <p:sp>
        <p:nvSpPr>
          <p:cNvPr id="88" name="object 88"/>
          <p:cNvSpPr/>
          <p:nvPr/>
        </p:nvSpPr>
        <p:spPr>
          <a:xfrm>
            <a:off x="7058025" y="4573904"/>
            <a:ext cx="2592324" cy="936498"/>
          </a:xfrm>
          <a:custGeom>
            <a:avLst/>
            <a:gdLst/>
            <a:ahLst/>
            <a:cxnLst/>
            <a:rect l="l" t="t" r="r" b="b"/>
            <a:pathLst>
              <a:path w="2592324" h="936498">
                <a:moveTo>
                  <a:pt x="2323338" y="0"/>
                </a:moveTo>
                <a:lnTo>
                  <a:pt x="0" y="0"/>
                </a:lnTo>
                <a:lnTo>
                  <a:pt x="269748" y="468630"/>
                </a:lnTo>
                <a:lnTo>
                  <a:pt x="0" y="936498"/>
                </a:lnTo>
                <a:lnTo>
                  <a:pt x="2323338" y="936497"/>
                </a:lnTo>
                <a:lnTo>
                  <a:pt x="2592324" y="468630"/>
                </a:lnTo>
                <a:lnTo>
                  <a:pt x="2323338" y="0"/>
                </a:lnTo>
                <a:close/>
              </a:path>
            </a:pathLst>
          </a:custGeom>
          <a:ln w="3175">
            <a:solidFill>
              <a:srgbClr val="D99B01"/>
            </a:solidFill>
          </a:ln>
        </p:spPr>
        <p:txBody>
          <a:bodyPr wrap="square" lIns="0" tIns="0" rIns="0" bIns="0" rtlCol="0">
            <a:noAutofit/>
          </a:bodyPr>
          <a:lstStyle/>
          <a:p>
            <a:endParaRPr/>
          </a:p>
        </p:txBody>
      </p:sp>
      <p:sp>
        <p:nvSpPr>
          <p:cNvPr id="89" name="object 89"/>
          <p:cNvSpPr/>
          <p:nvPr/>
        </p:nvSpPr>
        <p:spPr>
          <a:xfrm>
            <a:off x="3313557" y="4832984"/>
            <a:ext cx="1657350" cy="533400"/>
          </a:xfrm>
          <a:custGeom>
            <a:avLst/>
            <a:gdLst/>
            <a:ahLst/>
            <a:cxnLst/>
            <a:rect l="l" t="t" r="r" b="b"/>
            <a:pathLst>
              <a:path w="1657350" h="533400">
                <a:moveTo>
                  <a:pt x="1481327" y="0"/>
                </a:moveTo>
                <a:lnTo>
                  <a:pt x="0" y="0"/>
                </a:lnTo>
                <a:lnTo>
                  <a:pt x="176021" y="266700"/>
                </a:lnTo>
                <a:lnTo>
                  <a:pt x="0" y="533400"/>
                </a:lnTo>
                <a:lnTo>
                  <a:pt x="1481327" y="533400"/>
                </a:lnTo>
                <a:lnTo>
                  <a:pt x="1657350" y="266700"/>
                </a:lnTo>
                <a:lnTo>
                  <a:pt x="1481327" y="0"/>
                </a:lnTo>
                <a:close/>
              </a:path>
            </a:pathLst>
          </a:custGeom>
          <a:solidFill>
            <a:srgbClr val="C37178"/>
          </a:solidFill>
        </p:spPr>
        <p:txBody>
          <a:bodyPr wrap="square" lIns="0" tIns="0" rIns="0" bIns="0" rtlCol="0">
            <a:noAutofit/>
          </a:bodyPr>
          <a:lstStyle/>
          <a:p>
            <a:endParaRPr/>
          </a:p>
        </p:txBody>
      </p:sp>
      <p:sp>
        <p:nvSpPr>
          <p:cNvPr id="90" name="object 90"/>
          <p:cNvSpPr/>
          <p:nvPr/>
        </p:nvSpPr>
        <p:spPr>
          <a:xfrm>
            <a:off x="3313557" y="4832984"/>
            <a:ext cx="1657350" cy="533400"/>
          </a:xfrm>
          <a:custGeom>
            <a:avLst/>
            <a:gdLst/>
            <a:ahLst/>
            <a:cxnLst/>
            <a:rect l="l" t="t" r="r" b="b"/>
            <a:pathLst>
              <a:path w="1657350" h="533400">
                <a:moveTo>
                  <a:pt x="1481327" y="0"/>
                </a:moveTo>
                <a:lnTo>
                  <a:pt x="0" y="0"/>
                </a:lnTo>
                <a:lnTo>
                  <a:pt x="176021" y="266700"/>
                </a:lnTo>
                <a:lnTo>
                  <a:pt x="0" y="533400"/>
                </a:lnTo>
                <a:lnTo>
                  <a:pt x="1481327" y="533400"/>
                </a:lnTo>
                <a:lnTo>
                  <a:pt x="1657350" y="266700"/>
                </a:lnTo>
                <a:lnTo>
                  <a:pt x="1481327" y="0"/>
                </a:lnTo>
                <a:close/>
              </a:path>
            </a:pathLst>
          </a:custGeom>
          <a:ln w="9525">
            <a:solidFill>
              <a:srgbClr val="C37178"/>
            </a:solidFill>
          </a:ln>
        </p:spPr>
        <p:txBody>
          <a:bodyPr wrap="square" lIns="0" tIns="0" rIns="0" bIns="0" rtlCol="0">
            <a:noAutofit/>
          </a:bodyPr>
          <a:lstStyle/>
          <a:p>
            <a:endParaRPr/>
          </a:p>
        </p:txBody>
      </p:sp>
      <p:sp>
        <p:nvSpPr>
          <p:cNvPr id="91" name="object 91"/>
          <p:cNvSpPr/>
          <p:nvPr/>
        </p:nvSpPr>
        <p:spPr>
          <a:xfrm>
            <a:off x="7353668" y="4832984"/>
            <a:ext cx="2009394" cy="533400"/>
          </a:xfrm>
          <a:custGeom>
            <a:avLst/>
            <a:gdLst/>
            <a:ahLst/>
            <a:cxnLst/>
            <a:rect l="l" t="t" r="r" b="b"/>
            <a:pathLst>
              <a:path w="2009394" h="533400">
                <a:moveTo>
                  <a:pt x="1849374" y="0"/>
                </a:moveTo>
                <a:lnTo>
                  <a:pt x="0" y="0"/>
                </a:lnTo>
                <a:lnTo>
                  <a:pt x="160019" y="266700"/>
                </a:lnTo>
                <a:lnTo>
                  <a:pt x="0" y="533400"/>
                </a:lnTo>
                <a:lnTo>
                  <a:pt x="1849374" y="533400"/>
                </a:lnTo>
                <a:lnTo>
                  <a:pt x="2009394" y="266700"/>
                </a:lnTo>
                <a:lnTo>
                  <a:pt x="1849374" y="0"/>
                </a:lnTo>
                <a:close/>
              </a:path>
            </a:pathLst>
          </a:custGeom>
          <a:solidFill>
            <a:srgbClr val="D99B01"/>
          </a:solidFill>
        </p:spPr>
        <p:txBody>
          <a:bodyPr wrap="square" lIns="0" tIns="0" rIns="0" bIns="0" rtlCol="0">
            <a:noAutofit/>
          </a:bodyPr>
          <a:lstStyle/>
          <a:p>
            <a:endParaRPr/>
          </a:p>
        </p:txBody>
      </p:sp>
      <p:sp>
        <p:nvSpPr>
          <p:cNvPr id="92" name="object 92"/>
          <p:cNvSpPr/>
          <p:nvPr/>
        </p:nvSpPr>
        <p:spPr>
          <a:xfrm>
            <a:off x="7353668" y="4832984"/>
            <a:ext cx="2009394" cy="533400"/>
          </a:xfrm>
          <a:custGeom>
            <a:avLst/>
            <a:gdLst/>
            <a:ahLst/>
            <a:cxnLst/>
            <a:rect l="l" t="t" r="r" b="b"/>
            <a:pathLst>
              <a:path w="2009394" h="533400">
                <a:moveTo>
                  <a:pt x="1849374" y="0"/>
                </a:moveTo>
                <a:lnTo>
                  <a:pt x="0" y="0"/>
                </a:lnTo>
                <a:lnTo>
                  <a:pt x="160019" y="266700"/>
                </a:lnTo>
                <a:lnTo>
                  <a:pt x="0" y="533400"/>
                </a:lnTo>
                <a:lnTo>
                  <a:pt x="1849374" y="533400"/>
                </a:lnTo>
                <a:lnTo>
                  <a:pt x="2009394" y="266700"/>
                </a:lnTo>
                <a:lnTo>
                  <a:pt x="1849374" y="0"/>
                </a:lnTo>
                <a:close/>
              </a:path>
            </a:pathLst>
          </a:custGeom>
          <a:ln w="9525">
            <a:solidFill>
              <a:srgbClr val="D99B01"/>
            </a:solidFill>
          </a:ln>
        </p:spPr>
        <p:txBody>
          <a:bodyPr wrap="square" lIns="0" tIns="0" rIns="0" bIns="0" rtlCol="0">
            <a:noAutofit/>
          </a:bodyPr>
          <a:lstStyle/>
          <a:p>
            <a:endParaRPr/>
          </a:p>
        </p:txBody>
      </p:sp>
      <p:sp>
        <p:nvSpPr>
          <p:cNvPr id="93" name="object 93"/>
          <p:cNvSpPr/>
          <p:nvPr/>
        </p:nvSpPr>
        <p:spPr>
          <a:xfrm>
            <a:off x="4897755" y="4830699"/>
            <a:ext cx="1943100" cy="535686"/>
          </a:xfrm>
          <a:custGeom>
            <a:avLst/>
            <a:gdLst/>
            <a:ahLst/>
            <a:cxnLst/>
            <a:rect l="l" t="t" r="r" b="b"/>
            <a:pathLst>
              <a:path w="1943100" h="535686">
                <a:moveTo>
                  <a:pt x="1757933" y="0"/>
                </a:moveTo>
                <a:lnTo>
                  <a:pt x="0" y="0"/>
                </a:lnTo>
                <a:lnTo>
                  <a:pt x="185165" y="268224"/>
                </a:lnTo>
                <a:lnTo>
                  <a:pt x="0" y="535686"/>
                </a:lnTo>
                <a:lnTo>
                  <a:pt x="1757933" y="535686"/>
                </a:lnTo>
                <a:lnTo>
                  <a:pt x="1943099" y="268224"/>
                </a:lnTo>
                <a:lnTo>
                  <a:pt x="1757933" y="0"/>
                </a:lnTo>
                <a:close/>
              </a:path>
            </a:pathLst>
          </a:custGeom>
          <a:solidFill>
            <a:srgbClr val="C37178"/>
          </a:solidFill>
        </p:spPr>
        <p:txBody>
          <a:bodyPr wrap="square" lIns="0" tIns="0" rIns="0" bIns="0" rtlCol="0">
            <a:noAutofit/>
          </a:bodyPr>
          <a:lstStyle/>
          <a:p>
            <a:endParaRPr/>
          </a:p>
        </p:txBody>
      </p:sp>
      <p:sp>
        <p:nvSpPr>
          <p:cNvPr id="94" name="object 94"/>
          <p:cNvSpPr/>
          <p:nvPr/>
        </p:nvSpPr>
        <p:spPr>
          <a:xfrm>
            <a:off x="4897755" y="4830699"/>
            <a:ext cx="1943100" cy="535686"/>
          </a:xfrm>
          <a:custGeom>
            <a:avLst/>
            <a:gdLst/>
            <a:ahLst/>
            <a:cxnLst/>
            <a:rect l="l" t="t" r="r" b="b"/>
            <a:pathLst>
              <a:path w="1943100" h="535686">
                <a:moveTo>
                  <a:pt x="1757933" y="0"/>
                </a:moveTo>
                <a:lnTo>
                  <a:pt x="0" y="0"/>
                </a:lnTo>
                <a:lnTo>
                  <a:pt x="185165" y="268224"/>
                </a:lnTo>
                <a:lnTo>
                  <a:pt x="0" y="535686"/>
                </a:lnTo>
                <a:lnTo>
                  <a:pt x="1757933" y="535686"/>
                </a:lnTo>
                <a:lnTo>
                  <a:pt x="1943099" y="268224"/>
                </a:lnTo>
                <a:lnTo>
                  <a:pt x="1757933" y="0"/>
                </a:lnTo>
                <a:close/>
              </a:path>
            </a:pathLst>
          </a:custGeom>
          <a:ln w="9525">
            <a:solidFill>
              <a:srgbClr val="C37178"/>
            </a:solidFill>
          </a:ln>
        </p:spPr>
        <p:txBody>
          <a:bodyPr wrap="square" lIns="0" tIns="0" rIns="0" bIns="0" rtlCol="0">
            <a:noAutofit/>
          </a:bodyPr>
          <a:lstStyle/>
          <a:p>
            <a:endParaRPr/>
          </a:p>
        </p:txBody>
      </p:sp>
      <p:sp>
        <p:nvSpPr>
          <p:cNvPr id="95" name="object 95"/>
          <p:cNvSpPr/>
          <p:nvPr/>
        </p:nvSpPr>
        <p:spPr>
          <a:xfrm>
            <a:off x="7058025" y="2486025"/>
            <a:ext cx="2448305" cy="495300"/>
          </a:xfrm>
          <a:custGeom>
            <a:avLst/>
            <a:gdLst/>
            <a:ahLst/>
            <a:cxnLst/>
            <a:rect l="l" t="t" r="r" b="b"/>
            <a:pathLst>
              <a:path w="2448305" h="495300">
                <a:moveTo>
                  <a:pt x="0" y="0"/>
                </a:moveTo>
                <a:lnTo>
                  <a:pt x="0" y="495300"/>
                </a:lnTo>
                <a:lnTo>
                  <a:pt x="2448305" y="495300"/>
                </a:lnTo>
                <a:lnTo>
                  <a:pt x="2448305" y="0"/>
                </a:lnTo>
                <a:lnTo>
                  <a:pt x="0" y="0"/>
                </a:lnTo>
                <a:close/>
              </a:path>
            </a:pathLst>
          </a:custGeom>
          <a:solidFill>
            <a:srgbClr val="D99B01"/>
          </a:solidFill>
        </p:spPr>
        <p:txBody>
          <a:bodyPr wrap="square" lIns="0" tIns="0" rIns="0" bIns="0" rtlCol="0">
            <a:noAutofit/>
          </a:bodyPr>
          <a:lstStyle/>
          <a:p>
            <a:endParaRPr/>
          </a:p>
        </p:txBody>
      </p:sp>
      <p:sp>
        <p:nvSpPr>
          <p:cNvPr id="96" name="object 96"/>
          <p:cNvSpPr/>
          <p:nvPr/>
        </p:nvSpPr>
        <p:spPr>
          <a:xfrm>
            <a:off x="3054476" y="2768727"/>
            <a:ext cx="760476" cy="0"/>
          </a:xfrm>
          <a:custGeom>
            <a:avLst/>
            <a:gdLst/>
            <a:ahLst/>
            <a:cxnLst/>
            <a:rect l="l" t="t" r="r" b="b"/>
            <a:pathLst>
              <a:path w="760476">
                <a:moveTo>
                  <a:pt x="760476" y="0"/>
                </a:moveTo>
                <a:lnTo>
                  <a:pt x="0" y="0"/>
                </a:lnTo>
              </a:path>
            </a:pathLst>
          </a:custGeom>
          <a:ln w="3175">
            <a:solidFill>
              <a:srgbClr val="C37178"/>
            </a:solidFill>
            <a:prstDash val="dash"/>
          </a:ln>
        </p:spPr>
        <p:txBody>
          <a:bodyPr wrap="square" lIns="0" tIns="0" rIns="0" bIns="0" rtlCol="0">
            <a:noAutofit/>
          </a:bodyPr>
          <a:lstStyle/>
          <a:p>
            <a:endParaRPr/>
          </a:p>
        </p:txBody>
      </p:sp>
      <p:sp>
        <p:nvSpPr>
          <p:cNvPr id="97" name="object 97"/>
          <p:cNvSpPr/>
          <p:nvPr/>
        </p:nvSpPr>
        <p:spPr>
          <a:xfrm>
            <a:off x="2940176" y="2197227"/>
            <a:ext cx="1885950" cy="495300"/>
          </a:xfrm>
          <a:custGeom>
            <a:avLst/>
            <a:gdLst/>
            <a:ahLst/>
            <a:cxnLst/>
            <a:rect l="l" t="t" r="r" b="b"/>
            <a:pathLst>
              <a:path w="1885950" h="495300">
                <a:moveTo>
                  <a:pt x="0" y="0"/>
                </a:moveTo>
                <a:lnTo>
                  <a:pt x="1885950" y="0"/>
                </a:lnTo>
                <a:lnTo>
                  <a:pt x="1885950" y="495299"/>
                </a:lnTo>
                <a:lnTo>
                  <a:pt x="0" y="495300"/>
                </a:lnTo>
                <a:lnTo>
                  <a:pt x="0" y="0"/>
                </a:lnTo>
                <a:close/>
              </a:path>
            </a:pathLst>
          </a:custGeom>
          <a:ln w="3175">
            <a:solidFill>
              <a:srgbClr val="C37178"/>
            </a:solidFill>
            <a:prstDash val="dash"/>
          </a:ln>
        </p:spPr>
        <p:txBody>
          <a:bodyPr wrap="square" lIns="0" tIns="0" rIns="0" bIns="0" rtlCol="0">
            <a:noAutofit/>
          </a:bodyPr>
          <a:lstStyle/>
          <a:p>
            <a:endParaRPr/>
          </a:p>
        </p:txBody>
      </p:sp>
      <p:sp>
        <p:nvSpPr>
          <p:cNvPr id="98" name="object 98"/>
          <p:cNvSpPr/>
          <p:nvPr/>
        </p:nvSpPr>
        <p:spPr>
          <a:xfrm>
            <a:off x="3155061" y="2339340"/>
            <a:ext cx="1572767" cy="0"/>
          </a:xfrm>
          <a:custGeom>
            <a:avLst/>
            <a:gdLst/>
            <a:ahLst/>
            <a:cxnLst/>
            <a:rect l="l" t="t" r="r" b="b"/>
            <a:pathLst>
              <a:path w="1572767">
                <a:moveTo>
                  <a:pt x="1572767" y="0"/>
                </a:moveTo>
                <a:lnTo>
                  <a:pt x="0" y="0"/>
                </a:lnTo>
              </a:path>
            </a:pathLst>
          </a:custGeom>
          <a:ln w="12700">
            <a:solidFill>
              <a:srgbClr val="C37078"/>
            </a:solidFill>
          </a:ln>
        </p:spPr>
        <p:txBody>
          <a:bodyPr wrap="square" lIns="0" tIns="0" rIns="0" bIns="0" rtlCol="0">
            <a:noAutofit/>
          </a:bodyPr>
          <a:lstStyle/>
          <a:p>
            <a:endParaRPr/>
          </a:p>
        </p:txBody>
      </p:sp>
      <p:sp>
        <p:nvSpPr>
          <p:cNvPr id="99" name="object 99"/>
          <p:cNvSpPr/>
          <p:nvPr/>
        </p:nvSpPr>
        <p:spPr>
          <a:xfrm>
            <a:off x="4977003" y="3513201"/>
            <a:ext cx="2004822" cy="433578"/>
          </a:xfrm>
          <a:custGeom>
            <a:avLst/>
            <a:gdLst/>
            <a:ahLst/>
            <a:cxnLst/>
            <a:rect l="l" t="t" r="r" b="b"/>
            <a:pathLst>
              <a:path w="2004822" h="433578">
                <a:moveTo>
                  <a:pt x="0" y="0"/>
                </a:moveTo>
                <a:lnTo>
                  <a:pt x="0" y="433578"/>
                </a:lnTo>
                <a:lnTo>
                  <a:pt x="2004822" y="433577"/>
                </a:lnTo>
                <a:lnTo>
                  <a:pt x="2004822" y="0"/>
                </a:lnTo>
                <a:lnTo>
                  <a:pt x="0" y="0"/>
                </a:lnTo>
                <a:close/>
              </a:path>
            </a:pathLst>
          </a:custGeom>
          <a:solidFill>
            <a:srgbClr val="C37178"/>
          </a:solidFill>
        </p:spPr>
        <p:txBody>
          <a:bodyPr wrap="square" lIns="0" tIns="0" rIns="0" bIns="0" rtlCol="0">
            <a:noAutofit/>
          </a:bodyPr>
          <a:lstStyle/>
          <a:p>
            <a:endParaRPr/>
          </a:p>
        </p:txBody>
      </p:sp>
      <p:sp>
        <p:nvSpPr>
          <p:cNvPr id="101" name="object 101"/>
          <p:cNvSpPr/>
          <p:nvPr/>
        </p:nvSpPr>
        <p:spPr>
          <a:xfrm>
            <a:off x="3097149" y="2846451"/>
            <a:ext cx="1657350" cy="467106"/>
          </a:xfrm>
          <a:custGeom>
            <a:avLst/>
            <a:gdLst/>
            <a:ahLst/>
            <a:cxnLst/>
            <a:rect l="l" t="t" r="r" b="b"/>
            <a:pathLst>
              <a:path w="1657350" h="467105">
                <a:moveTo>
                  <a:pt x="0" y="0"/>
                </a:moveTo>
                <a:lnTo>
                  <a:pt x="0" y="467105"/>
                </a:lnTo>
                <a:lnTo>
                  <a:pt x="1657350" y="467105"/>
                </a:lnTo>
                <a:lnTo>
                  <a:pt x="1657350" y="0"/>
                </a:lnTo>
                <a:lnTo>
                  <a:pt x="0" y="0"/>
                </a:lnTo>
                <a:close/>
              </a:path>
            </a:pathLst>
          </a:custGeom>
          <a:ln w="9524">
            <a:solidFill>
              <a:srgbClr val="C37178"/>
            </a:solidFill>
          </a:ln>
        </p:spPr>
        <p:txBody>
          <a:bodyPr wrap="square" lIns="0" tIns="0" rIns="0" bIns="0" rtlCol="0">
            <a:noAutofit/>
          </a:bodyPr>
          <a:lstStyle/>
          <a:p>
            <a:endParaRPr/>
          </a:p>
        </p:txBody>
      </p:sp>
      <p:sp>
        <p:nvSpPr>
          <p:cNvPr id="102" name="object 102"/>
          <p:cNvSpPr/>
          <p:nvPr/>
        </p:nvSpPr>
        <p:spPr>
          <a:xfrm>
            <a:off x="4861941" y="2989707"/>
            <a:ext cx="0" cy="720851"/>
          </a:xfrm>
          <a:custGeom>
            <a:avLst/>
            <a:gdLst/>
            <a:ahLst/>
            <a:cxnLst/>
            <a:rect l="l" t="t" r="r" b="b"/>
            <a:pathLst>
              <a:path h="720851">
                <a:moveTo>
                  <a:pt x="0" y="0"/>
                </a:moveTo>
                <a:lnTo>
                  <a:pt x="0" y="720851"/>
                </a:lnTo>
              </a:path>
            </a:pathLst>
          </a:custGeom>
          <a:ln w="72897">
            <a:solidFill>
              <a:srgbClr val="C37178"/>
            </a:solidFill>
          </a:ln>
        </p:spPr>
        <p:txBody>
          <a:bodyPr wrap="square" lIns="0" tIns="0" rIns="0" bIns="0" rtlCol="0">
            <a:noAutofit/>
          </a:bodyPr>
          <a:lstStyle/>
          <a:p>
            <a:endParaRPr/>
          </a:p>
        </p:txBody>
      </p:sp>
      <p:sp>
        <p:nvSpPr>
          <p:cNvPr id="103" name="object 103"/>
          <p:cNvSpPr/>
          <p:nvPr/>
        </p:nvSpPr>
        <p:spPr>
          <a:xfrm>
            <a:off x="7058025" y="3042285"/>
            <a:ext cx="2448305" cy="431291"/>
          </a:xfrm>
          <a:custGeom>
            <a:avLst/>
            <a:gdLst/>
            <a:ahLst/>
            <a:cxnLst/>
            <a:rect l="l" t="t" r="r" b="b"/>
            <a:pathLst>
              <a:path w="2448305" h="431291">
                <a:moveTo>
                  <a:pt x="0" y="0"/>
                </a:moveTo>
                <a:lnTo>
                  <a:pt x="0" y="431291"/>
                </a:lnTo>
                <a:lnTo>
                  <a:pt x="2448305" y="431291"/>
                </a:lnTo>
                <a:lnTo>
                  <a:pt x="2448305" y="0"/>
                </a:lnTo>
                <a:lnTo>
                  <a:pt x="0" y="0"/>
                </a:lnTo>
                <a:close/>
              </a:path>
            </a:pathLst>
          </a:custGeom>
          <a:solidFill>
            <a:srgbClr val="C37178"/>
          </a:solidFill>
        </p:spPr>
        <p:txBody>
          <a:bodyPr wrap="square" lIns="0" tIns="0" rIns="0" bIns="0" rtlCol="0">
            <a:noAutofit/>
          </a:bodyPr>
          <a:lstStyle/>
          <a:p>
            <a:endParaRPr/>
          </a:p>
        </p:txBody>
      </p:sp>
      <p:sp>
        <p:nvSpPr>
          <p:cNvPr id="53" name="object 53"/>
          <p:cNvSpPr txBox="1"/>
          <p:nvPr/>
        </p:nvSpPr>
        <p:spPr>
          <a:xfrm>
            <a:off x="7990198" y="1998944"/>
            <a:ext cx="994325" cy="139700"/>
          </a:xfrm>
          <a:prstGeom prst="rect">
            <a:avLst/>
          </a:prstGeom>
        </p:spPr>
        <p:txBody>
          <a:bodyPr wrap="square" lIns="0" tIns="6477" rIns="0" bIns="0" rtlCol="0">
            <a:noAutofit/>
          </a:bodyPr>
          <a:lstStyle/>
          <a:p>
            <a:pPr marL="12700">
              <a:lnSpc>
                <a:spcPts val="1019"/>
              </a:lnSpc>
            </a:pPr>
            <a:r>
              <a:rPr sz="900" b="1" dirty="0">
                <a:solidFill>
                  <a:srgbClr val="D99B01"/>
                </a:solidFill>
                <a:latin typeface="Arial"/>
                <a:cs typeface="Arial"/>
              </a:rPr>
              <a:t>Coste acumulado</a:t>
            </a:r>
            <a:endParaRPr sz="900">
              <a:latin typeface="Arial"/>
              <a:cs typeface="Arial"/>
            </a:endParaRPr>
          </a:p>
        </p:txBody>
      </p:sp>
      <p:sp>
        <p:nvSpPr>
          <p:cNvPr id="49" name="object 49"/>
          <p:cNvSpPr txBox="1"/>
          <p:nvPr/>
        </p:nvSpPr>
        <p:spPr>
          <a:xfrm>
            <a:off x="671950" y="4645567"/>
            <a:ext cx="2000834" cy="164846"/>
          </a:xfrm>
          <a:prstGeom prst="rect">
            <a:avLst/>
          </a:prstGeom>
        </p:spPr>
        <p:txBody>
          <a:bodyPr wrap="square" lIns="0" tIns="7778" rIns="0" bIns="0" rtlCol="0">
            <a:noAutofit/>
          </a:bodyPr>
          <a:lstStyle/>
          <a:p>
            <a:pPr marL="12700">
              <a:lnSpc>
                <a:spcPts val="1225"/>
              </a:lnSpc>
            </a:pPr>
            <a:r>
              <a:rPr sz="1100" b="1" spc="0" dirty="0">
                <a:solidFill>
                  <a:srgbClr val="902E85"/>
                </a:solidFill>
                <a:latin typeface="Arial"/>
                <a:cs typeface="Arial"/>
              </a:rPr>
              <a:t>PRODUCCIÓN DE ACEITUNA</a:t>
            </a:r>
            <a:endParaRPr sz="1100">
              <a:latin typeface="Arial"/>
              <a:cs typeface="Arial"/>
            </a:endParaRPr>
          </a:p>
        </p:txBody>
      </p:sp>
      <p:sp>
        <p:nvSpPr>
          <p:cNvPr id="48" name="object 48"/>
          <p:cNvSpPr txBox="1"/>
          <p:nvPr/>
        </p:nvSpPr>
        <p:spPr>
          <a:xfrm>
            <a:off x="4224394" y="4645567"/>
            <a:ext cx="1470729" cy="164846"/>
          </a:xfrm>
          <a:prstGeom prst="rect">
            <a:avLst/>
          </a:prstGeom>
        </p:spPr>
        <p:txBody>
          <a:bodyPr wrap="square" lIns="0" tIns="7778" rIns="0" bIns="0" rtlCol="0">
            <a:noAutofit/>
          </a:bodyPr>
          <a:lstStyle/>
          <a:p>
            <a:pPr marL="12700">
              <a:lnSpc>
                <a:spcPts val="1225"/>
              </a:lnSpc>
            </a:pPr>
            <a:r>
              <a:rPr lang="es-ES" sz="1100" b="1" spc="4" dirty="0">
                <a:solidFill>
                  <a:srgbClr val="C37078"/>
                </a:solidFill>
                <a:latin typeface="Arial"/>
                <a:cs typeface="Arial"/>
              </a:rPr>
              <a:t>FASE INDUSTRIAL</a:t>
            </a:r>
            <a:endParaRPr sz="1100" dirty="0">
              <a:latin typeface="Arial"/>
              <a:cs typeface="Arial"/>
            </a:endParaRPr>
          </a:p>
        </p:txBody>
      </p:sp>
      <p:sp>
        <p:nvSpPr>
          <p:cNvPr id="47" name="object 47"/>
          <p:cNvSpPr txBox="1"/>
          <p:nvPr/>
        </p:nvSpPr>
        <p:spPr>
          <a:xfrm>
            <a:off x="7856848" y="4655473"/>
            <a:ext cx="1056886" cy="164846"/>
          </a:xfrm>
          <a:prstGeom prst="rect">
            <a:avLst/>
          </a:prstGeom>
        </p:spPr>
        <p:txBody>
          <a:bodyPr wrap="square" lIns="0" tIns="7778" rIns="0" bIns="0" rtlCol="0">
            <a:noAutofit/>
          </a:bodyPr>
          <a:lstStyle/>
          <a:p>
            <a:pPr marL="12700">
              <a:lnSpc>
                <a:spcPts val="1225"/>
              </a:lnSpc>
            </a:pPr>
            <a:r>
              <a:rPr sz="1100" b="1" spc="1" dirty="0">
                <a:solidFill>
                  <a:srgbClr val="D99B01"/>
                </a:solidFill>
                <a:latin typeface="Arial"/>
                <a:cs typeface="Arial"/>
              </a:rPr>
              <a:t>DISTRIBUCIÓN</a:t>
            </a:r>
            <a:endParaRPr sz="1100" dirty="0">
              <a:latin typeface="Arial"/>
              <a:cs typeface="Arial"/>
            </a:endParaRPr>
          </a:p>
        </p:txBody>
      </p:sp>
      <p:sp>
        <p:nvSpPr>
          <p:cNvPr id="46" name="object 46"/>
          <p:cNvSpPr txBox="1"/>
          <p:nvPr/>
        </p:nvSpPr>
        <p:spPr>
          <a:xfrm>
            <a:off x="950080" y="4941985"/>
            <a:ext cx="1504223" cy="332460"/>
          </a:xfrm>
          <a:prstGeom prst="rect">
            <a:avLst/>
          </a:prstGeom>
        </p:spPr>
        <p:txBody>
          <a:bodyPr wrap="square" lIns="0" tIns="7778" rIns="0" bIns="0" rtlCol="0">
            <a:noAutofit/>
          </a:bodyPr>
          <a:lstStyle/>
          <a:p>
            <a:pPr algn="ctr">
              <a:lnSpc>
                <a:spcPts val="1225"/>
              </a:lnSpc>
            </a:pPr>
            <a:r>
              <a:rPr sz="1100" b="1" spc="14" dirty="0">
                <a:solidFill>
                  <a:srgbClr val="FFFFFF"/>
                </a:solidFill>
                <a:latin typeface="Arial"/>
                <a:cs typeface="Arial"/>
              </a:rPr>
              <a:t>EXPLOTACIONES DE</a:t>
            </a:r>
            <a:endParaRPr sz="1100">
              <a:latin typeface="Arial"/>
              <a:cs typeface="Arial"/>
            </a:endParaRPr>
          </a:p>
          <a:p>
            <a:pPr marL="460450" marR="469908" algn="ctr">
              <a:lnSpc>
                <a:spcPct val="95825"/>
              </a:lnSpc>
            </a:pPr>
            <a:r>
              <a:rPr sz="1100" b="1" spc="-6" dirty="0">
                <a:solidFill>
                  <a:srgbClr val="FFFFFF"/>
                </a:solidFill>
                <a:latin typeface="Arial"/>
                <a:cs typeface="Arial"/>
              </a:rPr>
              <a:t>OLIVAR</a:t>
            </a:r>
            <a:endParaRPr sz="1100">
              <a:latin typeface="Arial"/>
              <a:cs typeface="Arial"/>
            </a:endParaRPr>
          </a:p>
        </p:txBody>
      </p:sp>
      <p:sp>
        <p:nvSpPr>
          <p:cNvPr id="44" name="object 44"/>
          <p:cNvSpPr txBox="1"/>
          <p:nvPr/>
        </p:nvSpPr>
        <p:spPr>
          <a:xfrm>
            <a:off x="3686422" y="5018185"/>
            <a:ext cx="934757" cy="164846"/>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ALMAZARAS</a:t>
            </a:r>
            <a:endParaRPr sz="1100">
              <a:latin typeface="Arial"/>
              <a:cs typeface="Arial"/>
            </a:endParaRPr>
          </a:p>
        </p:txBody>
      </p:sp>
      <p:sp>
        <p:nvSpPr>
          <p:cNvPr id="43" name="object 43"/>
          <p:cNvSpPr txBox="1"/>
          <p:nvPr/>
        </p:nvSpPr>
        <p:spPr>
          <a:xfrm>
            <a:off x="5311006" y="5016661"/>
            <a:ext cx="1138601" cy="164846"/>
          </a:xfrm>
          <a:prstGeom prst="rect">
            <a:avLst/>
          </a:prstGeom>
        </p:spPr>
        <p:txBody>
          <a:bodyPr wrap="square" lIns="0" tIns="7778" rIns="0" bIns="0" rtlCol="0">
            <a:noAutofit/>
          </a:bodyPr>
          <a:lstStyle/>
          <a:p>
            <a:pPr marL="12700">
              <a:lnSpc>
                <a:spcPts val="1225"/>
              </a:lnSpc>
            </a:pPr>
            <a:r>
              <a:rPr sz="1100" b="1" spc="4" dirty="0">
                <a:solidFill>
                  <a:srgbClr val="FFFFFF"/>
                </a:solidFill>
                <a:latin typeface="Arial"/>
                <a:cs typeface="Arial"/>
              </a:rPr>
              <a:t>ENVASADORAS</a:t>
            </a:r>
            <a:endParaRPr sz="1100">
              <a:latin typeface="Arial"/>
              <a:cs typeface="Arial"/>
            </a:endParaRPr>
          </a:p>
        </p:txBody>
      </p:sp>
      <p:sp>
        <p:nvSpPr>
          <p:cNvPr id="39" name="object 39"/>
          <p:cNvSpPr txBox="1"/>
          <p:nvPr/>
        </p:nvSpPr>
        <p:spPr>
          <a:xfrm>
            <a:off x="403479" y="5655183"/>
            <a:ext cx="9264396" cy="504444"/>
          </a:xfrm>
          <a:prstGeom prst="rect">
            <a:avLst/>
          </a:prstGeom>
        </p:spPr>
        <p:txBody>
          <a:bodyPr wrap="square" lIns="0" tIns="4624" rIns="0" bIns="0" rtlCol="0">
            <a:noAutofit/>
          </a:bodyPr>
          <a:lstStyle/>
          <a:p>
            <a:pPr>
              <a:lnSpc>
                <a:spcPts val="500"/>
              </a:lnSpc>
            </a:pPr>
            <a:endParaRPr sz="500" dirty="0"/>
          </a:p>
        </p:txBody>
      </p:sp>
      <p:sp>
        <p:nvSpPr>
          <p:cNvPr id="38" name="object 38"/>
          <p:cNvSpPr txBox="1"/>
          <p:nvPr/>
        </p:nvSpPr>
        <p:spPr>
          <a:xfrm>
            <a:off x="694563" y="2632257"/>
            <a:ext cx="1871472" cy="866593"/>
          </a:xfrm>
          <a:prstGeom prst="rect">
            <a:avLst/>
          </a:prstGeom>
        </p:spPr>
        <p:txBody>
          <a:bodyPr wrap="square" lIns="0" tIns="4255" rIns="0" bIns="0" rtlCol="0">
            <a:noAutofit/>
          </a:bodyPr>
          <a:lstStyle/>
          <a:p>
            <a:pPr>
              <a:lnSpc>
                <a:spcPts val="950"/>
              </a:lnSpc>
            </a:pPr>
            <a:endParaRPr sz="950" dirty="0"/>
          </a:p>
          <a:p>
            <a:pPr marL="166110">
              <a:spcBef>
                <a:spcPts val="2000"/>
              </a:spcBef>
            </a:pPr>
            <a:r>
              <a:rPr lang="es-ES" sz="900" b="1" u="sng" spc="0" dirty="0">
                <a:solidFill>
                  <a:srgbClr val="902E85"/>
                </a:solidFill>
                <a:latin typeface="Arial"/>
                <a:cs typeface="Arial"/>
              </a:rPr>
              <a:t>PRECIO SALIDA OLEICULTOR</a:t>
            </a:r>
            <a:r>
              <a:rPr lang="es-ES" sz="900" b="1" spc="0" dirty="0">
                <a:solidFill>
                  <a:srgbClr val="902E85"/>
                </a:solidFill>
                <a:latin typeface="Arial"/>
                <a:cs typeface="Arial"/>
              </a:rPr>
              <a:t> Horquilla</a:t>
            </a:r>
            <a:r>
              <a:rPr lang="es-ES" sz="900" b="1" dirty="0">
                <a:solidFill>
                  <a:srgbClr val="902E85"/>
                </a:solidFill>
                <a:latin typeface="Arial"/>
                <a:cs typeface="Arial"/>
              </a:rPr>
              <a:t>:  1,860 – 3,083  €/kg Media Ponderada: 2,122 €/kg</a:t>
            </a:r>
            <a:endParaRPr lang="es-ES" sz="900" dirty="0">
              <a:latin typeface="Arial"/>
              <a:cs typeface="Arial"/>
            </a:endParaRPr>
          </a:p>
        </p:txBody>
      </p:sp>
      <p:sp>
        <p:nvSpPr>
          <p:cNvPr id="37" name="object 37"/>
          <p:cNvSpPr txBox="1"/>
          <p:nvPr/>
        </p:nvSpPr>
        <p:spPr>
          <a:xfrm>
            <a:off x="5113401" y="2486025"/>
            <a:ext cx="1657350" cy="395477"/>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427101" y="1764550"/>
            <a:ext cx="4543806" cy="461772"/>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4884161" y="1735454"/>
            <a:ext cx="2065940" cy="677767"/>
          </a:xfrm>
          <a:prstGeom prst="rect">
            <a:avLst/>
          </a:prstGeom>
        </p:spPr>
        <p:txBody>
          <a:bodyPr wrap="square" lIns="0" tIns="1245" rIns="0" bIns="0" rtlCol="0">
            <a:noAutofit/>
          </a:bodyPr>
          <a:lstStyle/>
          <a:p>
            <a:pPr>
              <a:lnSpc>
                <a:spcPts val="550"/>
              </a:lnSpc>
            </a:pPr>
            <a:endParaRPr sz="550" dirty="0"/>
          </a:p>
          <a:p>
            <a:pPr marL="186113" marR="130579" indent="-102107" algn="r">
              <a:lnSpc>
                <a:spcPts val="1034"/>
              </a:lnSpc>
            </a:pPr>
            <a:r>
              <a:rPr sz="900" b="1" u="sng" spc="1" dirty="0">
                <a:solidFill>
                  <a:srgbClr val="C37078"/>
                </a:solidFill>
                <a:latin typeface="Arial"/>
                <a:cs typeface="Arial"/>
              </a:rPr>
              <a:t>PRECIO SALIDA ENVASADORA</a:t>
            </a:r>
            <a:r>
              <a:rPr sz="900" b="1" spc="1" dirty="0">
                <a:solidFill>
                  <a:srgbClr val="C37078"/>
                </a:solidFill>
                <a:latin typeface="Arial"/>
                <a:cs typeface="Arial"/>
              </a:rPr>
              <a:t> </a:t>
            </a:r>
            <a:endParaRPr sz="900" dirty="0">
              <a:latin typeface="Arial"/>
              <a:cs typeface="Arial"/>
            </a:endParaRPr>
          </a:p>
          <a:p>
            <a:pPr marL="186113" marR="130579" algn="ctr">
              <a:lnSpc>
                <a:spcPts val="1034"/>
              </a:lnSpc>
              <a:spcBef>
                <a:spcPts val="211"/>
              </a:spcBef>
            </a:pPr>
            <a:r>
              <a:rPr lang="es-ES" sz="900" b="1" dirty="0">
                <a:solidFill>
                  <a:srgbClr val="C37078"/>
                </a:solidFill>
                <a:latin typeface="Arial"/>
                <a:cs typeface="Arial"/>
              </a:rPr>
              <a:t>Horquilla</a:t>
            </a:r>
            <a:r>
              <a:rPr sz="900" b="1" spc="0" dirty="0">
                <a:solidFill>
                  <a:srgbClr val="C37078"/>
                </a:solidFill>
                <a:latin typeface="Arial"/>
                <a:cs typeface="Arial"/>
              </a:rPr>
              <a:t>: </a:t>
            </a:r>
            <a:r>
              <a:rPr lang="es-ES" sz="900" b="1" spc="0" dirty="0">
                <a:solidFill>
                  <a:srgbClr val="C37078"/>
                </a:solidFill>
                <a:latin typeface="Arial"/>
                <a:cs typeface="Arial"/>
              </a:rPr>
              <a:t>3,077- 3,101</a:t>
            </a:r>
            <a:endParaRPr lang="es-ES" sz="1000" b="1" spc="0" dirty="0">
              <a:solidFill>
                <a:srgbClr val="C37078"/>
              </a:solidFill>
              <a:latin typeface="Arial"/>
              <a:cs typeface="Arial"/>
            </a:endParaRPr>
          </a:p>
          <a:p>
            <a:pPr marL="186113" marR="130579" algn="ctr">
              <a:lnSpc>
                <a:spcPts val="1034"/>
              </a:lnSpc>
              <a:spcBef>
                <a:spcPts val="211"/>
              </a:spcBef>
            </a:pPr>
            <a:r>
              <a:rPr lang="es-ES" sz="900" b="1" spc="0" dirty="0">
                <a:solidFill>
                  <a:srgbClr val="C37078"/>
                </a:solidFill>
                <a:latin typeface="Arial"/>
                <a:cs typeface="Arial"/>
              </a:rPr>
              <a:t> Media ponderada: 3,086 </a:t>
            </a:r>
            <a:r>
              <a:rPr lang="es-ES" sz="1000" b="1" spc="0" dirty="0">
                <a:solidFill>
                  <a:srgbClr val="C37078"/>
                </a:solidFill>
                <a:latin typeface="Arial"/>
                <a:cs typeface="Arial"/>
              </a:rPr>
              <a:t>€/Kg</a:t>
            </a:r>
          </a:p>
        </p:txBody>
      </p:sp>
      <p:sp>
        <p:nvSpPr>
          <p:cNvPr id="34" name="object 34"/>
          <p:cNvSpPr txBox="1"/>
          <p:nvPr/>
        </p:nvSpPr>
        <p:spPr>
          <a:xfrm>
            <a:off x="6950100" y="1735454"/>
            <a:ext cx="2556230" cy="280320"/>
          </a:xfrm>
          <a:prstGeom prst="rect">
            <a:avLst/>
          </a:prstGeom>
        </p:spPr>
        <p:txBody>
          <a:bodyPr wrap="square" lIns="0" tIns="1245" rIns="0" bIns="0" rtlCol="0">
            <a:noAutofit/>
          </a:bodyPr>
          <a:lstStyle/>
          <a:p>
            <a:pPr>
              <a:lnSpc>
                <a:spcPts val="550"/>
              </a:lnSpc>
            </a:pPr>
            <a:endParaRPr sz="550"/>
          </a:p>
          <a:p>
            <a:pPr marL="799058">
              <a:lnSpc>
                <a:spcPct val="100000"/>
              </a:lnSpc>
              <a:tabLst>
                <a:tab pos="1511300" algn="l"/>
              </a:tabLst>
            </a:pPr>
            <a:r>
              <a:rPr sz="900" b="1" u="dash" dirty="0">
                <a:solidFill>
                  <a:srgbClr val="C37078"/>
                </a:solidFill>
                <a:latin typeface="Arial"/>
                <a:cs typeface="Arial"/>
              </a:rPr>
              <a:t> 	</a:t>
            </a:r>
            <a:endParaRPr sz="900">
              <a:latin typeface="Arial"/>
              <a:cs typeface="Arial"/>
            </a:endParaRPr>
          </a:p>
        </p:txBody>
      </p:sp>
      <p:sp>
        <p:nvSpPr>
          <p:cNvPr id="33" name="object 33"/>
          <p:cNvSpPr txBox="1"/>
          <p:nvPr/>
        </p:nvSpPr>
        <p:spPr>
          <a:xfrm>
            <a:off x="6950100" y="2015775"/>
            <a:ext cx="684745" cy="397446"/>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7634846" y="2015775"/>
            <a:ext cx="1688592" cy="397446"/>
          </a:xfrm>
          <a:prstGeom prst="rect">
            <a:avLst/>
          </a:prstGeom>
        </p:spPr>
        <p:txBody>
          <a:bodyPr wrap="square" lIns="0" tIns="3335" rIns="0" bIns="0" rtlCol="0">
            <a:noAutofit/>
          </a:bodyPr>
          <a:lstStyle/>
          <a:p>
            <a:pPr>
              <a:lnSpc>
                <a:spcPts val="900"/>
              </a:lnSpc>
            </a:pPr>
            <a:endParaRPr sz="900" dirty="0"/>
          </a:p>
          <a:p>
            <a:pPr marL="19767" marR="19450" algn="ctr">
              <a:lnSpc>
                <a:spcPct val="95825"/>
              </a:lnSpc>
              <a:spcBef>
                <a:spcPts val="35"/>
              </a:spcBef>
            </a:pPr>
            <a:r>
              <a:rPr sz="900" b="1" spc="0" dirty="0">
                <a:solidFill>
                  <a:srgbClr val="D99B01"/>
                </a:solidFill>
                <a:latin typeface="Arial"/>
                <a:cs typeface="Arial"/>
              </a:rPr>
              <a:t>Media </a:t>
            </a:r>
            <a:r>
              <a:rPr sz="900" b="1" spc="0" dirty="0" err="1">
                <a:solidFill>
                  <a:srgbClr val="D99B01"/>
                </a:solidFill>
                <a:latin typeface="Arial"/>
                <a:cs typeface="Arial"/>
              </a:rPr>
              <a:t>ponderada</a:t>
            </a:r>
            <a:r>
              <a:rPr sz="900" b="1" spc="0" dirty="0">
                <a:solidFill>
                  <a:srgbClr val="D99B01"/>
                </a:solidFill>
                <a:latin typeface="Arial"/>
                <a:cs typeface="Arial"/>
              </a:rPr>
              <a:t>:</a:t>
            </a:r>
            <a:r>
              <a:rPr lang="es-ES" sz="900" b="1" spc="0" dirty="0">
                <a:solidFill>
                  <a:srgbClr val="D99B01"/>
                </a:solidFill>
                <a:latin typeface="Arial"/>
                <a:cs typeface="Arial"/>
              </a:rPr>
              <a:t> 3,773</a:t>
            </a:r>
            <a:r>
              <a:rPr sz="900" b="1" spc="0" dirty="0">
                <a:solidFill>
                  <a:srgbClr val="D99B01"/>
                </a:solidFill>
                <a:latin typeface="Arial"/>
                <a:cs typeface="Arial"/>
              </a:rPr>
              <a:t> €/Kg</a:t>
            </a:r>
            <a:endParaRPr lang="es-ES" sz="900" b="1" spc="0" dirty="0">
              <a:solidFill>
                <a:srgbClr val="D99B01"/>
              </a:solidFill>
              <a:latin typeface="Arial"/>
              <a:cs typeface="Arial"/>
            </a:endParaRPr>
          </a:p>
        </p:txBody>
      </p:sp>
      <p:sp>
        <p:nvSpPr>
          <p:cNvPr id="31" name="object 31"/>
          <p:cNvSpPr txBox="1"/>
          <p:nvPr/>
        </p:nvSpPr>
        <p:spPr>
          <a:xfrm>
            <a:off x="9323438" y="2015775"/>
            <a:ext cx="148602" cy="397446"/>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2880963" y="2203450"/>
            <a:ext cx="1993773" cy="495300"/>
          </a:xfrm>
          <a:prstGeom prst="rect">
            <a:avLst/>
          </a:prstGeom>
        </p:spPr>
        <p:txBody>
          <a:bodyPr wrap="square" lIns="0" tIns="16510" rIns="0" bIns="0" rtlCol="0">
            <a:noAutofit/>
          </a:bodyPr>
          <a:lstStyle/>
          <a:p>
            <a:pPr marL="189439" marR="68953" algn="ctr">
              <a:lnSpc>
                <a:spcPct val="95825"/>
              </a:lnSpc>
            </a:pPr>
            <a:r>
              <a:rPr sz="900" b="1" dirty="0">
                <a:solidFill>
                  <a:srgbClr val="C37078"/>
                </a:solidFill>
                <a:latin typeface="Arial"/>
                <a:cs typeface="Arial"/>
              </a:rPr>
              <a:t>PRECIO SALIDA ALMAZARA</a:t>
            </a:r>
            <a:endParaRPr lang="es-ES" sz="900" dirty="0">
              <a:latin typeface="Arial"/>
              <a:cs typeface="Arial"/>
            </a:endParaRPr>
          </a:p>
          <a:p>
            <a:pPr marL="189439" marR="68953" algn="ctr">
              <a:lnSpc>
                <a:spcPct val="95825"/>
              </a:lnSpc>
            </a:pPr>
            <a:r>
              <a:rPr lang="es-ES" sz="900" b="1" spc="0" dirty="0">
                <a:solidFill>
                  <a:srgbClr val="C37078"/>
                </a:solidFill>
                <a:latin typeface="Arial"/>
                <a:cs typeface="Arial"/>
              </a:rPr>
              <a:t>Horquilla</a:t>
            </a:r>
            <a:r>
              <a:rPr sz="900" b="1" spc="0" dirty="0">
                <a:solidFill>
                  <a:srgbClr val="C37078"/>
                </a:solidFill>
                <a:latin typeface="Arial"/>
                <a:cs typeface="Arial"/>
              </a:rPr>
              <a:t>: </a:t>
            </a:r>
            <a:r>
              <a:rPr lang="es-ES" sz="900" b="1" spc="0" dirty="0">
                <a:solidFill>
                  <a:srgbClr val="C37078"/>
                </a:solidFill>
                <a:latin typeface="Arial"/>
                <a:cs typeface="Arial"/>
              </a:rPr>
              <a:t>2,105-2,123 </a:t>
            </a:r>
            <a:r>
              <a:rPr sz="1000" b="1" spc="0" dirty="0">
                <a:solidFill>
                  <a:srgbClr val="C37078"/>
                </a:solidFill>
                <a:latin typeface="Arial"/>
                <a:cs typeface="Arial"/>
              </a:rPr>
              <a:t>€/Kg</a:t>
            </a:r>
            <a:endParaRPr lang="es-ES" sz="1000" b="1" spc="0" dirty="0">
              <a:solidFill>
                <a:srgbClr val="C37078"/>
              </a:solidFill>
              <a:latin typeface="Arial"/>
              <a:cs typeface="Arial"/>
            </a:endParaRPr>
          </a:p>
          <a:p>
            <a:pPr marL="189439" marR="68953" algn="ctr">
              <a:lnSpc>
                <a:spcPct val="95825"/>
              </a:lnSpc>
            </a:pPr>
            <a:r>
              <a:rPr lang="es-ES" sz="900" b="1" spc="0" dirty="0">
                <a:solidFill>
                  <a:srgbClr val="C37078"/>
                </a:solidFill>
                <a:latin typeface="Arial"/>
                <a:cs typeface="Arial"/>
              </a:rPr>
              <a:t>Media ponderada: 2,116 </a:t>
            </a:r>
            <a:r>
              <a:rPr lang="es-ES" sz="1000" b="1" spc="0" dirty="0">
                <a:solidFill>
                  <a:srgbClr val="C37078"/>
                </a:solidFill>
                <a:latin typeface="Arial"/>
                <a:cs typeface="Arial"/>
              </a:rPr>
              <a:t>€/Kg</a:t>
            </a:r>
          </a:p>
        </p:txBody>
      </p:sp>
      <p:sp>
        <p:nvSpPr>
          <p:cNvPr id="28" name="object 28"/>
          <p:cNvSpPr txBox="1"/>
          <p:nvPr/>
        </p:nvSpPr>
        <p:spPr>
          <a:xfrm>
            <a:off x="4824063" y="2197227"/>
            <a:ext cx="146843" cy="215995"/>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667250" y="2469357"/>
            <a:ext cx="2541872" cy="572293"/>
          </a:xfrm>
          <a:prstGeom prst="rect">
            <a:avLst/>
          </a:prstGeom>
        </p:spPr>
        <p:txBody>
          <a:bodyPr wrap="square" lIns="0" tIns="896" rIns="0" bIns="0" rtlCol="0">
            <a:noAutofit/>
          </a:bodyPr>
          <a:lstStyle/>
          <a:p>
            <a:pPr>
              <a:lnSpc>
                <a:spcPts val="550"/>
              </a:lnSpc>
            </a:pPr>
            <a:endParaRPr sz="550" dirty="0"/>
          </a:p>
          <a:p>
            <a:pPr marL="620864" marR="510846" algn="ctr">
              <a:lnSpc>
                <a:spcPct val="95825"/>
              </a:lnSpc>
            </a:pPr>
            <a:r>
              <a:rPr sz="900" b="1" dirty="0" err="1">
                <a:solidFill>
                  <a:srgbClr val="C37078"/>
                </a:solidFill>
                <a:latin typeface="Arial"/>
                <a:cs typeface="Arial"/>
              </a:rPr>
              <a:t>Coste</a:t>
            </a:r>
            <a:r>
              <a:rPr sz="900" b="1" dirty="0">
                <a:solidFill>
                  <a:srgbClr val="C37078"/>
                </a:solidFill>
                <a:latin typeface="Arial"/>
                <a:cs typeface="Arial"/>
              </a:rPr>
              <a:t> </a:t>
            </a:r>
            <a:r>
              <a:rPr sz="900" b="1" dirty="0" err="1">
                <a:solidFill>
                  <a:srgbClr val="C37078"/>
                </a:solidFill>
                <a:latin typeface="Arial"/>
                <a:cs typeface="Arial"/>
              </a:rPr>
              <a:t>acumulado</a:t>
            </a:r>
            <a:r>
              <a:rPr sz="900" b="1" spc="0" dirty="0">
                <a:solidFill>
                  <a:srgbClr val="C37078"/>
                </a:solidFill>
                <a:latin typeface="Arial"/>
                <a:cs typeface="Arial"/>
              </a:rPr>
              <a:t>: </a:t>
            </a:r>
            <a:r>
              <a:rPr lang="es-ES" sz="900" b="1" dirty="0">
                <a:solidFill>
                  <a:srgbClr val="C37078"/>
                </a:solidFill>
                <a:latin typeface="Arial"/>
                <a:cs typeface="Arial"/>
              </a:rPr>
              <a:t>Media ponderada: 3,501 </a:t>
            </a:r>
            <a:r>
              <a:rPr lang="es-ES" sz="900" b="1" spc="0" dirty="0">
                <a:solidFill>
                  <a:srgbClr val="C37078"/>
                </a:solidFill>
                <a:latin typeface="Arial"/>
                <a:cs typeface="Arial"/>
              </a:rPr>
              <a:t>€/Kg.</a:t>
            </a:r>
          </a:p>
          <a:p>
            <a:pPr marL="620864" marR="510846" algn="ctr">
              <a:lnSpc>
                <a:spcPct val="95825"/>
              </a:lnSpc>
            </a:pPr>
            <a:endParaRPr sz="900" dirty="0">
              <a:latin typeface="Arial"/>
              <a:cs typeface="Arial"/>
            </a:endParaRPr>
          </a:p>
        </p:txBody>
      </p:sp>
      <p:sp>
        <p:nvSpPr>
          <p:cNvPr id="25" name="object 25"/>
          <p:cNvSpPr txBox="1"/>
          <p:nvPr/>
        </p:nvSpPr>
        <p:spPr>
          <a:xfrm>
            <a:off x="427101" y="2692527"/>
            <a:ext cx="4396962" cy="153924"/>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824063" y="2985516"/>
            <a:ext cx="115601" cy="482727"/>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6950100" y="2985516"/>
            <a:ext cx="2521940" cy="482727"/>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762250" y="3366039"/>
            <a:ext cx="2117058" cy="555974"/>
          </a:xfrm>
          <a:prstGeom prst="rect">
            <a:avLst/>
          </a:prstGeom>
        </p:spPr>
        <p:txBody>
          <a:bodyPr wrap="square" lIns="0" tIns="6235" rIns="0" bIns="0" rtlCol="0">
            <a:noAutofit/>
          </a:bodyPr>
          <a:lstStyle/>
          <a:p>
            <a:pPr>
              <a:lnSpc>
                <a:spcPts val="850"/>
              </a:lnSpc>
            </a:pPr>
            <a:endParaRPr sz="850" dirty="0"/>
          </a:p>
          <a:p>
            <a:pPr marL="162261" marR="14733" indent="-309" algn="ctr">
              <a:lnSpc>
                <a:spcPts val="1379"/>
              </a:lnSpc>
            </a:pPr>
            <a:r>
              <a:rPr sz="1200" b="1" spc="0" dirty="0">
                <a:solidFill>
                  <a:srgbClr val="FFFFFF"/>
                </a:solidFill>
                <a:latin typeface="Arial"/>
                <a:cs typeface="Arial"/>
              </a:rPr>
              <a:t>COSTE EXTRACCIÓN </a:t>
            </a:r>
            <a:endParaRPr sz="1000" dirty="0">
              <a:latin typeface="Arial"/>
              <a:cs typeface="Arial"/>
            </a:endParaRPr>
          </a:p>
          <a:p>
            <a:pPr marL="162261" marR="14733" algn="ctr">
              <a:lnSpc>
                <a:spcPts val="1149"/>
              </a:lnSpc>
            </a:pPr>
            <a:r>
              <a:rPr lang="es-ES" sz="1000" b="1" spc="-2" dirty="0">
                <a:solidFill>
                  <a:srgbClr val="FFFFFF"/>
                </a:solidFill>
                <a:latin typeface="Arial"/>
                <a:cs typeface="Arial"/>
              </a:rPr>
              <a:t>Horquilla: 0,165 – 0,429</a:t>
            </a:r>
          </a:p>
          <a:p>
            <a:pPr marL="162261" marR="14733" algn="ctr">
              <a:lnSpc>
                <a:spcPts val="1149"/>
              </a:lnSpc>
            </a:pPr>
            <a:r>
              <a:rPr sz="1000" b="1" spc="-2" dirty="0">
                <a:solidFill>
                  <a:srgbClr val="FFFFFF"/>
                </a:solidFill>
                <a:latin typeface="Arial"/>
                <a:cs typeface="Arial"/>
              </a:rPr>
              <a:t>Media ponderada: </a:t>
            </a:r>
            <a:r>
              <a:rPr lang="es-ES" sz="1000" b="1" spc="-2" dirty="0">
                <a:solidFill>
                  <a:srgbClr val="FFFFFF"/>
                </a:solidFill>
                <a:latin typeface="Arial"/>
                <a:cs typeface="Arial"/>
              </a:rPr>
              <a:t>0,274 </a:t>
            </a:r>
            <a:r>
              <a:rPr sz="1000" b="1" spc="-2" dirty="0">
                <a:solidFill>
                  <a:srgbClr val="FFFFFF"/>
                </a:solidFill>
                <a:latin typeface="Arial"/>
                <a:cs typeface="Arial"/>
              </a:rPr>
              <a:t>€/Kg.</a:t>
            </a:r>
            <a:endParaRPr sz="1000" dirty="0">
              <a:latin typeface="Arial"/>
              <a:cs typeface="Arial"/>
            </a:endParaRPr>
          </a:p>
        </p:txBody>
      </p:sp>
      <p:sp>
        <p:nvSpPr>
          <p:cNvPr id="17" name="object 17"/>
          <p:cNvSpPr txBox="1"/>
          <p:nvPr/>
        </p:nvSpPr>
        <p:spPr>
          <a:xfrm>
            <a:off x="427101" y="3423285"/>
            <a:ext cx="2418588" cy="498728"/>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2845689" y="3468243"/>
            <a:ext cx="1978374" cy="45377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4824063" y="3468243"/>
            <a:ext cx="115601" cy="45377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4939665" y="3426080"/>
            <a:ext cx="2010435" cy="45377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6950100" y="3468243"/>
            <a:ext cx="2521940" cy="45377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47650" y="3922014"/>
            <a:ext cx="2598039" cy="499491"/>
          </a:xfrm>
          <a:prstGeom prst="rect">
            <a:avLst/>
          </a:prstGeom>
        </p:spPr>
        <p:txBody>
          <a:bodyPr wrap="square" lIns="0" tIns="5080" rIns="0" bIns="0" rtlCol="0">
            <a:noAutofit/>
          </a:bodyPr>
          <a:lstStyle/>
          <a:p>
            <a:pPr marL="290278" marR="326510" indent="2113" algn="ctr">
              <a:lnSpc>
                <a:spcPts val="1379"/>
              </a:lnSpc>
            </a:pPr>
            <a:r>
              <a:rPr sz="1200" b="1" spc="0" dirty="0">
                <a:solidFill>
                  <a:srgbClr val="FFFFFF"/>
                </a:solidFill>
                <a:latin typeface="Arial"/>
                <a:cs typeface="Arial"/>
              </a:rPr>
              <a:t>COSTE PRODUCCIÓN </a:t>
            </a:r>
            <a:endParaRPr sz="1000" dirty="0">
              <a:latin typeface="Arial"/>
              <a:cs typeface="Arial"/>
            </a:endParaRPr>
          </a:p>
          <a:p>
            <a:pPr marL="290278" marR="326510" algn="ctr">
              <a:lnSpc>
                <a:spcPts val="1149"/>
              </a:lnSpc>
            </a:pPr>
            <a:r>
              <a:rPr lang="es-ES" sz="1000" b="1" spc="-2" dirty="0">
                <a:solidFill>
                  <a:srgbClr val="FFFFFF"/>
                </a:solidFill>
                <a:latin typeface="Arial"/>
                <a:cs typeface="Arial"/>
              </a:rPr>
              <a:t>Horquilla: 1,389 -  5,283 €/kg</a:t>
            </a:r>
          </a:p>
          <a:p>
            <a:pPr marL="290278" marR="326510" algn="ctr">
              <a:lnSpc>
                <a:spcPts val="1149"/>
              </a:lnSpc>
            </a:pPr>
            <a:r>
              <a:rPr sz="1000" b="1" spc="-2" dirty="0">
                <a:solidFill>
                  <a:srgbClr val="FFFFFF"/>
                </a:solidFill>
                <a:latin typeface="Arial"/>
                <a:cs typeface="Arial"/>
              </a:rPr>
              <a:t>Media ponderada: </a:t>
            </a:r>
            <a:r>
              <a:rPr lang="es-ES" sz="1000" b="1" spc="-2" dirty="0">
                <a:solidFill>
                  <a:srgbClr val="FFFFFF"/>
                </a:solidFill>
                <a:latin typeface="Arial"/>
                <a:cs typeface="Arial"/>
              </a:rPr>
              <a:t> 2,757 € </a:t>
            </a:r>
            <a:r>
              <a:rPr sz="1000" b="1" spc="-2" dirty="0">
                <a:solidFill>
                  <a:srgbClr val="FFFFFF"/>
                </a:solidFill>
                <a:latin typeface="Arial"/>
                <a:cs typeface="Arial"/>
              </a:rPr>
              <a:t>/Kg.</a:t>
            </a:r>
            <a:endParaRPr sz="1000" dirty="0">
              <a:latin typeface="Arial"/>
              <a:cs typeface="Arial"/>
            </a:endParaRPr>
          </a:p>
        </p:txBody>
      </p:sp>
      <p:sp>
        <p:nvSpPr>
          <p:cNvPr id="11" name="object 11"/>
          <p:cNvSpPr txBox="1"/>
          <p:nvPr/>
        </p:nvSpPr>
        <p:spPr>
          <a:xfrm>
            <a:off x="2845689" y="3922014"/>
            <a:ext cx="4104411" cy="499491"/>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6950100" y="3922014"/>
            <a:ext cx="2521940" cy="499491"/>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7410450" y="1333881"/>
            <a:ext cx="2143539" cy="521970"/>
          </a:xfrm>
          <a:prstGeom prst="rect">
            <a:avLst/>
          </a:prstGeom>
        </p:spPr>
        <p:txBody>
          <a:bodyPr wrap="square" lIns="0" tIns="38735" rIns="0" bIns="0" rtlCol="0">
            <a:noAutofit/>
          </a:bodyPr>
          <a:lstStyle/>
          <a:p>
            <a:pPr marL="141060" marR="103462" indent="598170" algn="r">
              <a:lnSpc>
                <a:spcPts val="1034"/>
              </a:lnSpc>
            </a:pPr>
            <a:r>
              <a:rPr sz="900" b="1" u="sng" dirty="0">
                <a:solidFill>
                  <a:srgbClr val="D99B01"/>
                </a:solidFill>
                <a:latin typeface="Arial"/>
                <a:cs typeface="Arial"/>
              </a:rPr>
              <a:t>PVP (</a:t>
            </a:r>
            <a:r>
              <a:rPr lang="es-ES" sz="900" b="1" u="sng" dirty="0">
                <a:solidFill>
                  <a:srgbClr val="D99B01"/>
                </a:solidFill>
                <a:latin typeface="Arial"/>
                <a:cs typeface="Arial"/>
              </a:rPr>
              <a:t>SIN</a:t>
            </a:r>
            <a:r>
              <a:rPr sz="900" b="1" u="sng" dirty="0">
                <a:solidFill>
                  <a:srgbClr val="D99B01"/>
                </a:solidFill>
                <a:latin typeface="Arial"/>
                <a:cs typeface="Arial"/>
              </a:rPr>
              <a:t> IVA </a:t>
            </a:r>
            <a:r>
              <a:rPr lang="es-ES" sz="900" b="1" u="sng" dirty="0">
                <a:solidFill>
                  <a:srgbClr val="D99B01"/>
                </a:solidFill>
                <a:latin typeface="Arial"/>
                <a:cs typeface="Arial"/>
              </a:rPr>
              <a:t>10</a:t>
            </a:r>
            <a:r>
              <a:rPr sz="900" b="1" u="sng" dirty="0">
                <a:solidFill>
                  <a:srgbClr val="D99B01"/>
                </a:solidFill>
                <a:latin typeface="Arial"/>
                <a:cs typeface="Arial"/>
              </a:rPr>
              <a:t>%)  </a:t>
            </a:r>
          </a:p>
          <a:p>
            <a:pPr marL="141060" marR="103462" algn="r">
              <a:lnSpc>
                <a:spcPts val="1034"/>
              </a:lnSpc>
              <a:spcBef>
                <a:spcPts val="200"/>
              </a:spcBef>
            </a:pPr>
            <a:r>
              <a:rPr lang="es-ES" sz="900" b="1" dirty="0">
                <a:solidFill>
                  <a:srgbClr val="D99B01"/>
                </a:solidFill>
                <a:latin typeface="Arial"/>
                <a:cs typeface="Arial"/>
              </a:rPr>
              <a:t>Horquilla: 3,468- 3,636</a:t>
            </a:r>
          </a:p>
          <a:p>
            <a:pPr marL="141060" marR="103462" algn="r">
              <a:lnSpc>
                <a:spcPts val="1034"/>
              </a:lnSpc>
              <a:spcBef>
                <a:spcPts val="200"/>
              </a:spcBef>
            </a:pPr>
            <a:r>
              <a:rPr sz="900" b="1" dirty="0">
                <a:solidFill>
                  <a:srgbClr val="D99B01"/>
                </a:solidFill>
                <a:latin typeface="Arial"/>
                <a:cs typeface="Arial"/>
              </a:rPr>
              <a:t>Media </a:t>
            </a:r>
            <a:r>
              <a:rPr sz="900" b="1" dirty="0" err="1">
                <a:solidFill>
                  <a:srgbClr val="D99B01"/>
                </a:solidFill>
                <a:latin typeface="Arial"/>
                <a:cs typeface="Arial"/>
              </a:rPr>
              <a:t>ponderada</a:t>
            </a:r>
            <a:r>
              <a:rPr sz="900" b="1" dirty="0">
                <a:solidFill>
                  <a:srgbClr val="D99B01"/>
                </a:solidFill>
                <a:latin typeface="Arial"/>
                <a:cs typeface="Arial"/>
              </a:rPr>
              <a:t>:</a:t>
            </a:r>
            <a:r>
              <a:rPr lang="es-ES" sz="900" b="1" dirty="0">
                <a:solidFill>
                  <a:srgbClr val="D99B01"/>
                </a:solidFill>
                <a:latin typeface="Arial"/>
                <a:cs typeface="Arial"/>
              </a:rPr>
              <a:t>3,544</a:t>
            </a:r>
            <a:r>
              <a:rPr sz="900" b="1" dirty="0">
                <a:solidFill>
                  <a:srgbClr val="D99B01"/>
                </a:solidFill>
                <a:latin typeface="Arial"/>
                <a:cs typeface="Arial"/>
              </a:rPr>
              <a:t> €/Kg.</a:t>
            </a:r>
            <a:endParaRPr lang="es-ES" sz="900" b="1" dirty="0">
              <a:solidFill>
                <a:srgbClr val="D99B01"/>
              </a:solidFill>
              <a:latin typeface="Arial"/>
              <a:cs typeface="Arial"/>
            </a:endParaRPr>
          </a:p>
          <a:p>
            <a:pPr marL="141060" marR="103462" algn="r">
              <a:lnSpc>
                <a:spcPts val="1034"/>
              </a:lnSpc>
              <a:spcBef>
                <a:spcPts val="200"/>
              </a:spcBef>
            </a:pPr>
            <a:endParaRPr sz="900" dirty="0">
              <a:latin typeface="Arial"/>
              <a:cs typeface="Arial"/>
            </a:endParaRPr>
          </a:p>
        </p:txBody>
      </p:sp>
      <p:sp>
        <p:nvSpPr>
          <p:cNvPr id="7" name="object 7"/>
          <p:cNvSpPr txBox="1"/>
          <p:nvPr/>
        </p:nvSpPr>
        <p:spPr>
          <a:xfrm>
            <a:off x="7749159" y="1774063"/>
            <a:ext cx="717042"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085207" y="2278506"/>
            <a:ext cx="847344"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3155061" y="2199640"/>
            <a:ext cx="1572767"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054476" y="2629027"/>
            <a:ext cx="760476"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835533" y="3430650"/>
            <a:ext cx="77266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sp>
        <p:nvSpPr>
          <p:cNvPr id="104" name="object 17">
            <a:extLst>
              <a:ext uri="{FF2B5EF4-FFF2-40B4-BE49-F238E27FC236}">
                <a16:creationId xmlns:a16="http://schemas.microsoft.com/office/drawing/2014/main" id="{23162B60-D132-4968-8FF0-FE17C5D0782D}"/>
              </a:ext>
            </a:extLst>
          </p:cNvPr>
          <p:cNvSpPr txBox="1"/>
          <p:nvPr/>
        </p:nvSpPr>
        <p:spPr>
          <a:xfrm>
            <a:off x="7544175" y="4813300"/>
            <a:ext cx="1602245" cy="313737"/>
          </a:xfrm>
          <a:prstGeom prst="rect">
            <a:avLst/>
          </a:prstGeom>
        </p:spPr>
        <p:txBody>
          <a:bodyPr wrap="square" lIns="0" tIns="7778" rIns="0" bIns="0" rtlCol="0">
            <a:noAutofit/>
          </a:bodyPr>
          <a:lstStyle/>
          <a:p>
            <a:pPr marL="12700">
              <a:lnSpc>
                <a:spcPts val="1225"/>
              </a:lnSpc>
            </a:pPr>
            <a:r>
              <a:rPr sz="900" b="1" spc="4" dirty="0">
                <a:solidFill>
                  <a:srgbClr val="FFFFFF"/>
                </a:solidFill>
                <a:latin typeface="Arial"/>
                <a:cs typeface="Arial"/>
              </a:rPr>
              <a:t>SUPERMERCADOS</a:t>
            </a:r>
            <a:r>
              <a:rPr lang="es-ES" sz="900" b="1" spc="4" dirty="0">
                <a:solidFill>
                  <a:srgbClr val="FFFFFF"/>
                </a:solidFill>
                <a:latin typeface="Arial"/>
                <a:cs typeface="Arial"/>
              </a:rPr>
              <a:t>/</a:t>
            </a:r>
          </a:p>
          <a:p>
            <a:pPr marL="12700">
              <a:lnSpc>
                <a:spcPts val="1225"/>
              </a:lnSpc>
            </a:pPr>
            <a:r>
              <a:rPr lang="es-ES" sz="900" b="1" spc="4" dirty="0">
                <a:solidFill>
                  <a:srgbClr val="FFFFFF"/>
                </a:solidFill>
                <a:latin typeface="Arial"/>
                <a:cs typeface="Arial"/>
              </a:rPr>
              <a:t>AUTOSERVICIOS</a:t>
            </a:r>
            <a:endParaRPr sz="900" dirty="0">
              <a:latin typeface="Arial"/>
              <a:cs typeface="Arial"/>
            </a:endParaRPr>
          </a:p>
          <a:p>
            <a:pPr marL="40170" marR="20916">
              <a:lnSpc>
                <a:spcPct val="95825"/>
              </a:lnSpc>
            </a:pPr>
            <a:r>
              <a:rPr sz="900" b="1" spc="4" dirty="0">
                <a:solidFill>
                  <a:srgbClr val="FFFFFF"/>
                </a:solidFill>
                <a:latin typeface="Arial"/>
                <a:cs typeface="Arial"/>
              </a:rPr>
              <a:t>HIPERMERCADOS</a:t>
            </a:r>
            <a:endParaRPr lang="es-ES" sz="900" b="1" spc="4" dirty="0">
              <a:solidFill>
                <a:srgbClr val="FFFFFF"/>
              </a:solidFill>
              <a:latin typeface="Arial"/>
              <a:cs typeface="Arial"/>
            </a:endParaRPr>
          </a:p>
          <a:p>
            <a:pPr marL="40170" marR="20916">
              <a:lnSpc>
                <a:spcPct val="95825"/>
              </a:lnSpc>
            </a:pPr>
            <a:r>
              <a:rPr lang="es-ES" sz="900" b="1" spc="4" dirty="0">
                <a:solidFill>
                  <a:srgbClr val="FFFFFF"/>
                </a:solidFill>
                <a:latin typeface="Arial"/>
                <a:cs typeface="Arial"/>
              </a:rPr>
              <a:t>DISCOUNTS</a:t>
            </a:r>
          </a:p>
          <a:p>
            <a:pPr marL="40170" marR="20916">
              <a:lnSpc>
                <a:spcPct val="95825"/>
              </a:lnSpc>
            </a:pPr>
            <a:endParaRPr sz="900" dirty="0">
              <a:latin typeface="Arial"/>
              <a:cs typeface="Arial"/>
            </a:endParaRPr>
          </a:p>
        </p:txBody>
      </p:sp>
      <p:pic>
        <p:nvPicPr>
          <p:cNvPr id="105" name="Imagen 104">
            <a:extLst>
              <a:ext uri="{FF2B5EF4-FFF2-40B4-BE49-F238E27FC236}">
                <a16:creationId xmlns:a16="http://schemas.microsoft.com/office/drawing/2014/main" id="{5CC7F974-8860-4AC5-A7CB-31D4CB23A151}"/>
              </a:ext>
            </a:extLst>
          </p:cNvPr>
          <p:cNvPicPr/>
          <p:nvPr/>
        </p:nvPicPr>
        <p:blipFill>
          <a:blip r:embed="rId3"/>
          <a:stretch>
            <a:fillRect/>
          </a:stretch>
        </p:blipFill>
        <p:spPr>
          <a:xfrm>
            <a:off x="5288491" y="-6412"/>
            <a:ext cx="4826000" cy="939800"/>
          </a:xfrm>
          <a:prstGeom prst="rect">
            <a:avLst/>
          </a:prstGeom>
        </p:spPr>
      </p:pic>
      <p:sp>
        <p:nvSpPr>
          <p:cNvPr id="106" name="object 18">
            <a:extLst>
              <a:ext uri="{FF2B5EF4-FFF2-40B4-BE49-F238E27FC236}">
                <a16:creationId xmlns:a16="http://schemas.microsoft.com/office/drawing/2014/main" id="{9D40F95F-1067-42F8-A1E8-F0EEC692A419}"/>
              </a:ext>
            </a:extLst>
          </p:cNvPr>
          <p:cNvSpPr txBox="1"/>
          <p:nvPr/>
        </p:nvSpPr>
        <p:spPr>
          <a:xfrm>
            <a:off x="4939664" y="2889250"/>
            <a:ext cx="2117058" cy="555974"/>
          </a:xfrm>
          <a:prstGeom prst="rect">
            <a:avLst/>
          </a:prstGeom>
        </p:spPr>
        <p:txBody>
          <a:bodyPr wrap="square" lIns="0" tIns="6235" rIns="0" bIns="0" rtlCol="0">
            <a:noAutofit/>
          </a:bodyPr>
          <a:lstStyle/>
          <a:p>
            <a:pPr>
              <a:lnSpc>
                <a:spcPts val="850"/>
              </a:lnSpc>
            </a:pPr>
            <a:endParaRPr sz="850" dirty="0"/>
          </a:p>
          <a:p>
            <a:pPr marL="162261" marR="14733" indent="-309" algn="ctr">
              <a:lnSpc>
                <a:spcPts val="1379"/>
              </a:lnSpc>
            </a:pPr>
            <a:r>
              <a:rPr sz="1200" b="1" spc="0" dirty="0">
                <a:solidFill>
                  <a:srgbClr val="FFFFFF"/>
                </a:solidFill>
                <a:latin typeface="Arial"/>
                <a:cs typeface="Arial"/>
              </a:rPr>
              <a:t>COSTE </a:t>
            </a:r>
            <a:r>
              <a:rPr lang="es-ES" sz="1200" b="1" spc="0" dirty="0">
                <a:solidFill>
                  <a:srgbClr val="FFFFFF"/>
                </a:solidFill>
                <a:latin typeface="Arial"/>
                <a:cs typeface="Arial"/>
              </a:rPr>
              <a:t>ENVASADO</a:t>
            </a:r>
            <a:r>
              <a:rPr sz="1200" b="1" spc="0" dirty="0">
                <a:solidFill>
                  <a:srgbClr val="FFFFFF"/>
                </a:solidFill>
                <a:latin typeface="Arial"/>
                <a:cs typeface="Arial"/>
              </a:rPr>
              <a:t> </a:t>
            </a:r>
            <a:endParaRPr sz="1000" dirty="0">
              <a:latin typeface="Arial"/>
              <a:cs typeface="Arial"/>
            </a:endParaRPr>
          </a:p>
          <a:p>
            <a:pPr marL="162261" marR="14733" algn="ctr">
              <a:lnSpc>
                <a:spcPts val="1149"/>
              </a:lnSpc>
            </a:pPr>
            <a:r>
              <a:rPr lang="es-ES" sz="1000" b="1" spc="-2" dirty="0">
                <a:solidFill>
                  <a:srgbClr val="FFFFFF"/>
                </a:solidFill>
                <a:latin typeface="Arial"/>
                <a:cs typeface="Arial"/>
              </a:rPr>
              <a:t>Horquilla: 0,254 – 1,294</a:t>
            </a:r>
          </a:p>
          <a:p>
            <a:pPr marL="162261" marR="14733" algn="ctr">
              <a:lnSpc>
                <a:spcPts val="1149"/>
              </a:lnSpc>
            </a:pPr>
            <a:r>
              <a:rPr sz="1000" b="1" spc="-2" dirty="0">
                <a:solidFill>
                  <a:srgbClr val="FFFFFF"/>
                </a:solidFill>
                <a:latin typeface="Arial"/>
                <a:cs typeface="Arial"/>
              </a:rPr>
              <a:t>Media ponderada: </a:t>
            </a:r>
            <a:r>
              <a:rPr lang="es-ES" sz="1000" b="1" spc="-2" dirty="0">
                <a:solidFill>
                  <a:srgbClr val="FFFFFF"/>
                </a:solidFill>
                <a:latin typeface="Arial"/>
                <a:cs typeface="Arial"/>
              </a:rPr>
              <a:t>0,470 </a:t>
            </a:r>
            <a:r>
              <a:rPr sz="1000" b="1" spc="-2" dirty="0">
                <a:solidFill>
                  <a:srgbClr val="FFFFFF"/>
                </a:solidFill>
                <a:latin typeface="Arial"/>
                <a:cs typeface="Arial"/>
              </a:rPr>
              <a:t>€/Kg.</a:t>
            </a:r>
            <a:endParaRPr sz="1000" dirty="0">
              <a:latin typeface="Arial"/>
              <a:cs typeface="Arial"/>
            </a:endParaRPr>
          </a:p>
        </p:txBody>
      </p:sp>
      <p:sp>
        <p:nvSpPr>
          <p:cNvPr id="107" name="object 18">
            <a:extLst>
              <a:ext uri="{FF2B5EF4-FFF2-40B4-BE49-F238E27FC236}">
                <a16:creationId xmlns:a16="http://schemas.microsoft.com/office/drawing/2014/main" id="{8691C218-DA80-4D7C-B890-E8A0CA393A75}"/>
              </a:ext>
            </a:extLst>
          </p:cNvPr>
          <p:cNvSpPr txBox="1"/>
          <p:nvPr/>
        </p:nvSpPr>
        <p:spPr>
          <a:xfrm>
            <a:off x="7165734" y="2377622"/>
            <a:ext cx="2117058" cy="555974"/>
          </a:xfrm>
          <a:prstGeom prst="rect">
            <a:avLst/>
          </a:prstGeom>
        </p:spPr>
        <p:txBody>
          <a:bodyPr wrap="square" lIns="0" tIns="6235" rIns="0" bIns="0" rtlCol="0">
            <a:noAutofit/>
          </a:bodyPr>
          <a:lstStyle/>
          <a:p>
            <a:pPr>
              <a:lnSpc>
                <a:spcPts val="850"/>
              </a:lnSpc>
            </a:pPr>
            <a:endParaRPr sz="850" dirty="0"/>
          </a:p>
          <a:p>
            <a:pPr marL="162261" marR="14733" indent="-309" algn="ctr">
              <a:lnSpc>
                <a:spcPts val="1379"/>
              </a:lnSpc>
            </a:pPr>
            <a:r>
              <a:rPr sz="1200" b="1" spc="0" dirty="0">
                <a:solidFill>
                  <a:srgbClr val="FFFFFF"/>
                </a:solidFill>
                <a:latin typeface="Arial"/>
                <a:cs typeface="Arial"/>
              </a:rPr>
              <a:t>COSTE </a:t>
            </a:r>
            <a:r>
              <a:rPr lang="es-ES" sz="1200" b="1" dirty="0">
                <a:solidFill>
                  <a:srgbClr val="FFFFFF"/>
                </a:solidFill>
                <a:latin typeface="Arial"/>
                <a:cs typeface="Arial"/>
              </a:rPr>
              <a:t>DISTRIBUCÍÓN</a:t>
            </a:r>
            <a:r>
              <a:rPr sz="1200" b="1" spc="0" dirty="0">
                <a:solidFill>
                  <a:srgbClr val="FFFFFF"/>
                </a:solidFill>
                <a:latin typeface="Arial"/>
                <a:cs typeface="Arial"/>
              </a:rPr>
              <a:t> </a:t>
            </a:r>
            <a:endParaRPr sz="1000" dirty="0">
              <a:latin typeface="Arial"/>
              <a:cs typeface="Arial"/>
            </a:endParaRPr>
          </a:p>
          <a:p>
            <a:pPr marL="162261" marR="14733" algn="ctr">
              <a:lnSpc>
                <a:spcPts val="1149"/>
              </a:lnSpc>
            </a:pPr>
            <a:r>
              <a:rPr lang="es-ES" sz="1000" b="1" spc="-2" dirty="0">
                <a:solidFill>
                  <a:srgbClr val="FFFFFF"/>
                </a:solidFill>
                <a:latin typeface="Arial"/>
                <a:cs typeface="Arial"/>
              </a:rPr>
              <a:t>Horquilla: 0,137 – 0,405</a:t>
            </a:r>
          </a:p>
          <a:p>
            <a:pPr marL="162261" marR="14733" algn="ctr">
              <a:lnSpc>
                <a:spcPts val="1149"/>
              </a:lnSpc>
            </a:pPr>
            <a:r>
              <a:rPr sz="1000" b="1" spc="-2" dirty="0">
                <a:solidFill>
                  <a:srgbClr val="FFFFFF"/>
                </a:solidFill>
                <a:latin typeface="Arial"/>
                <a:cs typeface="Arial"/>
              </a:rPr>
              <a:t>Media ponderada: </a:t>
            </a:r>
            <a:r>
              <a:rPr lang="es-ES" sz="1000" b="1" spc="-2" dirty="0">
                <a:solidFill>
                  <a:srgbClr val="FFFFFF"/>
                </a:solidFill>
                <a:latin typeface="Arial"/>
                <a:cs typeface="Arial"/>
              </a:rPr>
              <a:t>0,272 </a:t>
            </a:r>
            <a:r>
              <a:rPr sz="1000" b="1" spc="-2" dirty="0">
                <a:solidFill>
                  <a:srgbClr val="FFFFFF"/>
                </a:solidFill>
                <a:latin typeface="Arial"/>
                <a:cs typeface="Arial"/>
              </a:rPr>
              <a:t>€/Kg.</a:t>
            </a:r>
            <a:endParaRPr sz="1000" dirty="0">
              <a:latin typeface="Arial"/>
              <a:cs typeface="Arial"/>
            </a:endParaRPr>
          </a:p>
        </p:txBody>
      </p:sp>
      <p:sp>
        <p:nvSpPr>
          <p:cNvPr id="109" name="CuadroTexto 108">
            <a:extLst>
              <a:ext uri="{FF2B5EF4-FFF2-40B4-BE49-F238E27FC236}">
                <a16:creationId xmlns:a16="http://schemas.microsoft.com/office/drawing/2014/main" id="{B39FAA60-4FA7-D64F-87EA-0F707298EFEE}"/>
              </a:ext>
            </a:extLst>
          </p:cNvPr>
          <p:cNvSpPr txBox="1"/>
          <p:nvPr/>
        </p:nvSpPr>
        <p:spPr>
          <a:xfrm>
            <a:off x="323850" y="1300718"/>
            <a:ext cx="7380599" cy="369332"/>
          </a:xfrm>
          <a:prstGeom prst="rect">
            <a:avLst/>
          </a:prstGeom>
          <a:noFill/>
        </p:spPr>
        <p:txBody>
          <a:bodyPr wrap="square" rtlCol="0">
            <a:spAutoFit/>
          </a:bodyPr>
          <a:lstStyle/>
          <a:p>
            <a:r>
              <a:rPr lang="es-ES" b="1" dirty="0">
                <a:solidFill>
                  <a:srgbClr val="EF9A11"/>
                </a:solidFill>
              </a:rPr>
              <a:t>3.2. ESTRUCTURA DE COSTES, PRECIOS PERCIBIDOS Y MÁRGENES NETOS</a:t>
            </a:r>
          </a:p>
        </p:txBody>
      </p:sp>
    </p:spTree>
    <p:extLst>
      <p:ext uri="{BB962C8B-B14F-4D97-AF65-F5344CB8AC3E}">
        <p14:creationId xmlns:p14="http://schemas.microsoft.com/office/powerpoint/2010/main" val="3644412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D94D296-8EDF-40A9-9F3C-E2BC29E42683}"/>
              </a:ext>
            </a:extLst>
          </p:cNvPr>
          <p:cNvGrpSpPr>
            <a:grpSpLocks/>
          </p:cNvGrpSpPr>
          <p:nvPr/>
        </p:nvGrpSpPr>
        <p:grpSpPr bwMode="auto">
          <a:xfrm>
            <a:off x="527048" y="1060450"/>
            <a:ext cx="9441181" cy="5359649"/>
            <a:chOff x="783" y="1761"/>
            <a:chExt cx="14868" cy="8440"/>
          </a:xfrm>
        </p:grpSpPr>
        <p:sp>
          <p:nvSpPr>
            <p:cNvPr id="3" name="Freeform 4">
              <a:extLst>
                <a:ext uri="{FF2B5EF4-FFF2-40B4-BE49-F238E27FC236}">
                  <a16:creationId xmlns:a16="http://schemas.microsoft.com/office/drawing/2014/main" id="{727F138B-61A2-49F3-9A3A-5FDCFD9259C0}"/>
                </a:ext>
              </a:extLst>
            </p:cNvPr>
            <p:cNvSpPr>
              <a:spLocks/>
            </p:cNvSpPr>
            <p:nvPr/>
          </p:nvSpPr>
          <p:spPr bwMode="auto">
            <a:xfrm>
              <a:off x="783" y="10201"/>
              <a:ext cx="1100" cy="0"/>
            </a:xfrm>
            <a:custGeom>
              <a:avLst/>
              <a:gdLst>
                <a:gd name="T0" fmla="+- 0 783 783"/>
                <a:gd name="T1" fmla="*/ T0 w 1100"/>
                <a:gd name="T2" fmla="+- 0 1883 783"/>
                <a:gd name="T3" fmla="*/ T2 w 1100"/>
              </a:gdLst>
              <a:ahLst/>
              <a:cxnLst>
                <a:cxn ang="0">
                  <a:pos x="T1" y="0"/>
                </a:cxn>
                <a:cxn ang="0">
                  <a:pos x="T3" y="0"/>
                </a:cxn>
              </a:cxnLst>
              <a:rect l="0" t="0" r="r" b="b"/>
              <a:pathLst>
                <a:path w="1100">
                  <a:moveTo>
                    <a:pt x="0" y="0"/>
                  </a:moveTo>
                  <a:lnTo>
                    <a:pt x="1100" y="0"/>
                  </a:lnTo>
                </a:path>
              </a:pathLst>
            </a:custGeom>
            <a:noFill/>
            <a:ln w="9525">
              <a:solidFill>
                <a:srgbClr val="8F2E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 name="Freeform 7">
              <a:extLst>
                <a:ext uri="{FF2B5EF4-FFF2-40B4-BE49-F238E27FC236}">
                  <a16:creationId xmlns:a16="http://schemas.microsoft.com/office/drawing/2014/main" id="{6C9B7120-A5F6-42F8-A237-B13EDBDD78A9}"/>
                </a:ext>
              </a:extLst>
            </p:cNvPr>
            <p:cNvSpPr>
              <a:spLocks/>
            </p:cNvSpPr>
            <p:nvPr/>
          </p:nvSpPr>
          <p:spPr bwMode="auto">
            <a:xfrm>
              <a:off x="1715" y="6863"/>
              <a:ext cx="4186" cy="2290"/>
            </a:xfrm>
            <a:custGeom>
              <a:avLst/>
              <a:gdLst>
                <a:gd name="T0" fmla="+- 0 1715 1715"/>
                <a:gd name="T1" fmla="*/ T0 w 4186"/>
                <a:gd name="T2" fmla="+- 0 9153 6863"/>
                <a:gd name="T3" fmla="*/ 9153 h 2290"/>
                <a:gd name="T4" fmla="+- 0 5901 1715"/>
                <a:gd name="T5" fmla="*/ T4 w 4186"/>
                <a:gd name="T6" fmla="+- 0 6863 6863"/>
                <a:gd name="T7" fmla="*/ 6863 h 2290"/>
              </a:gdLst>
              <a:ahLst/>
              <a:cxnLst>
                <a:cxn ang="0">
                  <a:pos x="T1" y="T3"/>
                </a:cxn>
                <a:cxn ang="0">
                  <a:pos x="T5" y="T7"/>
                </a:cxn>
              </a:cxnLst>
              <a:rect l="0" t="0" r="r" b="b"/>
              <a:pathLst>
                <a:path w="4186" h="2290">
                  <a:moveTo>
                    <a:pt x="0" y="2290"/>
                  </a:moveTo>
                  <a:lnTo>
                    <a:pt x="4186" y="0"/>
                  </a:lnTo>
                </a:path>
              </a:pathLst>
            </a:custGeom>
            <a:noFill/>
            <a:ln w="57150">
              <a:solidFill>
                <a:srgbClr val="8F2E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5" name="Freeform 8">
              <a:extLst>
                <a:ext uri="{FF2B5EF4-FFF2-40B4-BE49-F238E27FC236}">
                  <a16:creationId xmlns:a16="http://schemas.microsoft.com/office/drawing/2014/main" id="{67E6EA42-EECF-41D4-978B-FF5D3CB76C5C}"/>
                </a:ext>
              </a:extLst>
            </p:cNvPr>
            <p:cNvSpPr>
              <a:spLocks/>
            </p:cNvSpPr>
            <p:nvPr/>
          </p:nvSpPr>
          <p:spPr bwMode="auto">
            <a:xfrm>
              <a:off x="5901" y="4291"/>
              <a:ext cx="4307" cy="2573"/>
            </a:xfrm>
            <a:custGeom>
              <a:avLst/>
              <a:gdLst>
                <a:gd name="T0" fmla="+- 0 5901 5901"/>
                <a:gd name="T1" fmla="*/ T0 w 4307"/>
                <a:gd name="T2" fmla="+- 0 6863 4291"/>
                <a:gd name="T3" fmla="*/ 6863 h 2573"/>
                <a:gd name="T4" fmla="+- 0 10208 5901"/>
                <a:gd name="T5" fmla="*/ T4 w 4307"/>
                <a:gd name="T6" fmla="+- 0 4291 4291"/>
                <a:gd name="T7" fmla="*/ 4291 h 2573"/>
              </a:gdLst>
              <a:ahLst/>
              <a:cxnLst>
                <a:cxn ang="0">
                  <a:pos x="T1" y="T3"/>
                </a:cxn>
                <a:cxn ang="0">
                  <a:pos x="T5" y="T7"/>
                </a:cxn>
              </a:cxnLst>
              <a:rect l="0" t="0" r="r" b="b"/>
              <a:pathLst>
                <a:path w="4307" h="2573">
                  <a:moveTo>
                    <a:pt x="0" y="2572"/>
                  </a:moveTo>
                  <a:lnTo>
                    <a:pt x="4307" y="0"/>
                  </a:lnTo>
                </a:path>
              </a:pathLst>
            </a:custGeom>
            <a:noFill/>
            <a:ln w="57150">
              <a:solidFill>
                <a:srgbClr val="C3717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 name="Freeform 9">
              <a:extLst>
                <a:ext uri="{FF2B5EF4-FFF2-40B4-BE49-F238E27FC236}">
                  <a16:creationId xmlns:a16="http://schemas.microsoft.com/office/drawing/2014/main" id="{A3B5460E-2DEE-43CF-8A0C-EDD5C50BD860}"/>
                </a:ext>
              </a:extLst>
            </p:cNvPr>
            <p:cNvSpPr>
              <a:spLocks/>
            </p:cNvSpPr>
            <p:nvPr/>
          </p:nvSpPr>
          <p:spPr bwMode="auto">
            <a:xfrm>
              <a:off x="10208" y="2738"/>
              <a:ext cx="2850" cy="1553"/>
            </a:xfrm>
            <a:custGeom>
              <a:avLst/>
              <a:gdLst>
                <a:gd name="T0" fmla="+- 0 10208 10208"/>
                <a:gd name="T1" fmla="*/ T0 w 2850"/>
                <a:gd name="T2" fmla="+- 0 4291 2738"/>
                <a:gd name="T3" fmla="*/ 4291 h 1553"/>
                <a:gd name="T4" fmla="+- 0 13058 10208"/>
                <a:gd name="T5" fmla="*/ T4 w 2850"/>
                <a:gd name="T6" fmla="+- 0 2738 2738"/>
                <a:gd name="T7" fmla="*/ 2738 h 1553"/>
              </a:gdLst>
              <a:ahLst/>
              <a:cxnLst>
                <a:cxn ang="0">
                  <a:pos x="T1" y="T3"/>
                </a:cxn>
                <a:cxn ang="0">
                  <a:pos x="T5" y="T7"/>
                </a:cxn>
              </a:cxnLst>
              <a:rect l="0" t="0" r="r" b="b"/>
              <a:pathLst>
                <a:path w="2850" h="1553">
                  <a:moveTo>
                    <a:pt x="0" y="1553"/>
                  </a:moveTo>
                  <a:lnTo>
                    <a:pt x="2850" y="0"/>
                  </a:lnTo>
                </a:path>
              </a:pathLst>
            </a:custGeom>
            <a:noFill/>
            <a:ln w="57150">
              <a:solidFill>
                <a:srgbClr val="F9793B"/>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7" name="Freeform 10">
              <a:extLst>
                <a:ext uri="{FF2B5EF4-FFF2-40B4-BE49-F238E27FC236}">
                  <a16:creationId xmlns:a16="http://schemas.microsoft.com/office/drawing/2014/main" id="{A37DD336-88B4-4318-AC08-8F507C437E1C}"/>
                </a:ext>
              </a:extLst>
            </p:cNvPr>
            <p:cNvSpPr>
              <a:spLocks/>
            </p:cNvSpPr>
            <p:nvPr/>
          </p:nvSpPr>
          <p:spPr bwMode="auto">
            <a:xfrm>
              <a:off x="1131" y="2143"/>
              <a:ext cx="90" cy="7363"/>
            </a:xfrm>
            <a:custGeom>
              <a:avLst/>
              <a:gdLst>
                <a:gd name="T0" fmla="+- 0 1175 1131"/>
                <a:gd name="T1" fmla="*/ T0 w 90"/>
                <a:gd name="T2" fmla="+- 0 2278 2143"/>
                <a:gd name="T3" fmla="*/ 2278 h 7363"/>
                <a:gd name="T4" fmla="+- 0 1175 1131"/>
                <a:gd name="T5" fmla="*/ T4 w 90"/>
                <a:gd name="T6" fmla="+- 0 9506 2143"/>
                <a:gd name="T7" fmla="*/ 9506 h 7363"/>
                <a:gd name="T8" fmla="+- 0 1221 1131"/>
                <a:gd name="T9" fmla="*/ T8 w 90"/>
                <a:gd name="T10" fmla="+- 0 9506 2143"/>
                <a:gd name="T11" fmla="*/ 9506 h 7363"/>
                <a:gd name="T12" fmla="+- 0 1221 1131"/>
                <a:gd name="T13" fmla="*/ T12 w 90"/>
                <a:gd name="T14" fmla="+- 0 2255 2143"/>
                <a:gd name="T15" fmla="*/ 2255 h 7363"/>
                <a:gd name="T16" fmla="+- 0 1175 1131"/>
                <a:gd name="T17" fmla="*/ T16 w 90"/>
                <a:gd name="T18" fmla="+- 0 2255 2143"/>
                <a:gd name="T19" fmla="*/ 2255 h 7363"/>
                <a:gd name="T20" fmla="+- 0 1175 1131"/>
                <a:gd name="T21" fmla="*/ T20 w 90"/>
                <a:gd name="T22" fmla="+- 0 2278 2143"/>
                <a:gd name="T23" fmla="*/ 2278 h 7363"/>
              </a:gdLst>
              <a:ahLst/>
              <a:cxnLst>
                <a:cxn ang="0">
                  <a:pos x="T1" y="T3"/>
                </a:cxn>
                <a:cxn ang="0">
                  <a:pos x="T5" y="T7"/>
                </a:cxn>
                <a:cxn ang="0">
                  <a:pos x="T9" y="T11"/>
                </a:cxn>
                <a:cxn ang="0">
                  <a:pos x="T13" y="T15"/>
                </a:cxn>
                <a:cxn ang="0">
                  <a:pos x="T17" y="T19"/>
                </a:cxn>
                <a:cxn ang="0">
                  <a:pos x="T21" y="T23"/>
                </a:cxn>
              </a:cxnLst>
              <a:rect l="0" t="0" r="r" b="b"/>
              <a:pathLst>
                <a:path w="90" h="7363">
                  <a:moveTo>
                    <a:pt x="44" y="135"/>
                  </a:moveTo>
                  <a:lnTo>
                    <a:pt x="44" y="7363"/>
                  </a:lnTo>
                  <a:lnTo>
                    <a:pt x="90" y="7363"/>
                  </a:lnTo>
                  <a:lnTo>
                    <a:pt x="90" y="112"/>
                  </a:lnTo>
                  <a:lnTo>
                    <a:pt x="44" y="112"/>
                  </a:lnTo>
                  <a:lnTo>
                    <a:pt x="44" y="135"/>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8" name="Freeform 11">
              <a:extLst>
                <a:ext uri="{FF2B5EF4-FFF2-40B4-BE49-F238E27FC236}">
                  <a16:creationId xmlns:a16="http://schemas.microsoft.com/office/drawing/2014/main" id="{0CA04C95-7828-4710-8A36-457DA0F6379D}"/>
                </a:ext>
              </a:extLst>
            </p:cNvPr>
            <p:cNvSpPr>
              <a:spLocks/>
            </p:cNvSpPr>
            <p:nvPr/>
          </p:nvSpPr>
          <p:spPr bwMode="auto">
            <a:xfrm>
              <a:off x="1131" y="2143"/>
              <a:ext cx="90" cy="7363"/>
            </a:xfrm>
            <a:custGeom>
              <a:avLst/>
              <a:gdLst>
                <a:gd name="T0" fmla="+- 0 1221 1131"/>
                <a:gd name="T1" fmla="*/ T0 w 90"/>
                <a:gd name="T2" fmla="+- 0 2278 2143"/>
                <a:gd name="T3" fmla="*/ 2278 h 7363"/>
                <a:gd name="T4" fmla="+- 0 1265 1131"/>
                <a:gd name="T5" fmla="*/ T4 w 90"/>
                <a:gd name="T6" fmla="+- 0 2278 2143"/>
                <a:gd name="T7" fmla="*/ 2278 h 7363"/>
                <a:gd name="T8" fmla="+- 0 1198 1131"/>
                <a:gd name="T9" fmla="*/ T8 w 90"/>
                <a:gd name="T10" fmla="+- 0 2143 2143"/>
                <a:gd name="T11" fmla="*/ 2143 h 7363"/>
                <a:gd name="T12" fmla="+- 0 1131 1131"/>
                <a:gd name="T13" fmla="*/ T12 w 90"/>
                <a:gd name="T14" fmla="+- 0 2278 2143"/>
                <a:gd name="T15" fmla="*/ 2278 h 7363"/>
                <a:gd name="T16" fmla="+- 0 1175 1131"/>
                <a:gd name="T17" fmla="*/ T16 w 90"/>
                <a:gd name="T18" fmla="+- 0 2278 2143"/>
                <a:gd name="T19" fmla="*/ 2278 h 7363"/>
                <a:gd name="T20" fmla="+- 0 1175 1131"/>
                <a:gd name="T21" fmla="*/ T20 w 90"/>
                <a:gd name="T22" fmla="+- 0 2255 2143"/>
                <a:gd name="T23" fmla="*/ 2255 h 7363"/>
                <a:gd name="T24" fmla="+- 0 1221 1131"/>
                <a:gd name="T25" fmla="*/ T24 w 90"/>
                <a:gd name="T26" fmla="+- 0 2255 2143"/>
                <a:gd name="T27" fmla="*/ 2255 h 7363"/>
                <a:gd name="T28" fmla="+- 0 1221 1131"/>
                <a:gd name="T29" fmla="*/ T28 w 90"/>
                <a:gd name="T30" fmla="+- 0 2278 2143"/>
                <a:gd name="T31" fmla="*/ 2278 h 736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7363">
                  <a:moveTo>
                    <a:pt x="90" y="135"/>
                  </a:moveTo>
                  <a:lnTo>
                    <a:pt x="134" y="135"/>
                  </a:lnTo>
                  <a:lnTo>
                    <a:pt x="67" y="0"/>
                  </a:lnTo>
                  <a:lnTo>
                    <a:pt x="0" y="135"/>
                  </a:lnTo>
                  <a:lnTo>
                    <a:pt x="44" y="135"/>
                  </a:lnTo>
                  <a:lnTo>
                    <a:pt x="44" y="112"/>
                  </a:lnTo>
                  <a:lnTo>
                    <a:pt x="90" y="112"/>
                  </a:lnTo>
                  <a:lnTo>
                    <a:pt x="90" y="135"/>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9" name="Freeform 12">
              <a:extLst>
                <a:ext uri="{FF2B5EF4-FFF2-40B4-BE49-F238E27FC236}">
                  <a16:creationId xmlns:a16="http://schemas.microsoft.com/office/drawing/2014/main" id="{7EFC429C-1AE4-47AF-A550-DB749096CB26}"/>
                </a:ext>
              </a:extLst>
            </p:cNvPr>
            <p:cNvSpPr>
              <a:spLocks/>
            </p:cNvSpPr>
            <p:nvPr/>
          </p:nvSpPr>
          <p:spPr bwMode="auto">
            <a:xfrm>
              <a:off x="1198" y="9437"/>
              <a:ext cx="13150" cy="136"/>
            </a:xfrm>
            <a:custGeom>
              <a:avLst/>
              <a:gdLst>
                <a:gd name="T0" fmla="+- 0 1198 1198"/>
                <a:gd name="T1" fmla="*/ T0 w 13150"/>
                <a:gd name="T2" fmla="+- 0 9483 9437"/>
                <a:gd name="T3" fmla="*/ 9483 h 136"/>
                <a:gd name="T4" fmla="+- 0 1198 1198"/>
                <a:gd name="T5" fmla="*/ T4 w 13150"/>
                <a:gd name="T6" fmla="+- 0 9527 9437"/>
                <a:gd name="T7" fmla="*/ 9527 h 136"/>
                <a:gd name="T8" fmla="+- 0 14235 1198"/>
                <a:gd name="T9" fmla="*/ T8 w 13150"/>
                <a:gd name="T10" fmla="+- 0 9527 9437"/>
                <a:gd name="T11" fmla="*/ 9527 h 136"/>
                <a:gd name="T12" fmla="+- 0 14213 1198"/>
                <a:gd name="T13" fmla="*/ T12 w 13150"/>
                <a:gd name="T14" fmla="+- 0 9573 9437"/>
                <a:gd name="T15" fmla="*/ 9573 h 136"/>
                <a:gd name="T16" fmla="+- 0 14348 1198"/>
                <a:gd name="T17" fmla="*/ T16 w 13150"/>
                <a:gd name="T18" fmla="+- 0 9506 9437"/>
                <a:gd name="T19" fmla="*/ 9506 h 136"/>
                <a:gd name="T20" fmla="+- 0 14235 1198"/>
                <a:gd name="T21" fmla="*/ T20 w 13150"/>
                <a:gd name="T22" fmla="+- 0 9483 9437"/>
                <a:gd name="T23" fmla="*/ 9483 h 136"/>
                <a:gd name="T24" fmla="+- 0 1198 1198"/>
                <a:gd name="T25" fmla="*/ T24 w 13150"/>
                <a:gd name="T26" fmla="+- 0 9483 9437"/>
                <a:gd name="T27" fmla="*/ 9483 h 136"/>
              </a:gdLst>
              <a:ahLst/>
              <a:cxnLst>
                <a:cxn ang="0">
                  <a:pos x="T1" y="T3"/>
                </a:cxn>
                <a:cxn ang="0">
                  <a:pos x="T5" y="T7"/>
                </a:cxn>
                <a:cxn ang="0">
                  <a:pos x="T9" y="T11"/>
                </a:cxn>
                <a:cxn ang="0">
                  <a:pos x="T13" y="T15"/>
                </a:cxn>
                <a:cxn ang="0">
                  <a:pos x="T17" y="T19"/>
                </a:cxn>
                <a:cxn ang="0">
                  <a:pos x="T21" y="T23"/>
                </a:cxn>
                <a:cxn ang="0">
                  <a:pos x="T25" y="T27"/>
                </a:cxn>
              </a:cxnLst>
              <a:rect l="0" t="0" r="r" b="b"/>
              <a:pathLst>
                <a:path w="13150" h="136">
                  <a:moveTo>
                    <a:pt x="0" y="46"/>
                  </a:moveTo>
                  <a:lnTo>
                    <a:pt x="0" y="90"/>
                  </a:lnTo>
                  <a:lnTo>
                    <a:pt x="13037" y="90"/>
                  </a:lnTo>
                  <a:lnTo>
                    <a:pt x="13015" y="136"/>
                  </a:lnTo>
                  <a:lnTo>
                    <a:pt x="13150" y="69"/>
                  </a:lnTo>
                  <a:lnTo>
                    <a:pt x="13037" y="46"/>
                  </a:lnTo>
                  <a:lnTo>
                    <a:pt x="0" y="46"/>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0" name="Freeform 13">
              <a:extLst>
                <a:ext uri="{FF2B5EF4-FFF2-40B4-BE49-F238E27FC236}">
                  <a16:creationId xmlns:a16="http://schemas.microsoft.com/office/drawing/2014/main" id="{C029B21A-2978-44E3-9628-96AA60F7F6B9}"/>
                </a:ext>
              </a:extLst>
            </p:cNvPr>
            <p:cNvSpPr>
              <a:spLocks/>
            </p:cNvSpPr>
            <p:nvPr/>
          </p:nvSpPr>
          <p:spPr bwMode="auto">
            <a:xfrm>
              <a:off x="1198" y="9437"/>
              <a:ext cx="13150" cy="136"/>
            </a:xfrm>
            <a:custGeom>
              <a:avLst/>
              <a:gdLst>
                <a:gd name="T0" fmla="+- 0 14235 1198"/>
                <a:gd name="T1" fmla="*/ T0 w 13150"/>
                <a:gd name="T2" fmla="+- 0 9483 9437"/>
                <a:gd name="T3" fmla="*/ 9483 h 136"/>
                <a:gd name="T4" fmla="+- 0 14348 1198"/>
                <a:gd name="T5" fmla="*/ T4 w 13150"/>
                <a:gd name="T6" fmla="+- 0 9506 9437"/>
                <a:gd name="T7" fmla="*/ 9506 h 136"/>
                <a:gd name="T8" fmla="+- 0 14213 1198"/>
                <a:gd name="T9" fmla="*/ T8 w 13150"/>
                <a:gd name="T10" fmla="+- 0 9437 9437"/>
                <a:gd name="T11" fmla="*/ 9437 h 136"/>
                <a:gd name="T12" fmla="+- 0 14213 1198"/>
                <a:gd name="T13" fmla="*/ T12 w 13150"/>
                <a:gd name="T14" fmla="+- 0 9483 9437"/>
                <a:gd name="T15" fmla="*/ 9483 h 136"/>
                <a:gd name="T16" fmla="+- 0 14235 1198"/>
                <a:gd name="T17" fmla="*/ T16 w 13150"/>
                <a:gd name="T18" fmla="+- 0 9483 9437"/>
                <a:gd name="T19" fmla="*/ 9483 h 136"/>
              </a:gdLst>
              <a:ahLst/>
              <a:cxnLst>
                <a:cxn ang="0">
                  <a:pos x="T1" y="T3"/>
                </a:cxn>
                <a:cxn ang="0">
                  <a:pos x="T5" y="T7"/>
                </a:cxn>
                <a:cxn ang="0">
                  <a:pos x="T9" y="T11"/>
                </a:cxn>
                <a:cxn ang="0">
                  <a:pos x="T13" y="T15"/>
                </a:cxn>
                <a:cxn ang="0">
                  <a:pos x="T17" y="T19"/>
                </a:cxn>
              </a:cxnLst>
              <a:rect l="0" t="0" r="r" b="b"/>
              <a:pathLst>
                <a:path w="13150" h="136">
                  <a:moveTo>
                    <a:pt x="13037" y="46"/>
                  </a:moveTo>
                  <a:lnTo>
                    <a:pt x="13150" y="69"/>
                  </a:lnTo>
                  <a:lnTo>
                    <a:pt x="13015" y="0"/>
                  </a:lnTo>
                  <a:lnTo>
                    <a:pt x="13015" y="46"/>
                  </a:lnTo>
                  <a:lnTo>
                    <a:pt x="13037" y="46"/>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1" name="Freeform 14">
              <a:extLst>
                <a:ext uri="{FF2B5EF4-FFF2-40B4-BE49-F238E27FC236}">
                  <a16:creationId xmlns:a16="http://schemas.microsoft.com/office/drawing/2014/main" id="{5BA09DAC-8AB7-453F-B1E1-09907AAA8905}"/>
                </a:ext>
              </a:extLst>
            </p:cNvPr>
            <p:cNvSpPr>
              <a:spLocks/>
            </p:cNvSpPr>
            <p:nvPr/>
          </p:nvSpPr>
          <p:spPr bwMode="auto">
            <a:xfrm>
              <a:off x="1198" y="9437"/>
              <a:ext cx="13150" cy="136"/>
            </a:xfrm>
            <a:custGeom>
              <a:avLst/>
              <a:gdLst>
                <a:gd name="T0" fmla="+- 0 14213 1198"/>
                <a:gd name="T1" fmla="*/ T0 w 13150"/>
                <a:gd name="T2" fmla="+- 0 9573 9437"/>
                <a:gd name="T3" fmla="*/ 9573 h 136"/>
                <a:gd name="T4" fmla="+- 0 14235 1198"/>
                <a:gd name="T5" fmla="*/ T4 w 13150"/>
                <a:gd name="T6" fmla="+- 0 9527 9437"/>
                <a:gd name="T7" fmla="*/ 9527 h 136"/>
                <a:gd name="T8" fmla="+- 0 14213 1198"/>
                <a:gd name="T9" fmla="*/ T8 w 13150"/>
                <a:gd name="T10" fmla="+- 0 9527 9437"/>
                <a:gd name="T11" fmla="*/ 9527 h 136"/>
                <a:gd name="T12" fmla="+- 0 14213 1198"/>
                <a:gd name="T13" fmla="*/ T12 w 13150"/>
                <a:gd name="T14" fmla="+- 0 9573 9437"/>
                <a:gd name="T15" fmla="*/ 9573 h 136"/>
              </a:gdLst>
              <a:ahLst/>
              <a:cxnLst>
                <a:cxn ang="0">
                  <a:pos x="T1" y="T3"/>
                </a:cxn>
                <a:cxn ang="0">
                  <a:pos x="T5" y="T7"/>
                </a:cxn>
                <a:cxn ang="0">
                  <a:pos x="T9" y="T11"/>
                </a:cxn>
                <a:cxn ang="0">
                  <a:pos x="T13" y="T15"/>
                </a:cxn>
              </a:cxnLst>
              <a:rect l="0" t="0" r="r" b="b"/>
              <a:pathLst>
                <a:path w="13150" h="136">
                  <a:moveTo>
                    <a:pt x="13015" y="136"/>
                  </a:moveTo>
                  <a:lnTo>
                    <a:pt x="13037" y="90"/>
                  </a:lnTo>
                  <a:lnTo>
                    <a:pt x="13015" y="90"/>
                  </a:lnTo>
                  <a:lnTo>
                    <a:pt x="13015" y="136"/>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2" name="Freeform 15">
              <a:extLst>
                <a:ext uri="{FF2B5EF4-FFF2-40B4-BE49-F238E27FC236}">
                  <a16:creationId xmlns:a16="http://schemas.microsoft.com/office/drawing/2014/main" id="{DD544AB1-8FC4-4B80-9675-8D84DFF212C4}"/>
                </a:ext>
              </a:extLst>
            </p:cNvPr>
            <p:cNvSpPr>
              <a:spLocks/>
            </p:cNvSpPr>
            <p:nvPr/>
          </p:nvSpPr>
          <p:spPr bwMode="auto">
            <a:xfrm>
              <a:off x="1493" y="9045"/>
              <a:ext cx="354" cy="343"/>
            </a:xfrm>
            <a:custGeom>
              <a:avLst/>
              <a:gdLst>
                <a:gd name="T0" fmla="+- 0 1671 1493"/>
                <a:gd name="T1" fmla="*/ T0 w 354"/>
                <a:gd name="T2" fmla="+- 0 9045 9045"/>
                <a:gd name="T3" fmla="*/ 9045 h 343"/>
                <a:gd name="T4" fmla="+- 0 1648 1493"/>
                <a:gd name="T5" fmla="*/ T4 w 354"/>
                <a:gd name="T6" fmla="+- 0 9046 9045"/>
                <a:gd name="T7" fmla="*/ 9046 h 343"/>
                <a:gd name="T8" fmla="+- 0 1625 1493"/>
                <a:gd name="T9" fmla="*/ T8 w 354"/>
                <a:gd name="T10" fmla="+- 0 9051 9045"/>
                <a:gd name="T11" fmla="*/ 9051 h 343"/>
                <a:gd name="T12" fmla="+- 0 1604 1493"/>
                <a:gd name="T13" fmla="*/ T12 w 354"/>
                <a:gd name="T14" fmla="+- 0 9058 9045"/>
                <a:gd name="T15" fmla="*/ 9058 h 343"/>
                <a:gd name="T16" fmla="+- 0 1583 1493"/>
                <a:gd name="T17" fmla="*/ T16 w 354"/>
                <a:gd name="T18" fmla="+- 0 9067 9045"/>
                <a:gd name="T19" fmla="*/ 9067 h 343"/>
                <a:gd name="T20" fmla="+- 0 1565 1493"/>
                <a:gd name="T21" fmla="*/ T20 w 354"/>
                <a:gd name="T22" fmla="+- 0 9079 9045"/>
                <a:gd name="T23" fmla="*/ 9079 h 343"/>
                <a:gd name="T24" fmla="+- 0 1548 1493"/>
                <a:gd name="T25" fmla="*/ T24 w 354"/>
                <a:gd name="T26" fmla="+- 0 9093 9045"/>
                <a:gd name="T27" fmla="*/ 9093 h 343"/>
                <a:gd name="T28" fmla="+- 0 1533 1493"/>
                <a:gd name="T29" fmla="*/ T28 w 354"/>
                <a:gd name="T30" fmla="+- 0 9108 9045"/>
                <a:gd name="T31" fmla="*/ 9108 h 343"/>
                <a:gd name="T32" fmla="+- 0 1520 1493"/>
                <a:gd name="T33" fmla="*/ T32 w 354"/>
                <a:gd name="T34" fmla="+- 0 9126 9045"/>
                <a:gd name="T35" fmla="*/ 9126 h 343"/>
                <a:gd name="T36" fmla="+- 0 1510 1493"/>
                <a:gd name="T37" fmla="*/ T36 w 354"/>
                <a:gd name="T38" fmla="+- 0 9145 9045"/>
                <a:gd name="T39" fmla="*/ 9145 h 343"/>
                <a:gd name="T40" fmla="+- 0 1502 1493"/>
                <a:gd name="T41" fmla="*/ T40 w 354"/>
                <a:gd name="T42" fmla="+- 0 9165 9045"/>
                <a:gd name="T43" fmla="*/ 9165 h 343"/>
                <a:gd name="T44" fmla="+- 0 1496 1493"/>
                <a:gd name="T45" fmla="*/ T44 w 354"/>
                <a:gd name="T46" fmla="+- 0 9186 9045"/>
                <a:gd name="T47" fmla="*/ 9186 h 343"/>
                <a:gd name="T48" fmla="+- 0 1494 1493"/>
                <a:gd name="T49" fmla="*/ T48 w 354"/>
                <a:gd name="T50" fmla="+- 0 9209 9045"/>
                <a:gd name="T51" fmla="*/ 9209 h 343"/>
                <a:gd name="T52" fmla="+- 0 1493 1493"/>
                <a:gd name="T53" fmla="*/ T52 w 354"/>
                <a:gd name="T54" fmla="+- 0 9217 9045"/>
                <a:gd name="T55" fmla="*/ 9217 h 343"/>
                <a:gd name="T56" fmla="+- 0 1495 1493"/>
                <a:gd name="T57" fmla="*/ T56 w 354"/>
                <a:gd name="T58" fmla="+- 0 9239 9045"/>
                <a:gd name="T59" fmla="*/ 9239 h 343"/>
                <a:gd name="T60" fmla="+- 0 1499 1493"/>
                <a:gd name="T61" fmla="*/ T60 w 354"/>
                <a:gd name="T62" fmla="+- 0 9261 9045"/>
                <a:gd name="T63" fmla="*/ 9261 h 343"/>
                <a:gd name="T64" fmla="+- 0 1507 1493"/>
                <a:gd name="T65" fmla="*/ T64 w 354"/>
                <a:gd name="T66" fmla="+- 0 9282 9045"/>
                <a:gd name="T67" fmla="*/ 9282 h 343"/>
                <a:gd name="T68" fmla="+- 0 1516 1493"/>
                <a:gd name="T69" fmla="*/ T68 w 354"/>
                <a:gd name="T70" fmla="+- 0 9301 9045"/>
                <a:gd name="T71" fmla="*/ 9301 h 343"/>
                <a:gd name="T72" fmla="+- 0 1528 1493"/>
                <a:gd name="T73" fmla="*/ T72 w 354"/>
                <a:gd name="T74" fmla="+- 0 9319 9045"/>
                <a:gd name="T75" fmla="*/ 9319 h 343"/>
                <a:gd name="T76" fmla="+- 0 1543 1493"/>
                <a:gd name="T77" fmla="*/ T76 w 354"/>
                <a:gd name="T78" fmla="+- 0 9335 9045"/>
                <a:gd name="T79" fmla="*/ 9335 h 343"/>
                <a:gd name="T80" fmla="+- 0 1559 1493"/>
                <a:gd name="T81" fmla="*/ T80 w 354"/>
                <a:gd name="T82" fmla="+- 0 9350 9045"/>
                <a:gd name="T83" fmla="*/ 9350 h 343"/>
                <a:gd name="T84" fmla="+- 0 1577 1493"/>
                <a:gd name="T85" fmla="*/ T84 w 354"/>
                <a:gd name="T86" fmla="+- 0 9362 9045"/>
                <a:gd name="T87" fmla="*/ 9362 h 343"/>
                <a:gd name="T88" fmla="+- 0 1596 1493"/>
                <a:gd name="T89" fmla="*/ T88 w 354"/>
                <a:gd name="T90" fmla="+- 0 9372 9045"/>
                <a:gd name="T91" fmla="*/ 9372 h 343"/>
                <a:gd name="T92" fmla="+- 0 1617 1493"/>
                <a:gd name="T93" fmla="*/ T92 w 354"/>
                <a:gd name="T94" fmla="+- 0 9380 9045"/>
                <a:gd name="T95" fmla="*/ 9380 h 343"/>
                <a:gd name="T96" fmla="+- 0 1640 1493"/>
                <a:gd name="T97" fmla="*/ T96 w 354"/>
                <a:gd name="T98" fmla="+- 0 9386 9045"/>
                <a:gd name="T99" fmla="*/ 9386 h 343"/>
                <a:gd name="T100" fmla="+- 0 1663 1493"/>
                <a:gd name="T101" fmla="*/ T100 w 354"/>
                <a:gd name="T102" fmla="+- 0 9388 9045"/>
                <a:gd name="T103" fmla="*/ 9388 h 343"/>
                <a:gd name="T104" fmla="+- 0 1671 1493"/>
                <a:gd name="T105" fmla="*/ T104 w 354"/>
                <a:gd name="T106" fmla="+- 0 9388 9045"/>
                <a:gd name="T107" fmla="*/ 9388 h 343"/>
                <a:gd name="T108" fmla="+- 0 1694 1493"/>
                <a:gd name="T109" fmla="*/ T108 w 354"/>
                <a:gd name="T110" fmla="+- 0 9387 9045"/>
                <a:gd name="T111" fmla="*/ 9387 h 343"/>
                <a:gd name="T112" fmla="+- 0 1717 1493"/>
                <a:gd name="T113" fmla="*/ T112 w 354"/>
                <a:gd name="T114" fmla="+- 0 9382 9045"/>
                <a:gd name="T115" fmla="*/ 9382 h 343"/>
                <a:gd name="T116" fmla="+- 0 1738 1493"/>
                <a:gd name="T117" fmla="*/ T116 w 354"/>
                <a:gd name="T118" fmla="+- 0 9375 9045"/>
                <a:gd name="T119" fmla="*/ 9375 h 343"/>
                <a:gd name="T120" fmla="+- 0 1758 1493"/>
                <a:gd name="T121" fmla="*/ T120 w 354"/>
                <a:gd name="T122" fmla="+- 0 9366 9045"/>
                <a:gd name="T123" fmla="*/ 9366 h 343"/>
                <a:gd name="T124" fmla="+- 0 1776 1493"/>
                <a:gd name="T125" fmla="*/ T124 w 354"/>
                <a:gd name="T126" fmla="+- 0 9354 9045"/>
                <a:gd name="T127" fmla="*/ 9354 h 343"/>
                <a:gd name="T128" fmla="+- 0 1793 1493"/>
                <a:gd name="T129" fmla="*/ T128 w 354"/>
                <a:gd name="T130" fmla="+- 0 9340 9045"/>
                <a:gd name="T131" fmla="*/ 9340 h 343"/>
                <a:gd name="T132" fmla="+- 0 1808 1493"/>
                <a:gd name="T133" fmla="*/ T132 w 354"/>
                <a:gd name="T134" fmla="+- 0 9324 9045"/>
                <a:gd name="T135" fmla="*/ 9324 h 343"/>
                <a:gd name="T136" fmla="+- 0 1821 1493"/>
                <a:gd name="T137" fmla="*/ T136 w 354"/>
                <a:gd name="T138" fmla="+- 0 9307 9045"/>
                <a:gd name="T139" fmla="*/ 9307 h 343"/>
                <a:gd name="T140" fmla="+- 0 1831 1493"/>
                <a:gd name="T141" fmla="*/ T140 w 354"/>
                <a:gd name="T142" fmla="+- 0 9288 9045"/>
                <a:gd name="T143" fmla="*/ 9288 h 343"/>
                <a:gd name="T144" fmla="+- 0 1839 1493"/>
                <a:gd name="T145" fmla="*/ T144 w 354"/>
                <a:gd name="T146" fmla="+- 0 9268 9045"/>
                <a:gd name="T147" fmla="*/ 9268 h 343"/>
                <a:gd name="T148" fmla="+- 0 1845 1493"/>
                <a:gd name="T149" fmla="*/ T148 w 354"/>
                <a:gd name="T150" fmla="+- 0 9246 9045"/>
                <a:gd name="T151" fmla="*/ 9246 h 343"/>
                <a:gd name="T152" fmla="+- 0 1847 1493"/>
                <a:gd name="T153" fmla="*/ T152 w 354"/>
                <a:gd name="T154" fmla="+- 0 9224 9045"/>
                <a:gd name="T155" fmla="*/ 9224 h 343"/>
                <a:gd name="T156" fmla="+- 0 1847 1493"/>
                <a:gd name="T157" fmla="*/ T156 w 354"/>
                <a:gd name="T158" fmla="+- 0 9217 9045"/>
                <a:gd name="T159" fmla="*/ 9217 h 343"/>
                <a:gd name="T160" fmla="+- 0 1846 1493"/>
                <a:gd name="T161" fmla="*/ T160 w 354"/>
                <a:gd name="T162" fmla="+- 0 9194 9045"/>
                <a:gd name="T163" fmla="*/ 9194 h 343"/>
                <a:gd name="T164" fmla="+- 0 1841 1493"/>
                <a:gd name="T165" fmla="*/ T164 w 354"/>
                <a:gd name="T166" fmla="+- 0 9172 9045"/>
                <a:gd name="T167" fmla="*/ 9172 h 343"/>
                <a:gd name="T168" fmla="+- 0 1834 1493"/>
                <a:gd name="T169" fmla="*/ T168 w 354"/>
                <a:gd name="T170" fmla="+- 0 9151 9045"/>
                <a:gd name="T171" fmla="*/ 9151 h 343"/>
                <a:gd name="T172" fmla="+- 0 1824 1493"/>
                <a:gd name="T173" fmla="*/ T172 w 354"/>
                <a:gd name="T174" fmla="+- 0 9132 9045"/>
                <a:gd name="T175" fmla="*/ 9132 h 343"/>
                <a:gd name="T176" fmla="+- 0 1812 1493"/>
                <a:gd name="T177" fmla="*/ T176 w 354"/>
                <a:gd name="T178" fmla="+- 0 9114 9045"/>
                <a:gd name="T179" fmla="*/ 9114 h 343"/>
                <a:gd name="T180" fmla="+- 0 1798 1493"/>
                <a:gd name="T181" fmla="*/ T180 w 354"/>
                <a:gd name="T182" fmla="+- 0 9098 9045"/>
                <a:gd name="T183" fmla="*/ 9098 h 343"/>
                <a:gd name="T184" fmla="+- 0 1782 1493"/>
                <a:gd name="T185" fmla="*/ T184 w 354"/>
                <a:gd name="T186" fmla="+- 0 9083 9045"/>
                <a:gd name="T187" fmla="*/ 9083 h 343"/>
                <a:gd name="T188" fmla="+- 0 1764 1493"/>
                <a:gd name="T189" fmla="*/ T188 w 354"/>
                <a:gd name="T190" fmla="+- 0 9071 9045"/>
                <a:gd name="T191" fmla="*/ 9071 h 343"/>
                <a:gd name="T192" fmla="+- 0 1744 1493"/>
                <a:gd name="T193" fmla="*/ T192 w 354"/>
                <a:gd name="T194" fmla="+- 0 9060 9045"/>
                <a:gd name="T195" fmla="*/ 9060 h 343"/>
                <a:gd name="T196" fmla="+- 0 1723 1493"/>
                <a:gd name="T197" fmla="*/ T196 w 354"/>
                <a:gd name="T198" fmla="+- 0 9053 9045"/>
                <a:gd name="T199" fmla="*/ 9053 h 343"/>
                <a:gd name="T200" fmla="+- 0 1701 1493"/>
                <a:gd name="T201" fmla="*/ T200 w 354"/>
                <a:gd name="T202" fmla="+- 0 9048 9045"/>
                <a:gd name="T203" fmla="*/ 9048 h 343"/>
                <a:gd name="T204" fmla="+- 0 1678 1493"/>
                <a:gd name="T205" fmla="*/ T204 w 354"/>
                <a:gd name="T206" fmla="+- 0 9045 9045"/>
                <a:gd name="T207" fmla="*/ 9045 h 343"/>
                <a:gd name="T208" fmla="+- 0 1671 1493"/>
                <a:gd name="T209" fmla="*/ T208 w 354"/>
                <a:gd name="T210" fmla="+- 0 9045 9045"/>
                <a:gd name="T211" fmla="*/ 9045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54" h="343">
                  <a:moveTo>
                    <a:pt x="178" y="0"/>
                  </a:moveTo>
                  <a:lnTo>
                    <a:pt x="155" y="1"/>
                  </a:lnTo>
                  <a:lnTo>
                    <a:pt x="132" y="6"/>
                  </a:lnTo>
                  <a:lnTo>
                    <a:pt x="111" y="13"/>
                  </a:lnTo>
                  <a:lnTo>
                    <a:pt x="90" y="22"/>
                  </a:lnTo>
                  <a:lnTo>
                    <a:pt x="72" y="34"/>
                  </a:lnTo>
                  <a:lnTo>
                    <a:pt x="55" y="48"/>
                  </a:lnTo>
                  <a:lnTo>
                    <a:pt x="40" y="63"/>
                  </a:lnTo>
                  <a:lnTo>
                    <a:pt x="27" y="81"/>
                  </a:lnTo>
                  <a:lnTo>
                    <a:pt x="17" y="100"/>
                  </a:lnTo>
                  <a:lnTo>
                    <a:pt x="9" y="120"/>
                  </a:lnTo>
                  <a:lnTo>
                    <a:pt x="3" y="141"/>
                  </a:lnTo>
                  <a:lnTo>
                    <a:pt x="1" y="164"/>
                  </a:lnTo>
                  <a:lnTo>
                    <a:pt x="0" y="172"/>
                  </a:lnTo>
                  <a:lnTo>
                    <a:pt x="2" y="194"/>
                  </a:lnTo>
                  <a:lnTo>
                    <a:pt x="6" y="216"/>
                  </a:lnTo>
                  <a:lnTo>
                    <a:pt x="14" y="237"/>
                  </a:lnTo>
                  <a:lnTo>
                    <a:pt x="23" y="256"/>
                  </a:lnTo>
                  <a:lnTo>
                    <a:pt x="35" y="274"/>
                  </a:lnTo>
                  <a:lnTo>
                    <a:pt x="50" y="290"/>
                  </a:lnTo>
                  <a:lnTo>
                    <a:pt x="66" y="305"/>
                  </a:lnTo>
                  <a:lnTo>
                    <a:pt x="84" y="317"/>
                  </a:lnTo>
                  <a:lnTo>
                    <a:pt x="103" y="327"/>
                  </a:lnTo>
                  <a:lnTo>
                    <a:pt x="124" y="335"/>
                  </a:lnTo>
                  <a:lnTo>
                    <a:pt x="147" y="341"/>
                  </a:lnTo>
                  <a:lnTo>
                    <a:pt x="170" y="343"/>
                  </a:lnTo>
                  <a:lnTo>
                    <a:pt x="178" y="343"/>
                  </a:lnTo>
                  <a:lnTo>
                    <a:pt x="201" y="342"/>
                  </a:lnTo>
                  <a:lnTo>
                    <a:pt x="224" y="337"/>
                  </a:lnTo>
                  <a:lnTo>
                    <a:pt x="245" y="330"/>
                  </a:lnTo>
                  <a:lnTo>
                    <a:pt x="265" y="321"/>
                  </a:lnTo>
                  <a:lnTo>
                    <a:pt x="283" y="309"/>
                  </a:lnTo>
                  <a:lnTo>
                    <a:pt x="300" y="295"/>
                  </a:lnTo>
                  <a:lnTo>
                    <a:pt x="315" y="279"/>
                  </a:lnTo>
                  <a:lnTo>
                    <a:pt x="328" y="262"/>
                  </a:lnTo>
                  <a:lnTo>
                    <a:pt x="338" y="243"/>
                  </a:lnTo>
                  <a:lnTo>
                    <a:pt x="346" y="223"/>
                  </a:lnTo>
                  <a:lnTo>
                    <a:pt x="352" y="201"/>
                  </a:lnTo>
                  <a:lnTo>
                    <a:pt x="354" y="179"/>
                  </a:lnTo>
                  <a:lnTo>
                    <a:pt x="354" y="172"/>
                  </a:lnTo>
                  <a:lnTo>
                    <a:pt x="353" y="149"/>
                  </a:lnTo>
                  <a:lnTo>
                    <a:pt x="348" y="127"/>
                  </a:lnTo>
                  <a:lnTo>
                    <a:pt x="341" y="106"/>
                  </a:lnTo>
                  <a:lnTo>
                    <a:pt x="331" y="87"/>
                  </a:lnTo>
                  <a:lnTo>
                    <a:pt x="319" y="69"/>
                  </a:lnTo>
                  <a:lnTo>
                    <a:pt x="305" y="53"/>
                  </a:lnTo>
                  <a:lnTo>
                    <a:pt x="289" y="38"/>
                  </a:lnTo>
                  <a:lnTo>
                    <a:pt x="271" y="26"/>
                  </a:lnTo>
                  <a:lnTo>
                    <a:pt x="251" y="15"/>
                  </a:lnTo>
                  <a:lnTo>
                    <a:pt x="230" y="8"/>
                  </a:lnTo>
                  <a:lnTo>
                    <a:pt x="208" y="3"/>
                  </a:lnTo>
                  <a:lnTo>
                    <a:pt x="185" y="0"/>
                  </a:lnTo>
                  <a:lnTo>
                    <a:pt x="178" y="0"/>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3" name="Freeform 16">
              <a:extLst>
                <a:ext uri="{FF2B5EF4-FFF2-40B4-BE49-F238E27FC236}">
                  <a16:creationId xmlns:a16="http://schemas.microsoft.com/office/drawing/2014/main" id="{A97B5591-259F-4CF5-91DA-8EB57810A940}"/>
                </a:ext>
              </a:extLst>
            </p:cNvPr>
            <p:cNvSpPr>
              <a:spLocks/>
            </p:cNvSpPr>
            <p:nvPr/>
          </p:nvSpPr>
          <p:spPr bwMode="auto">
            <a:xfrm>
              <a:off x="1493" y="9045"/>
              <a:ext cx="354" cy="343"/>
            </a:xfrm>
            <a:custGeom>
              <a:avLst/>
              <a:gdLst>
                <a:gd name="T0" fmla="+- 0 1671 1493"/>
                <a:gd name="T1" fmla="*/ T0 w 354"/>
                <a:gd name="T2" fmla="+- 0 9045 9045"/>
                <a:gd name="T3" fmla="*/ 9045 h 343"/>
                <a:gd name="T4" fmla="+- 0 1648 1493"/>
                <a:gd name="T5" fmla="*/ T4 w 354"/>
                <a:gd name="T6" fmla="+- 0 9046 9045"/>
                <a:gd name="T7" fmla="*/ 9046 h 343"/>
                <a:gd name="T8" fmla="+- 0 1625 1493"/>
                <a:gd name="T9" fmla="*/ T8 w 354"/>
                <a:gd name="T10" fmla="+- 0 9051 9045"/>
                <a:gd name="T11" fmla="*/ 9051 h 343"/>
                <a:gd name="T12" fmla="+- 0 1604 1493"/>
                <a:gd name="T13" fmla="*/ T12 w 354"/>
                <a:gd name="T14" fmla="+- 0 9058 9045"/>
                <a:gd name="T15" fmla="*/ 9058 h 343"/>
                <a:gd name="T16" fmla="+- 0 1583 1493"/>
                <a:gd name="T17" fmla="*/ T16 w 354"/>
                <a:gd name="T18" fmla="+- 0 9067 9045"/>
                <a:gd name="T19" fmla="*/ 9067 h 343"/>
                <a:gd name="T20" fmla="+- 0 1565 1493"/>
                <a:gd name="T21" fmla="*/ T20 w 354"/>
                <a:gd name="T22" fmla="+- 0 9079 9045"/>
                <a:gd name="T23" fmla="*/ 9079 h 343"/>
                <a:gd name="T24" fmla="+- 0 1548 1493"/>
                <a:gd name="T25" fmla="*/ T24 w 354"/>
                <a:gd name="T26" fmla="+- 0 9093 9045"/>
                <a:gd name="T27" fmla="*/ 9093 h 343"/>
                <a:gd name="T28" fmla="+- 0 1533 1493"/>
                <a:gd name="T29" fmla="*/ T28 w 354"/>
                <a:gd name="T30" fmla="+- 0 9108 9045"/>
                <a:gd name="T31" fmla="*/ 9108 h 343"/>
                <a:gd name="T32" fmla="+- 0 1520 1493"/>
                <a:gd name="T33" fmla="*/ T32 w 354"/>
                <a:gd name="T34" fmla="+- 0 9126 9045"/>
                <a:gd name="T35" fmla="*/ 9126 h 343"/>
                <a:gd name="T36" fmla="+- 0 1510 1493"/>
                <a:gd name="T37" fmla="*/ T36 w 354"/>
                <a:gd name="T38" fmla="+- 0 9145 9045"/>
                <a:gd name="T39" fmla="*/ 9145 h 343"/>
                <a:gd name="T40" fmla="+- 0 1502 1493"/>
                <a:gd name="T41" fmla="*/ T40 w 354"/>
                <a:gd name="T42" fmla="+- 0 9165 9045"/>
                <a:gd name="T43" fmla="*/ 9165 h 343"/>
                <a:gd name="T44" fmla="+- 0 1496 1493"/>
                <a:gd name="T45" fmla="*/ T44 w 354"/>
                <a:gd name="T46" fmla="+- 0 9186 9045"/>
                <a:gd name="T47" fmla="*/ 9186 h 343"/>
                <a:gd name="T48" fmla="+- 0 1494 1493"/>
                <a:gd name="T49" fmla="*/ T48 w 354"/>
                <a:gd name="T50" fmla="+- 0 9209 9045"/>
                <a:gd name="T51" fmla="*/ 9209 h 343"/>
                <a:gd name="T52" fmla="+- 0 1493 1493"/>
                <a:gd name="T53" fmla="*/ T52 w 354"/>
                <a:gd name="T54" fmla="+- 0 9217 9045"/>
                <a:gd name="T55" fmla="*/ 9217 h 343"/>
                <a:gd name="T56" fmla="+- 0 1495 1493"/>
                <a:gd name="T57" fmla="*/ T56 w 354"/>
                <a:gd name="T58" fmla="+- 0 9239 9045"/>
                <a:gd name="T59" fmla="*/ 9239 h 343"/>
                <a:gd name="T60" fmla="+- 0 1499 1493"/>
                <a:gd name="T61" fmla="*/ T60 w 354"/>
                <a:gd name="T62" fmla="+- 0 9261 9045"/>
                <a:gd name="T63" fmla="*/ 9261 h 343"/>
                <a:gd name="T64" fmla="+- 0 1507 1493"/>
                <a:gd name="T65" fmla="*/ T64 w 354"/>
                <a:gd name="T66" fmla="+- 0 9282 9045"/>
                <a:gd name="T67" fmla="*/ 9282 h 343"/>
                <a:gd name="T68" fmla="+- 0 1516 1493"/>
                <a:gd name="T69" fmla="*/ T68 w 354"/>
                <a:gd name="T70" fmla="+- 0 9301 9045"/>
                <a:gd name="T71" fmla="*/ 9301 h 343"/>
                <a:gd name="T72" fmla="+- 0 1528 1493"/>
                <a:gd name="T73" fmla="*/ T72 w 354"/>
                <a:gd name="T74" fmla="+- 0 9319 9045"/>
                <a:gd name="T75" fmla="*/ 9319 h 343"/>
                <a:gd name="T76" fmla="+- 0 1543 1493"/>
                <a:gd name="T77" fmla="*/ T76 w 354"/>
                <a:gd name="T78" fmla="+- 0 9335 9045"/>
                <a:gd name="T79" fmla="*/ 9335 h 343"/>
                <a:gd name="T80" fmla="+- 0 1559 1493"/>
                <a:gd name="T81" fmla="*/ T80 w 354"/>
                <a:gd name="T82" fmla="+- 0 9350 9045"/>
                <a:gd name="T83" fmla="*/ 9350 h 343"/>
                <a:gd name="T84" fmla="+- 0 1577 1493"/>
                <a:gd name="T85" fmla="*/ T84 w 354"/>
                <a:gd name="T86" fmla="+- 0 9362 9045"/>
                <a:gd name="T87" fmla="*/ 9362 h 343"/>
                <a:gd name="T88" fmla="+- 0 1596 1493"/>
                <a:gd name="T89" fmla="*/ T88 w 354"/>
                <a:gd name="T90" fmla="+- 0 9372 9045"/>
                <a:gd name="T91" fmla="*/ 9372 h 343"/>
                <a:gd name="T92" fmla="+- 0 1617 1493"/>
                <a:gd name="T93" fmla="*/ T92 w 354"/>
                <a:gd name="T94" fmla="+- 0 9380 9045"/>
                <a:gd name="T95" fmla="*/ 9380 h 343"/>
                <a:gd name="T96" fmla="+- 0 1640 1493"/>
                <a:gd name="T97" fmla="*/ T96 w 354"/>
                <a:gd name="T98" fmla="+- 0 9386 9045"/>
                <a:gd name="T99" fmla="*/ 9386 h 343"/>
                <a:gd name="T100" fmla="+- 0 1663 1493"/>
                <a:gd name="T101" fmla="*/ T100 w 354"/>
                <a:gd name="T102" fmla="+- 0 9388 9045"/>
                <a:gd name="T103" fmla="*/ 9388 h 343"/>
                <a:gd name="T104" fmla="+- 0 1671 1493"/>
                <a:gd name="T105" fmla="*/ T104 w 354"/>
                <a:gd name="T106" fmla="+- 0 9388 9045"/>
                <a:gd name="T107" fmla="*/ 9388 h 343"/>
                <a:gd name="T108" fmla="+- 0 1694 1493"/>
                <a:gd name="T109" fmla="*/ T108 w 354"/>
                <a:gd name="T110" fmla="+- 0 9387 9045"/>
                <a:gd name="T111" fmla="*/ 9387 h 343"/>
                <a:gd name="T112" fmla="+- 0 1717 1493"/>
                <a:gd name="T113" fmla="*/ T112 w 354"/>
                <a:gd name="T114" fmla="+- 0 9382 9045"/>
                <a:gd name="T115" fmla="*/ 9382 h 343"/>
                <a:gd name="T116" fmla="+- 0 1738 1493"/>
                <a:gd name="T117" fmla="*/ T116 w 354"/>
                <a:gd name="T118" fmla="+- 0 9375 9045"/>
                <a:gd name="T119" fmla="*/ 9375 h 343"/>
                <a:gd name="T120" fmla="+- 0 1758 1493"/>
                <a:gd name="T121" fmla="*/ T120 w 354"/>
                <a:gd name="T122" fmla="+- 0 9366 9045"/>
                <a:gd name="T123" fmla="*/ 9366 h 343"/>
                <a:gd name="T124" fmla="+- 0 1776 1493"/>
                <a:gd name="T125" fmla="*/ T124 w 354"/>
                <a:gd name="T126" fmla="+- 0 9354 9045"/>
                <a:gd name="T127" fmla="*/ 9354 h 343"/>
                <a:gd name="T128" fmla="+- 0 1793 1493"/>
                <a:gd name="T129" fmla="*/ T128 w 354"/>
                <a:gd name="T130" fmla="+- 0 9340 9045"/>
                <a:gd name="T131" fmla="*/ 9340 h 343"/>
                <a:gd name="T132" fmla="+- 0 1808 1493"/>
                <a:gd name="T133" fmla="*/ T132 w 354"/>
                <a:gd name="T134" fmla="+- 0 9324 9045"/>
                <a:gd name="T135" fmla="*/ 9324 h 343"/>
                <a:gd name="T136" fmla="+- 0 1821 1493"/>
                <a:gd name="T137" fmla="*/ T136 w 354"/>
                <a:gd name="T138" fmla="+- 0 9307 9045"/>
                <a:gd name="T139" fmla="*/ 9307 h 343"/>
                <a:gd name="T140" fmla="+- 0 1831 1493"/>
                <a:gd name="T141" fmla="*/ T140 w 354"/>
                <a:gd name="T142" fmla="+- 0 9288 9045"/>
                <a:gd name="T143" fmla="*/ 9288 h 343"/>
                <a:gd name="T144" fmla="+- 0 1839 1493"/>
                <a:gd name="T145" fmla="*/ T144 w 354"/>
                <a:gd name="T146" fmla="+- 0 9268 9045"/>
                <a:gd name="T147" fmla="*/ 9268 h 343"/>
                <a:gd name="T148" fmla="+- 0 1845 1493"/>
                <a:gd name="T149" fmla="*/ T148 w 354"/>
                <a:gd name="T150" fmla="+- 0 9246 9045"/>
                <a:gd name="T151" fmla="*/ 9246 h 343"/>
                <a:gd name="T152" fmla="+- 0 1847 1493"/>
                <a:gd name="T153" fmla="*/ T152 w 354"/>
                <a:gd name="T154" fmla="+- 0 9224 9045"/>
                <a:gd name="T155" fmla="*/ 9224 h 343"/>
                <a:gd name="T156" fmla="+- 0 1847 1493"/>
                <a:gd name="T157" fmla="*/ T156 w 354"/>
                <a:gd name="T158" fmla="+- 0 9217 9045"/>
                <a:gd name="T159" fmla="*/ 9217 h 343"/>
                <a:gd name="T160" fmla="+- 0 1846 1493"/>
                <a:gd name="T161" fmla="*/ T160 w 354"/>
                <a:gd name="T162" fmla="+- 0 9194 9045"/>
                <a:gd name="T163" fmla="*/ 9194 h 343"/>
                <a:gd name="T164" fmla="+- 0 1841 1493"/>
                <a:gd name="T165" fmla="*/ T164 w 354"/>
                <a:gd name="T166" fmla="+- 0 9172 9045"/>
                <a:gd name="T167" fmla="*/ 9172 h 343"/>
                <a:gd name="T168" fmla="+- 0 1834 1493"/>
                <a:gd name="T169" fmla="*/ T168 w 354"/>
                <a:gd name="T170" fmla="+- 0 9151 9045"/>
                <a:gd name="T171" fmla="*/ 9151 h 343"/>
                <a:gd name="T172" fmla="+- 0 1824 1493"/>
                <a:gd name="T173" fmla="*/ T172 w 354"/>
                <a:gd name="T174" fmla="+- 0 9132 9045"/>
                <a:gd name="T175" fmla="*/ 9132 h 343"/>
                <a:gd name="T176" fmla="+- 0 1812 1493"/>
                <a:gd name="T177" fmla="*/ T176 w 354"/>
                <a:gd name="T178" fmla="+- 0 9114 9045"/>
                <a:gd name="T179" fmla="*/ 9114 h 343"/>
                <a:gd name="T180" fmla="+- 0 1798 1493"/>
                <a:gd name="T181" fmla="*/ T180 w 354"/>
                <a:gd name="T182" fmla="+- 0 9098 9045"/>
                <a:gd name="T183" fmla="*/ 9098 h 343"/>
                <a:gd name="T184" fmla="+- 0 1782 1493"/>
                <a:gd name="T185" fmla="*/ T184 w 354"/>
                <a:gd name="T186" fmla="+- 0 9083 9045"/>
                <a:gd name="T187" fmla="*/ 9083 h 343"/>
                <a:gd name="T188" fmla="+- 0 1764 1493"/>
                <a:gd name="T189" fmla="*/ T188 w 354"/>
                <a:gd name="T190" fmla="+- 0 9071 9045"/>
                <a:gd name="T191" fmla="*/ 9071 h 343"/>
                <a:gd name="T192" fmla="+- 0 1744 1493"/>
                <a:gd name="T193" fmla="*/ T192 w 354"/>
                <a:gd name="T194" fmla="+- 0 9060 9045"/>
                <a:gd name="T195" fmla="*/ 9060 h 343"/>
                <a:gd name="T196" fmla="+- 0 1723 1493"/>
                <a:gd name="T197" fmla="*/ T196 w 354"/>
                <a:gd name="T198" fmla="+- 0 9053 9045"/>
                <a:gd name="T199" fmla="*/ 9053 h 343"/>
                <a:gd name="T200" fmla="+- 0 1701 1493"/>
                <a:gd name="T201" fmla="*/ T200 w 354"/>
                <a:gd name="T202" fmla="+- 0 9048 9045"/>
                <a:gd name="T203" fmla="*/ 9048 h 343"/>
                <a:gd name="T204" fmla="+- 0 1678 1493"/>
                <a:gd name="T205" fmla="*/ T204 w 354"/>
                <a:gd name="T206" fmla="+- 0 9045 9045"/>
                <a:gd name="T207" fmla="*/ 9045 h 343"/>
                <a:gd name="T208" fmla="+- 0 1671 1493"/>
                <a:gd name="T209" fmla="*/ T208 w 354"/>
                <a:gd name="T210" fmla="+- 0 9045 9045"/>
                <a:gd name="T211" fmla="*/ 9045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54" h="343">
                  <a:moveTo>
                    <a:pt x="178" y="0"/>
                  </a:moveTo>
                  <a:lnTo>
                    <a:pt x="155" y="1"/>
                  </a:lnTo>
                  <a:lnTo>
                    <a:pt x="132" y="6"/>
                  </a:lnTo>
                  <a:lnTo>
                    <a:pt x="111" y="13"/>
                  </a:lnTo>
                  <a:lnTo>
                    <a:pt x="90" y="22"/>
                  </a:lnTo>
                  <a:lnTo>
                    <a:pt x="72" y="34"/>
                  </a:lnTo>
                  <a:lnTo>
                    <a:pt x="55" y="48"/>
                  </a:lnTo>
                  <a:lnTo>
                    <a:pt x="40" y="63"/>
                  </a:lnTo>
                  <a:lnTo>
                    <a:pt x="27" y="81"/>
                  </a:lnTo>
                  <a:lnTo>
                    <a:pt x="17" y="100"/>
                  </a:lnTo>
                  <a:lnTo>
                    <a:pt x="9" y="120"/>
                  </a:lnTo>
                  <a:lnTo>
                    <a:pt x="3" y="141"/>
                  </a:lnTo>
                  <a:lnTo>
                    <a:pt x="1" y="164"/>
                  </a:lnTo>
                  <a:lnTo>
                    <a:pt x="0" y="172"/>
                  </a:lnTo>
                  <a:lnTo>
                    <a:pt x="2" y="194"/>
                  </a:lnTo>
                  <a:lnTo>
                    <a:pt x="6" y="216"/>
                  </a:lnTo>
                  <a:lnTo>
                    <a:pt x="14" y="237"/>
                  </a:lnTo>
                  <a:lnTo>
                    <a:pt x="23" y="256"/>
                  </a:lnTo>
                  <a:lnTo>
                    <a:pt x="35" y="274"/>
                  </a:lnTo>
                  <a:lnTo>
                    <a:pt x="50" y="290"/>
                  </a:lnTo>
                  <a:lnTo>
                    <a:pt x="66" y="305"/>
                  </a:lnTo>
                  <a:lnTo>
                    <a:pt x="84" y="317"/>
                  </a:lnTo>
                  <a:lnTo>
                    <a:pt x="103" y="327"/>
                  </a:lnTo>
                  <a:lnTo>
                    <a:pt x="124" y="335"/>
                  </a:lnTo>
                  <a:lnTo>
                    <a:pt x="147" y="341"/>
                  </a:lnTo>
                  <a:lnTo>
                    <a:pt x="170" y="343"/>
                  </a:lnTo>
                  <a:lnTo>
                    <a:pt x="178" y="343"/>
                  </a:lnTo>
                  <a:lnTo>
                    <a:pt x="201" y="342"/>
                  </a:lnTo>
                  <a:lnTo>
                    <a:pt x="224" y="337"/>
                  </a:lnTo>
                  <a:lnTo>
                    <a:pt x="245" y="330"/>
                  </a:lnTo>
                  <a:lnTo>
                    <a:pt x="265" y="321"/>
                  </a:lnTo>
                  <a:lnTo>
                    <a:pt x="283" y="309"/>
                  </a:lnTo>
                  <a:lnTo>
                    <a:pt x="300" y="295"/>
                  </a:lnTo>
                  <a:lnTo>
                    <a:pt x="315" y="279"/>
                  </a:lnTo>
                  <a:lnTo>
                    <a:pt x="328" y="262"/>
                  </a:lnTo>
                  <a:lnTo>
                    <a:pt x="338" y="243"/>
                  </a:lnTo>
                  <a:lnTo>
                    <a:pt x="346" y="223"/>
                  </a:lnTo>
                  <a:lnTo>
                    <a:pt x="352" y="201"/>
                  </a:lnTo>
                  <a:lnTo>
                    <a:pt x="354" y="179"/>
                  </a:lnTo>
                  <a:lnTo>
                    <a:pt x="354" y="172"/>
                  </a:lnTo>
                  <a:lnTo>
                    <a:pt x="353" y="149"/>
                  </a:lnTo>
                  <a:lnTo>
                    <a:pt x="348" y="127"/>
                  </a:lnTo>
                  <a:lnTo>
                    <a:pt x="341" y="106"/>
                  </a:lnTo>
                  <a:lnTo>
                    <a:pt x="331" y="87"/>
                  </a:lnTo>
                  <a:lnTo>
                    <a:pt x="319" y="69"/>
                  </a:lnTo>
                  <a:lnTo>
                    <a:pt x="305" y="53"/>
                  </a:lnTo>
                  <a:lnTo>
                    <a:pt x="289" y="38"/>
                  </a:lnTo>
                  <a:lnTo>
                    <a:pt x="271" y="26"/>
                  </a:lnTo>
                  <a:lnTo>
                    <a:pt x="251" y="15"/>
                  </a:lnTo>
                  <a:lnTo>
                    <a:pt x="230" y="8"/>
                  </a:lnTo>
                  <a:lnTo>
                    <a:pt x="208" y="3"/>
                  </a:lnTo>
                  <a:lnTo>
                    <a:pt x="185" y="0"/>
                  </a:lnTo>
                  <a:lnTo>
                    <a:pt x="178" y="0"/>
                  </a:lnTo>
                  <a:close/>
                </a:path>
              </a:pathLst>
            </a:custGeom>
            <a:noFill/>
            <a:ln w="9525">
              <a:solidFill>
                <a:srgbClr val="8F2E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4" name="Freeform 17">
              <a:extLst>
                <a:ext uri="{FF2B5EF4-FFF2-40B4-BE49-F238E27FC236}">
                  <a16:creationId xmlns:a16="http://schemas.microsoft.com/office/drawing/2014/main" id="{0243BC6E-88A7-4AFE-98D6-400806CC1F88}"/>
                </a:ext>
              </a:extLst>
            </p:cNvPr>
            <p:cNvSpPr>
              <a:spLocks/>
            </p:cNvSpPr>
            <p:nvPr/>
          </p:nvSpPr>
          <p:spPr bwMode="auto">
            <a:xfrm>
              <a:off x="1478" y="1761"/>
              <a:ext cx="4195" cy="452"/>
            </a:xfrm>
            <a:custGeom>
              <a:avLst/>
              <a:gdLst>
                <a:gd name="T0" fmla="+- 0 5527 1478"/>
                <a:gd name="T1" fmla="*/ T0 w 4195"/>
                <a:gd name="T2" fmla="+- 0 1761 1761"/>
                <a:gd name="T3" fmla="*/ 1761 h 452"/>
                <a:gd name="T4" fmla="+- 0 1478 1478"/>
                <a:gd name="T5" fmla="*/ T4 w 4195"/>
                <a:gd name="T6" fmla="+- 0 1761 1761"/>
                <a:gd name="T7" fmla="*/ 1761 h 452"/>
                <a:gd name="T8" fmla="+- 0 1478 1478"/>
                <a:gd name="T9" fmla="*/ T8 w 4195"/>
                <a:gd name="T10" fmla="+- 0 2213 1761"/>
                <a:gd name="T11" fmla="*/ 2213 h 452"/>
                <a:gd name="T12" fmla="+- 0 5527 1478"/>
                <a:gd name="T13" fmla="*/ T12 w 4195"/>
                <a:gd name="T14" fmla="+- 0 2213 1761"/>
                <a:gd name="T15" fmla="*/ 2213 h 452"/>
                <a:gd name="T16" fmla="+- 0 5673 1478"/>
                <a:gd name="T17" fmla="*/ T16 w 4195"/>
                <a:gd name="T18" fmla="+- 0 1987 1761"/>
                <a:gd name="T19" fmla="*/ 1987 h 452"/>
                <a:gd name="T20" fmla="+- 0 5527 1478"/>
                <a:gd name="T21" fmla="*/ T20 w 4195"/>
                <a:gd name="T22" fmla="+- 0 1761 1761"/>
                <a:gd name="T23" fmla="*/ 1761 h 452"/>
              </a:gdLst>
              <a:ahLst/>
              <a:cxnLst>
                <a:cxn ang="0">
                  <a:pos x="T1" y="T3"/>
                </a:cxn>
                <a:cxn ang="0">
                  <a:pos x="T5" y="T7"/>
                </a:cxn>
                <a:cxn ang="0">
                  <a:pos x="T9" y="T11"/>
                </a:cxn>
                <a:cxn ang="0">
                  <a:pos x="T13" y="T15"/>
                </a:cxn>
                <a:cxn ang="0">
                  <a:pos x="T17" y="T19"/>
                </a:cxn>
                <a:cxn ang="0">
                  <a:pos x="T21" y="T23"/>
                </a:cxn>
              </a:cxnLst>
              <a:rect l="0" t="0" r="r" b="b"/>
              <a:pathLst>
                <a:path w="4195" h="452">
                  <a:moveTo>
                    <a:pt x="4049" y="0"/>
                  </a:moveTo>
                  <a:lnTo>
                    <a:pt x="0" y="0"/>
                  </a:lnTo>
                  <a:lnTo>
                    <a:pt x="0" y="452"/>
                  </a:lnTo>
                  <a:lnTo>
                    <a:pt x="4049" y="452"/>
                  </a:lnTo>
                  <a:lnTo>
                    <a:pt x="4195" y="226"/>
                  </a:lnTo>
                  <a:lnTo>
                    <a:pt x="4049" y="0"/>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5" name="Freeform 18">
              <a:extLst>
                <a:ext uri="{FF2B5EF4-FFF2-40B4-BE49-F238E27FC236}">
                  <a16:creationId xmlns:a16="http://schemas.microsoft.com/office/drawing/2014/main" id="{75024B70-C866-44A6-BB74-773B87F08682}"/>
                </a:ext>
              </a:extLst>
            </p:cNvPr>
            <p:cNvSpPr>
              <a:spLocks/>
            </p:cNvSpPr>
            <p:nvPr/>
          </p:nvSpPr>
          <p:spPr bwMode="auto">
            <a:xfrm>
              <a:off x="5673" y="1761"/>
              <a:ext cx="4535" cy="455"/>
            </a:xfrm>
            <a:custGeom>
              <a:avLst/>
              <a:gdLst>
                <a:gd name="T0" fmla="+- 0 10077 5673"/>
                <a:gd name="T1" fmla="*/ T0 w 4535"/>
                <a:gd name="T2" fmla="+- 0 1761 1761"/>
                <a:gd name="T3" fmla="*/ 1761 h 455"/>
                <a:gd name="T4" fmla="+- 0 5673 5673"/>
                <a:gd name="T5" fmla="*/ T4 w 4535"/>
                <a:gd name="T6" fmla="+- 0 1761 1761"/>
                <a:gd name="T7" fmla="*/ 1761 h 455"/>
                <a:gd name="T8" fmla="+- 0 5804 5673"/>
                <a:gd name="T9" fmla="*/ T8 w 4535"/>
                <a:gd name="T10" fmla="+- 0 1988 1761"/>
                <a:gd name="T11" fmla="*/ 1988 h 455"/>
                <a:gd name="T12" fmla="+- 0 5673 5673"/>
                <a:gd name="T13" fmla="*/ T12 w 4535"/>
                <a:gd name="T14" fmla="+- 0 2216 1761"/>
                <a:gd name="T15" fmla="*/ 2216 h 455"/>
                <a:gd name="T16" fmla="+- 0 10077 5673"/>
                <a:gd name="T17" fmla="*/ T16 w 4535"/>
                <a:gd name="T18" fmla="+- 0 2216 1761"/>
                <a:gd name="T19" fmla="*/ 2216 h 455"/>
                <a:gd name="T20" fmla="+- 0 10208 5673"/>
                <a:gd name="T21" fmla="*/ T20 w 4535"/>
                <a:gd name="T22" fmla="+- 0 1988 1761"/>
                <a:gd name="T23" fmla="*/ 1988 h 455"/>
                <a:gd name="T24" fmla="+- 0 10077 5673"/>
                <a:gd name="T25" fmla="*/ T24 w 4535"/>
                <a:gd name="T26" fmla="+- 0 1761 1761"/>
                <a:gd name="T27" fmla="*/ 1761 h 455"/>
              </a:gdLst>
              <a:ahLst/>
              <a:cxnLst>
                <a:cxn ang="0">
                  <a:pos x="T1" y="T3"/>
                </a:cxn>
                <a:cxn ang="0">
                  <a:pos x="T5" y="T7"/>
                </a:cxn>
                <a:cxn ang="0">
                  <a:pos x="T9" y="T11"/>
                </a:cxn>
                <a:cxn ang="0">
                  <a:pos x="T13" y="T15"/>
                </a:cxn>
                <a:cxn ang="0">
                  <a:pos x="T17" y="T19"/>
                </a:cxn>
                <a:cxn ang="0">
                  <a:pos x="T21" y="T23"/>
                </a:cxn>
                <a:cxn ang="0">
                  <a:pos x="T25" y="T27"/>
                </a:cxn>
              </a:cxnLst>
              <a:rect l="0" t="0" r="r" b="b"/>
              <a:pathLst>
                <a:path w="4535" h="455">
                  <a:moveTo>
                    <a:pt x="4404" y="0"/>
                  </a:moveTo>
                  <a:lnTo>
                    <a:pt x="0" y="0"/>
                  </a:lnTo>
                  <a:lnTo>
                    <a:pt x="131" y="227"/>
                  </a:lnTo>
                  <a:lnTo>
                    <a:pt x="0" y="455"/>
                  </a:lnTo>
                  <a:lnTo>
                    <a:pt x="4404" y="455"/>
                  </a:lnTo>
                  <a:lnTo>
                    <a:pt x="4535" y="227"/>
                  </a:lnTo>
                  <a:lnTo>
                    <a:pt x="4404" y="0"/>
                  </a:lnTo>
                  <a:close/>
                </a:path>
              </a:pathLst>
            </a:custGeom>
            <a:solidFill>
              <a:srgbClr val="C3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6" name="Freeform 19">
              <a:extLst>
                <a:ext uri="{FF2B5EF4-FFF2-40B4-BE49-F238E27FC236}">
                  <a16:creationId xmlns:a16="http://schemas.microsoft.com/office/drawing/2014/main" id="{BC53AF97-4899-4A22-9344-F9A2BAD79B39}"/>
                </a:ext>
              </a:extLst>
            </p:cNvPr>
            <p:cNvSpPr>
              <a:spLocks/>
            </p:cNvSpPr>
            <p:nvPr/>
          </p:nvSpPr>
          <p:spPr bwMode="auto">
            <a:xfrm>
              <a:off x="10208" y="1761"/>
              <a:ext cx="2950" cy="455"/>
            </a:xfrm>
            <a:custGeom>
              <a:avLst/>
              <a:gdLst>
                <a:gd name="T0" fmla="+- 0 13015 10208"/>
                <a:gd name="T1" fmla="*/ T0 w 2950"/>
                <a:gd name="T2" fmla="+- 0 1761 1761"/>
                <a:gd name="T3" fmla="*/ 1761 h 455"/>
                <a:gd name="T4" fmla="+- 0 10208 10208"/>
                <a:gd name="T5" fmla="*/ T4 w 2950"/>
                <a:gd name="T6" fmla="+- 0 1761 1761"/>
                <a:gd name="T7" fmla="*/ 1761 h 455"/>
                <a:gd name="T8" fmla="+- 0 10352 10208"/>
                <a:gd name="T9" fmla="*/ T8 w 2950"/>
                <a:gd name="T10" fmla="+- 0 1988 1761"/>
                <a:gd name="T11" fmla="*/ 1988 h 455"/>
                <a:gd name="T12" fmla="+- 0 10208 10208"/>
                <a:gd name="T13" fmla="*/ T12 w 2950"/>
                <a:gd name="T14" fmla="+- 0 2216 1761"/>
                <a:gd name="T15" fmla="*/ 2216 h 455"/>
                <a:gd name="T16" fmla="+- 0 13015 10208"/>
                <a:gd name="T17" fmla="*/ T16 w 2950"/>
                <a:gd name="T18" fmla="+- 0 2216 1761"/>
                <a:gd name="T19" fmla="*/ 2216 h 455"/>
                <a:gd name="T20" fmla="+- 0 13157 10208"/>
                <a:gd name="T21" fmla="*/ T20 w 2950"/>
                <a:gd name="T22" fmla="+- 0 1988 1761"/>
                <a:gd name="T23" fmla="*/ 1988 h 455"/>
                <a:gd name="T24" fmla="+- 0 13015 10208"/>
                <a:gd name="T25" fmla="*/ T24 w 2950"/>
                <a:gd name="T26" fmla="+- 0 1761 1761"/>
                <a:gd name="T27" fmla="*/ 1761 h 455"/>
              </a:gdLst>
              <a:ahLst/>
              <a:cxnLst>
                <a:cxn ang="0">
                  <a:pos x="T1" y="T3"/>
                </a:cxn>
                <a:cxn ang="0">
                  <a:pos x="T5" y="T7"/>
                </a:cxn>
                <a:cxn ang="0">
                  <a:pos x="T9" y="T11"/>
                </a:cxn>
                <a:cxn ang="0">
                  <a:pos x="T13" y="T15"/>
                </a:cxn>
                <a:cxn ang="0">
                  <a:pos x="T17" y="T19"/>
                </a:cxn>
                <a:cxn ang="0">
                  <a:pos x="T21" y="T23"/>
                </a:cxn>
                <a:cxn ang="0">
                  <a:pos x="T25" y="T27"/>
                </a:cxn>
              </a:cxnLst>
              <a:rect l="0" t="0" r="r" b="b"/>
              <a:pathLst>
                <a:path w="2950" h="455">
                  <a:moveTo>
                    <a:pt x="2807" y="0"/>
                  </a:moveTo>
                  <a:lnTo>
                    <a:pt x="0" y="0"/>
                  </a:lnTo>
                  <a:lnTo>
                    <a:pt x="144" y="227"/>
                  </a:lnTo>
                  <a:lnTo>
                    <a:pt x="0" y="455"/>
                  </a:lnTo>
                  <a:lnTo>
                    <a:pt x="2807" y="455"/>
                  </a:lnTo>
                  <a:lnTo>
                    <a:pt x="2949" y="227"/>
                  </a:lnTo>
                  <a:lnTo>
                    <a:pt x="2807" y="0"/>
                  </a:lnTo>
                  <a:close/>
                </a:path>
              </a:pathLst>
            </a:custGeom>
            <a:solidFill>
              <a:srgbClr val="F97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7" name="Freeform 20">
              <a:extLst>
                <a:ext uri="{FF2B5EF4-FFF2-40B4-BE49-F238E27FC236}">
                  <a16:creationId xmlns:a16="http://schemas.microsoft.com/office/drawing/2014/main" id="{E225AE23-3470-4EC5-A3A5-7CC6F75C7668}"/>
                </a:ext>
              </a:extLst>
            </p:cNvPr>
            <p:cNvSpPr>
              <a:spLocks/>
            </p:cNvSpPr>
            <p:nvPr/>
          </p:nvSpPr>
          <p:spPr bwMode="auto">
            <a:xfrm>
              <a:off x="1591" y="2327"/>
              <a:ext cx="0" cy="6718"/>
            </a:xfrm>
            <a:custGeom>
              <a:avLst/>
              <a:gdLst>
                <a:gd name="T0" fmla="+- 0 9045 2327"/>
                <a:gd name="T1" fmla="*/ 9045 h 6718"/>
                <a:gd name="T2" fmla="+- 0 2327 2327"/>
                <a:gd name="T3" fmla="*/ 2327 h 6718"/>
              </a:gdLst>
              <a:ahLst/>
              <a:cxnLst>
                <a:cxn ang="0">
                  <a:pos x="0" y="T1"/>
                </a:cxn>
                <a:cxn ang="0">
                  <a:pos x="0" y="T3"/>
                </a:cxn>
              </a:cxnLst>
              <a:rect l="0" t="0" r="r" b="b"/>
              <a:pathLst>
                <a:path h="6718">
                  <a:moveTo>
                    <a:pt x="0" y="6718"/>
                  </a:moveTo>
                  <a:lnTo>
                    <a:pt x="0" y="0"/>
                  </a:lnTo>
                </a:path>
              </a:pathLst>
            </a:custGeom>
            <a:noFill/>
            <a:ln w="3175">
              <a:solidFill>
                <a:srgbClr val="8F2E85"/>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8" name="Freeform 21">
              <a:extLst>
                <a:ext uri="{FF2B5EF4-FFF2-40B4-BE49-F238E27FC236}">
                  <a16:creationId xmlns:a16="http://schemas.microsoft.com/office/drawing/2014/main" id="{57BD65BE-30ED-45D9-A3A6-2FAF4CCBB871}"/>
                </a:ext>
              </a:extLst>
            </p:cNvPr>
            <p:cNvSpPr>
              <a:spLocks/>
            </p:cNvSpPr>
            <p:nvPr/>
          </p:nvSpPr>
          <p:spPr bwMode="auto">
            <a:xfrm>
              <a:off x="5673" y="2327"/>
              <a:ext cx="0" cy="4650"/>
            </a:xfrm>
            <a:custGeom>
              <a:avLst/>
              <a:gdLst>
                <a:gd name="T0" fmla="+- 0 6977 2327"/>
                <a:gd name="T1" fmla="*/ 6977 h 4650"/>
                <a:gd name="T2" fmla="+- 0 2327 2327"/>
                <a:gd name="T3" fmla="*/ 2327 h 4650"/>
              </a:gdLst>
              <a:ahLst/>
              <a:cxnLst>
                <a:cxn ang="0">
                  <a:pos x="0" y="T1"/>
                </a:cxn>
                <a:cxn ang="0">
                  <a:pos x="0" y="T3"/>
                </a:cxn>
              </a:cxnLst>
              <a:rect l="0" t="0" r="r" b="b"/>
              <a:pathLst>
                <a:path h="4650">
                  <a:moveTo>
                    <a:pt x="0" y="4650"/>
                  </a:moveTo>
                  <a:lnTo>
                    <a:pt x="0" y="0"/>
                  </a:lnTo>
                </a:path>
              </a:pathLst>
            </a:custGeom>
            <a:noFill/>
            <a:ln w="3175">
              <a:solidFill>
                <a:srgbClr val="8F2E85"/>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9" name="Freeform 22">
              <a:extLst>
                <a:ext uri="{FF2B5EF4-FFF2-40B4-BE49-F238E27FC236}">
                  <a16:creationId xmlns:a16="http://schemas.microsoft.com/office/drawing/2014/main" id="{071E4653-2E53-4004-8240-97011547C349}"/>
                </a:ext>
              </a:extLst>
            </p:cNvPr>
            <p:cNvSpPr>
              <a:spLocks/>
            </p:cNvSpPr>
            <p:nvPr/>
          </p:nvSpPr>
          <p:spPr bwMode="auto">
            <a:xfrm>
              <a:off x="10208" y="2327"/>
              <a:ext cx="0" cy="1906"/>
            </a:xfrm>
            <a:custGeom>
              <a:avLst/>
              <a:gdLst>
                <a:gd name="T0" fmla="+- 0 4233 2327"/>
                <a:gd name="T1" fmla="*/ 4233 h 1906"/>
                <a:gd name="T2" fmla="+- 0 2327 2327"/>
                <a:gd name="T3" fmla="*/ 2327 h 1906"/>
              </a:gdLst>
              <a:ahLst/>
              <a:cxnLst>
                <a:cxn ang="0">
                  <a:pos x="0" y="T1"/>
                </a:cxn>
                <a:cxn ang="0">
                  <a:pos x="0" y="T3"/>
                </a:cxn>
              </a:cxnLst>
              <a:rect l="0" t="0" r="r" b="b"/>
              <a:pathLst>
                <a:path h="1906">
                  <a:moveTo>
                    <a:pt x="0" y="1906"/>
                  </a:moveTo>
                  <a:lnTo>
                    <a:pt x="0" y="0"/>
                  </a:lnTo>
                </a:path>
              </a:pathLst>
            </a:custGeom>
            <a:noFill/>
            <a:ln w="3175">
              <a:solidFill>
                <a:srgbClr val="C37178"/>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20" name="Freeform 23">
              <a:extLst>
                <a:ext uri="{FF2B5EF4-FFF2-40B4-BE49-F238E27FC236}">
                  <a16:creationId xmlns:a16="http://schemas.microsoft.com/office/drawing/2014/main" id="{EB7BF2E0-503F-4290-A58A-ED83326A4486}"/>
                </a:ext>
              </a:extLst>
            </p:cNvPr>
            <p:cNvSpPr>
              <a:spLocks/>
            </p:cNvSpPr>
            <p:nvPr/>
          </p:nvSpPr>
          <p:spPr bwMode="auto">
            <a:xfrm>
              <a:off x="10095" y="4175"/>
              <a:ext cx="242" cy="240"/>
            </a:xfrm>
            <a:custGeom>
              <a:avLst/>
              <a:gdLst>
                <a:gd name="T0" fmla="+- 0 10216 10095"/>
                <a:gd name="T1" fmla="*/ T0 w 242"/>
                <a:gd name="T2" fmla="+- 0 4175 4175"/>
                <a:gd name="T3" fmla="*/ 4175 h 240"/>
                <a:gd name="T4" fmla="+- 0 10193 10095"/>
                <a:gd name="T5" fmla="*/ T4 w 242"/>
                <a:gd name="T6" fmla="+- 0 4178 4175"/>
                <a:gd name="T7" fmla="*/ 4178 h 240"/>
                <a:gd name="T8" fmla="+- 0 10172 10095"/>
                <a:gd name="T9" fmla="*/ T8 w 242"/>
                <a:gd name="T10" fmla="+- 0 4184 4175"/>
                <a:gd name="T11" fmla="*/ 4184 h 240"/>
                <a:gd name="T12" fmla="+- 0 10152 10095"/>
                <a:gd name="T13" fmla="*/ T12 w 242"/>
                <a:gd name="T14" fmla="+- 0 4194 4175"/>
                <a:gd name="T15" fmla="*/ 4194 h 240"/>
                <a:gd name="T16" fmla="+- 0 10135 10095"/>
                <a:gd name="T17" fmla="*/ T16 w 242"/>
                <a:gd name="T18" fmla="+- 0 4207 4175"/>
                <a:gd name="T19" fmla="*/ 4207 h 240"/>
                <a:gd name="T20" fmla="+- 0 10120 10095"/>
                <a:gd name="T21" fmla="*/ T20 w 242"/>
                <a:gd name="T22" fmla="+- 0 4223 4175"/>
                <a:gd name="T23" fmla="*/ 4223 h 240"/>
                <a:gd name="T24" fmla="+- 0 10108 10095"/>
                <a:gd name="T25" fmla="*/ T24 w 242"/>
                <a:gd name="T26" fmla="+- 0 4241 4175"/>
                <a:gd name="T27" fmla="*/ 4241 h 240"/>
                <a:gd name="T28" fmla="+- 0 10100 10095"/>
                <a:gd name="T29" fmla="*/ T28 w 242"/>
                <a:gd name="T30" fmla="+- 0 4261 4175"/>
                <a:gd name="T31" fmla="*/ 4261 h 240"/>
                <a:gd name="T32" fmla="+- 0 10096 10095"/>
                <a:gd name="T33" fmla="*/ T32 w 242"/>
                <a:gd name="T34" fmla="+- 0 4283 4175"/>
                <a:gd name="T35" fmla="*/ 4283 h 240"/>
                <a:gd name="T36" fmla="+- 0 10095 10095"/>
                <a:gd name="T37" fmla="*/ T36 w 242"/>
                <a:gd name="T38" fmla="+- 0 4295 4175"/>
                <a:gd name="T39" fmla="*/ 4295 h 240"/>
                <a:gd name="T40" fmla="+- 0 10097 10095"/>
                <a:gd name="T41" fmla="*/ T40 w 242"/>
                <a:gd name="T42" fmla="+- 0 4318 4175"/>
                <a:gd name="T43" fmla="*/ 4318 h 240"/>
                <a:gd name="T44" fmla="+- 0 10104 10095"/>
                <a:gd name="T45" fmla="*/ T44 w 242"/>
                <a:gd name="T46" fmla="+- 0 4339 4175"/>
                <a:gd name="T47" fmla="*/ 4339 h 240"/>
                <a:gd name="T48" fmla="+- 0 10114 10095"/>
                <a:gd name="T49" fmla="*/ T48 w 242"/>
                <a:gd name="T50" fmla="+- 0 4359 4175"/>
                <a:gd name="T51" fmla="*/ 4359 h 240"/>
                <a:gd name="T52" fmla="+- 0 10127 10095"/>
                <a:gd name="T53" fmla="*/ T52 w 242"/>
                <a:gd name="T54" fmla="+- 0 4376 4175"/>
                <a:gd name="T55" fmla="*/ 4376 h 240"/>
                <a:gd name="T56" fmla="+- 0 10143 10095"/>
                <a:gd name="T57" fmla="*/ T56 w 242"/>
                <a:gd name="T58" fmla="+- 0 4391 4175"/>
                <a:gd name="T59" fmla="*/ 4391 h 240"/>
                <a:gd name="T60" fmla="+- 0 10162 10095"/>
                <a:gd name="T61" fmla="*/ T60 w 242"/>
                <a:gd name="T62" fmla="+- 0 4402 4175"/>
                <a:gd name="T63" fmla="*/ 4402 h 240"/>
                <a:gd name="T64" fmla="+- 0 10182 10095"/>
                <a:gd name="T65" fmla="*/ T64 w 242"/>
                <a:gd name="T66" fmla="+- 0 4410 4175"/>
                <a:gd name="T67" fmla="*/ 4410 h 240"/>
                <a:gd name="T68" fmla="+- 0 10204 10095"/>
                <a:gd name="T69" fmla="*/ T68 w 242"/>
                <a:gd name="T70" fmla="+- 0 4415 4175"/>
                <a:gd name="T71" fmla="*/ 4415 h 240"/>
                <a:gd name="T72" fmla="+- 0 10216 10095"/>
                <a:gd name="T73" fmla="*/ T72 w 242"/>
                <a:gd name="T74" fmla="+- 0 4415 4175"/>
                <a:gd name="T75" fmla="*/ 4415 h 240"/>
                <a:gd name="T76" fmla="+- 0 10239 10095"/>
                <a:gd name="T77" fmla="*/ T76 w 242"/>
                <a:gd name="T78" fmla="+- 0 4413 4175"/>
                <a:gd name="T79" fmla="*/ 4413 h 240"/>
                <a:gd name="T80" fmla="+- 0 10261 10095"/>
                <a:gd name="T81" fmla="*/ T80 w 242"/>
                <a:gd name="T82" fmla="+- 0 4407 4175"/>
                <a:gd name="T83" fmla="*/ 4407 h 240"/>
                <a:gd name="T84" fmla="+- 0 10280 10095"/>
                <a:gd name="T85" fmla="*/ T84 w 242"/>
                <a:gd name="T86" fmla="+- 0 4397 4175"/>
                <a:gd name="T87" fmla="*/ 4397 h 240"/>
                <a:gd name="T88" fmla="+- 0 10298 10095"/>
                <a:gd name="T89" fmla="*/ T88 w 242"/>
                <a:gd name="T90" fmla="+- 0 4384 4175"/>
                <a:gd name="T91" fmla="*/ 4384 h 240"/>
                <a:gd name="T92" fmla="+- 0 10313 10095"/>
                <a:gd name="T93" fmla="*/ T92 w 242"/>
                <a:gd name="T94" fmla="+- 0 4368 4175"/>
                <a:gd name="T95" fmla="*/ 4368 h 240"/>
                <a:gd name="T96" fmla="+- 0 10324 10095"/>
                <a:gd name="T97" fmla="*/ T96 w 242"/>
                <a:gd name="T98" fmla="+- 0 4350 4175"/>
                <a:gd name="T99" fmla="*/ 4350 h 240"/>
                <a:gd name="T100" fmla="+- 0 10332 10095"/>
                <a:gd name="T101" fmla="*/ T100 w 242"/>
                <a:gd name="T102" fmla="+- 0 4329 4175"/>
                <a:gd name="T103" fmla="*/ 4329 h 240"/>
                <a:gd name="T104" fmla="+- 0 10337 10095"/>
                <a:gd name="T105" fmla="*/ T104 w 242"/>
                <a:gd name="T106" fmla="+- 0 4308 4175"/>
                <a:gd name="T107" fmla="*/ 4308 h 240"/>
                <a:gd name="T108" fmla="+- 0 10337 10095"/>
                <a:gd name="T109" fmla="*/ T108 w 242"/>
                <a:gd name="T110" fmla="+- 0 4295 4175"/>
                <a:gd name="T111" fmla="*/ 4295 h 240"/>
                <a:gd name="T112" fmla="+- 0 10335 10095"/>
                <a:gd name="T113" fmla="*/ T112 w 242"/>
                <a:gd name="T114" fmla="+- 0 4273 4175"/>
                <a:gd name="T115" fmla="*/ 4273 h 240"/>
                <a:gd name="T116" fmla="+- 0 10329 10095"/>
                <a:gd name="T117" fmla="*/ T116 w 242"/>
                <a:gd name="T118" fmla="+- 0 4251 4175"/>
                <a:gd name="T119" fmla="*/ 4251 h 240"/>
                <a:gd name="T120" fmla="+- 0 10319 10095"/>
                <a:gd name="T121" fmla="*/ T120 w 242"/>
                <a:gd name="T122" fmla="+- 0 4232 4175"/>
                <a:gd name="T123" fmla="*/ 4232 h 240"/>
                <a:gd name="T124" fmla="+- 0 10306 10095"/>
                <a:gd name="T125" fmla="*/ T124 w 242"/>
                <a:gd name="T126" fmla="+- 0 4215 4175"/>
                <a:gd name="T127" fmla="*/ 4215 h 240"/>
                <a:gd name="T128" fmla="+- 0 10290 10095"/>
                <a:gd name="T129" fmla="*/ T128 w 242"/>
                <a:gd name="T130" fmla="+- 0 4200 4175"/>
                <a:gd name="T131" fmla="*/ 4200 h 240"/>
                <a:gd name="T132" fmla="+- 0 10271 10095"/>
                <a:gd name="T133" fmla="*/ T132 w 242"/>
                <a:gd name="T134" fmla="+- 0 4189 4175"/>
                <a:gd name="T135" fmla="*/ 4189 h 240"/>
                <a:gd name="T136" fmla="+- 0 10251 10095"/>
                <a:gd name="T137" fmla="*/ T136 w 242"/>
                <a:gd name="T138" fmla="+- 0 4180 4175"/>
                <a:gd name="T139" fmla="*/ 4180 h 240"/>
                <a:gd name="T140" fmla="+- 0 10229 10095"/>
                <a:gd name="T141" fmla="*/ T140 w 242"/>
                <a:gd name="T142" fmla="+- 0 4176 4175"/>
                <a:gd name="T143" fmla="*/ 4176 h 240"/>
                <a:gd name="T144" fmla="+- 0 10216 10095"/>
                <a:gd name="T145" fmla="*/ T144 w 242"/>
                <a:gd name="T146" fmla="+- 0 4175 4175"/>
                <a:gd name="T147" fmla="*/ 4175 h 2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2" h="240">
                  <a:moveTo>
                    <a:pt x="121" y="0"/>
                  </a:moveTo>
                  <a:lnTo>
                    <a:pt x="98" y="3"/>
                  </a:lnTo>
                  <a:lnTo>
                    <a:pt x="77" y="9"/>
                  </a:lnTo>
                  <a:lnTo>
                    <a:pt x="57" y="19"/>
                  </a:lnTo>
                  <a:lnTo>
                    <a:pt x="40" y="32"/>
                  </a:lnTo>
                  <a:lnTo>
                    <a:pt x="25" y="48"/>
                  </a:lnTo>
                  <a:lnTo>
                    <a:pt x="13" y="66"/>
                  </a:lnTo>
                  <a:lnTo>
                    <a:pt x="5" y="86"/>
                  </a:lnTo>
                  <a:lnTo>
                    <a:pt x="1" y="108"/>
                  </a:lnTo>
                  <a:lnTo>
                    <a:pt x="0" y="120"/>
                  </a:lnTo>
                  <a:lnTo>
                    <a:pt x="2" y="143"/>
                  </a:lnTo>
                  <a:lnTo>
                    <a:pt x="9" y="164"/>
                  </a:lnTo>
                  <a:lnTo>
                    <a:pt x="19" y="184"/>
                  </a:lnTo>
                  <a:lnTo>
                    <a:pt x="32" y="201"/>
                  </a:lnTo>
                  <a:lnTo>
                    <a:pt x="48" y="216"/>
                  </a:lnTo>
                  <a:lnTo>
                    <a:pt x="67" y="227"/>
                  </a:lnTo>
                  <a:lnTo>
                    <a:pt x="87" y="235"/>
                  </a:lnTo>
                  <a:lnTo>
                    <a:pt x="109" y="240"/>
                  </a:lnTo>
                  <a:lnTo>
                    <a:pt x="121" y="240"/>
                  </a:lnTo>
                  <a:lnTo>
                    <a:pt x="144" y="238"/>
                  </a:lnTo>
                  <a:lnTo>
                    <a:pt x="166" y="232"/>
                  </a:lnTo>
                  <a:lnTo>
                    <a:pt x="185" y="222"/>
                  </a:lnTo>
                  <a:lnTo>
                    <a:pt x="203" y="209"/>
                  </a:lnTo>
                  <a:lnTo>
                    <a:pt x="218" y="193"/>
                  </a:lnTo>
                  <a:lnTo>
                    <a:pt x="229" y="175"/>
                  </a:lnTo>
                  <a:lnTo>
                    <a:pt x="237" y="154"/>
                  </a:lnTo>
                  <a:lnTo>
                    <a:pt x="242" y="133"/>
                  </a:lnTo>
                  <a:lnTo>
                    <a:pt x="242" y="120"/>
                  </a:lnTo>
                  <a:lnTo>
                    <a:pt x="240" y="98"/>
                  </a:lnTo>
                  <a:lnTo>
                    <a:pt x="234" y="76"/>
                  </a:lnTo>
                  <a:lnTo>
                    <a:pt x="224" y="57"/>
                  </a:lnTo>
                  <a:lnTo>
                    <a:pt x="211" y="40"/>
                  </a:lnTo>
                  <a:lnTo>
                    <a:pt x="195" y="25"/>
                  </a:lnTo>
                  <a:lnTo>
                    <a:pt x="176" y="14"/>
                  </a:lnTo>
                  <a:lnTo>
                    <a:pt x="156" y="5"/>
                  </a:lnTo>
                  <a:lnTo>
                    <a:pt x="134" y="1"/>
                  </a:lnTo>
                  <a:lnTo>
                    <a:pt x="121" y="0"/>
                  </a:lnTo>
                  <a:close/>
                </a:path>
              </a:pathLst>
            </a:custGeom>
            <a:solidFill>
              <a:srgbClr val="F97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1" name="Freeform 24">
              <a:extLst>
                <a:ext uri="{FF2B5EF4-FFF2-40B4-BE49-F238E27FC236}">
                  <a16:creationId xmlns:a16="http://schemas.microsoft.com/office/drawing/2014/main" id="{24FAEF8C-2022-4DE5-9DE6-1C82D682FB6A}"/>
                </a:ext>
              </a:extLst>
            </p:cNvPr>
            <p:cNvSpPr>
              <a:spLocks/>
            </p:cNvSpPr>
            <p:nvPr/>
          </p:nvSpPr>
          <p:spPr bwMode="auto">
            <a:xfrm>
              <a:off x="12945" y="2523"/>
              <a:ext cx="353" cy="342"/>
            </a:xfrm>
            <a:custGeom>
              <a:avLst/>
              <a:gdLst>
                <a:gd name="T0" fmla="+- 0 13121 12945"/>
                <a:gd name="T1" fmla="*/ T0 w 353"/>
                <a:gd name="T2" fmla="+- 0 2523 2523"/>
                <a:gd name="T3" fmla="*/ 2523 h 342"/>
                <a:gd name="T4" fmla="+- 0 13098 12945"/>
                <a:gd name="T5" fmla="*/ T4 w 353"/>
                <a:gd name="T6" fmla="+- 0 2524 2523"/>
                <a:gd name="T7" fmla="*/ 2524 h 342"/>
                <a:gd name="T8" fmla="+- 0 13076 12945"/>
                <a:gd name="T9" fmla="*/ T8 w 353"/>
                <a:gd name="T10" fmla="+- 0 2529 2523"/>
                <a:gd name="T11" fmla="*/ 2529 h 342"/>
                <a:gd name="T12" fmla="+- 0 13054 12945"/>
                <a:gd name="T13" fmla="*/ T12 w 353"/>
                <a:gd name="T14" fmla="+- 0 2536 2523"/>
                <a:gd name="T15" fmla="*/ 2536 h 342"/>
                <a:gd name="T16" fmla="+- 0 13034 12945"/>
                <a:gd name="T17" fmla="*/ T16 w 353"/>
                <a:gd name="T18" fmla="+- 0 2545 2523"/>
                <a:gd name="T19" fmla="*/ 2545 h 342"/>
                <a:gd name="T20" fmla="+- 0 13016 12945"/>
                <a:gd name="T21" fmla="*/ T20 w 353"/>
                <a:gd name="T22" fmla="+- 0 2557 2523"/>
                <a:gd name="T23" fmla="*/ 2557 h 342"/>
                <a:gd name="T24" fmla="+- 0 12999 12945"/>
                <a:gd name="T25" fmla="*/ T24 w 353"/>
                <a:gd name="T26" fmla="+- 0 2571 2523"/>
                <a:gd name="T27" fmla="*/ 2571 h 342"/>
                <a:gd name="T28" fmla="+- 0 12984 12945"/>
                <a:gd name="T29" fmla="*/ T28 w 353"/>
                <a:gd name="T30" fmla="+- 0 2587 2523"/>
                <a:gd name="T31" fmla="*/ 2587 h 342"/>
                <a:gd name="T32" fmla="+- 0 12971 12945"/>
                <a:gd name="T33" fmla="*/ T32 w 353"/>
                <a:gd name="T34" fmla="+- 0 2604 2523"/>
                <a:gd name="T35" fmla="*/ 2604 h 342"/>
                <a:gd name="T36" fmla="+- 0 12961 12945"/>
                <a:gd name="T37" fmla="*/ T36 w 353"/>
                <a:gd name="T38" fmla="+- 0 2623 2523"/>
                <a:gd name="T39" fmla="*/ 2623 h 342"/>
                <a:gd name="T40" fmla="+- 0 12953 12945"/>
                <a:gd name="T41" fmla="*/ T40 w 353"/>
                <a:gd name="T42" fmla="+- 0 2644 2523"/>
                <a:gd name="T43" fmla="*/ 2644 h 342"/>
                <a:gd name="T44" fmla="+- 0 12948 12945"/>
                <a:gd name="T45" fmla="*/ T44 w 353"/>
                <a:gd name="T46" fmla="+- 0 2665 2523"/>
                <a:gd name="T47" fmla="*/ 2665 h 342"/>
                <a:gd name="T48" fmla="+- 0 12945 12945"/>
                <a:gd name="T49" fmla="*/ T48 w 353"/>
                <a:gd name="T50" fmla="+- 0 2688 2523"/>
                <a:gd name="T51" fmla="*/ 2688 h 342"/>
                <a:gd name="T52" fmla="+- 0 12945 12945"/>
                <a:gd name="T53" fmla="*/ T52 w 353"/>
                <a:gd name="T54" fmla="+- 0 2695 2523"/>
                <a:gd name="T55" fmla="*/ 2695 h 342"/>
                <a:gd name="T56" fmla="+- 0 12947 12945"/>
                <a:gd name="T57" fmla="*/ T56 w 353"/>
                <a:gd name="T58" fmla="+- 0 2717 2523"/>
                <a:gd name="T59" fmla="*/ 2717 h 342"/>
                <a:gd name="T60" fmla="+- 0 12951 12945"/>
                <a:gd name="T61" fmla="*/ T60 w 353"/>
                <a:gd name="T62" fmla="+- 0 2739 2523"/>
                <a:gd name="T63" fmla="*/ 2739 h 342"/>
                <a:gd name="T64" fmla="+- 0 12958 12945"/>
                <a:gd name="T65" fmla="*/ T64 w 353"/>
                <a:gd name="T66" fmla="+- 0 2759 2523"/>
                <a:gd name="T67" fmla="*/ 2759 h 342"/>
                <a:gd name="T68" fmla="+- 0 12968 12945"/>
                <a:gd name="T69" fmla="*/ T68 w 353"/>
                <a:gd name="T70" fmla="+- 0 2779 2523"/>
                <a:gd name="T71" fmla="*/ 2779 h 342"/>
                <a:gd name="T72" fmla="+- 0 12980 12945"/>
                <a:gd name="T73" fmla="*/ T72 w 353"/>
                <a:gd name="T74" fmla="+- 0 2797 2523"/>
                <a:gd name="T75" fmla="*/ 2797 h 342"/>
                <a:gd name="T76" fmla="+- 0 12995 12945"/>
                <a:gd name="T77" fmla="*/ T76 w 353"/>
                <a:gd name="T78" fmla="+- 0 2813 2523"/>
                <a:gd name="T79" fmla="*/ 2813 h 342"/>
                <a:gd name="T80" fmla="+- 0 13011 12945"/>
                <a:gd name="T81" fmla="*/ T80 w 353"/>
                <a:gd name="T82" fmla="+- 0 2827 2523"/>
                <a:gd name="T83" fmla="*/ 2827 h 342"/>
                <a:gd name="T84" fmla="+- 0 13029 12945"/>
                <a:gd name="T85" fmla="*/ T84 w 353"/>
                <a:gd name="T86" fmla="+- 0 2840 2523"/>
                <a:gd name="T87" fmla="*/ 2840 h 342"/>
                <a:gd name="T88" fmla="+- 0 13049 12945"/>
                <a:gd name="T89" fmla="*/ T88 w 353"/>
                <a:gd name="T90" fmla="+- 0 2850 2523"/>
                <a:gd name="T91" fmla="*/ 2850 h 342"/>
                <a:gd name="T92" fmla="+- 0 13070 12945"/>
                <a:gd name="T93" fmla="*/ T92 w 353"/>
                <a:gd name="T94" fmla="+- 0 2858 2523"/>
                <a:gd name="T95" fmla="*/ 2858 h 342"/>
                <a:gd name="T96" fmla="+- 0 13092 12945"/>
                <a:gd name="T97" fmla="*/ T96 w 353"/>
                <a:gd name="T98" fmla="+- 0 2863 2523"/>
                <a:gd name="T99" fmla="*/ 2863 h 342"/>
                <a:gd name="T100" fmla="+- 0 13115 12945"/>
                <a:gd name="T101" fmla="*/ T100 w 353"/>
                <a:gd name="T102" fmla="+- 0 2865 2523"/>
                <a:gd name="T103" fmla="*/ 2865 h 342"/>
                <a:gd name="T104" fmla="+- 0 13121 12945"/>
                <a:gd name="T105" fmla="*/ T104 w 353"/>
                <a:gd name="T106" fmla="+- 0 2865 2523"/>
                <a:gd name="T107" fmla="*/ 2865 h 342"/>
                <a:gd name="T108" fmla="+- 0 13145 12945"/>
                <a:gd name="T109" fmla="*/ T108 w 353"/>
                <a:gd name="T110" fmla="+- 0 2864 2523"/>
                <a:gd name="T111" fmla="*/ 2864 h 342"/>
                <a:gd name="T112" fmla="+- 0 13167 12945"/>
                <a:gd name="T113" fmla="*/ T112 w 353"/>
                <a:gd name="T114" fmla="+- 0 2859 2523"/>
                <a:gd name="T115" fmla="*/ 2859 h 342"/>
                <a:gd name="T116" fmla="+- 0 13189 12945"/>
                <a:gd name="T117" fmla="*/ T116 w 353"/>
                <a:gd name="T118" fmla="+- 0 2852 2523"/>
                <a:gd name="T119" fmla="*/ 2852 h 342"/>
                <a:gd name="T120" fmla="+- 0 13209 12945"/>
                <a:gd name="T121" fmla="*/ T120 w 353"/>
                <a:gd name="T122" fmla="+- 0 2843 2523"/>
                <a:gd name="T123" fmla="*/ 2843 h 342"/>
                <a:gd name="T124" fmla="+- 0 13227 12945"/>
                <a:gd name="T125" fmla="*/ T124 w 353"/>
                <a:gd name="T126" fmla="+- 0 2831 2523"/>
                <a:gd name="T127" fmla="*/ 2831 h 342"/>
                <a:gd name="T128" fmla="+- 0 13244 12945"/>
                <a:gd name="T129" fmla="*/ T128 w 353"/>
                <a:gd name="T130" fmla="+- 0 2817 2523"/>
                <a:gd name="T131" fmla="*/ 2817 h 342"/>
                <a:gd name="T132" fmla="+- 0 13259 12945"/>
                <a:gd name="T133" fmla="*/ T132 w 353"/>
                <a:gd name="T134" fmla="+- 0 2801 2523"/>
                <a:gd name="T135" fmla="*/ 2801 h 342"/>
                <a:gd name="T136" fmla="+- 0 13272 12945"/>
                <a:gd name="T137" fmla="*/ T136 w 353"/>
                <a:gd name="T138" fmla="+- 0 2784 2523"/>
                <a:gd name="T139" fmla="*/ 2784 h 342"/>
                <a:gd name="T140" fmla="+- 0 13282 12945"/>
                <a:gd name="T141" fmla="*/ T140 w 353"/>
                <a:gd name="T142" fmla="+- 0 2765 2523"/>
                <a:gd name="T143" fmla="*/ 2765 h 342"/>
                <a:gd name="T144" fmla="+- 0 13290 12945"/>
                <a:gd name="T145" fmla="*/ T144 w 353"/>
                <a:gd name="T146" fmla="+- 0 2744 2523"/>
                <a:gd name="T147" fmla="*/ 2744 h 342"/>
                <a:gd name="T148" fmla="+- 0 13295 12945"/>
                <a:gd name="T149" fmla="*/ T148 w 353"/>
                <a:gd name="T150" fmla="+- 0 2723 2523"/>
                <a:gd name="T151" fmla="*/ 2723 h 342"/>
                <a:gd name="T152" fmla="+- 0 13298 12945"/>
                <a:gd name="T153" fmla="*/ T152 w 353"/>
                <a:gd name="T154" fmla="+- 0 2701 2523"/>
                <a:gd name="T155" fmla="*/ 2701 h 342"/>
                <a:gd name="T156" fmla="+- 0 13298 12945"/>
                <a:gd name="T157" fmla="*/ T156 w 353"/>
                <a:gd name="T158" fmla="+- 0 2695 2523"/>
                <a:gd name="T159" fmla="*/ 2695 h 342"/>
                <a:gd name="T160" fmla="+- 0 13296 12945"/>
                <a:gd name="T161" fmla="*/ T160 w 353"/>
                <a:gd name="T162" fmla="+- 0 2672 2523"/>
                <a:gd name="T163" fmla="*/ 2672 h 342"/>
                <a:gd name="T164" fmla="+- 0 13292 12945"/>
                <a:gd name="T165" fmla="*/ T164 w 353"/>
                <a:gd name="T166" fmla="+- 0 2650 2523"/>
                <a:gd name="T167" fmla="*/ 2650 h 342"/>
                <a:gd name="T168" fmla="+- 0 13285 12945"/>
                <a:gd name="T169" fmla="*/ T168 w 353"/>
                <a:gd name="T170" fmla="+- 0 2629 2523"/>
                <a:gd name="T171" fmla="*/ 2629 h 342"/>
                <a:gd name="T172" fmla="+- 0 13275 12945"/>
                <a:gd name="T173" fmla="*/ T172 w 353"/>
                <a:gd name="T174" fmla="+- 0 2610 2523"/>
                <a:gd name="T175" fmla="*/ 2610 h 342"/>
                <a:gd name="T176" fmla="+- 0 13263 12945"/>
                <a:gd name="T177" fmla="*/ T176 w 353"/>
                <a:gd name="T178" fmla="+- 0 2592 2523"/>
                <a:gd name="T179" fmla="*/ 2592 h 342"/>
                <a:gd name="T180" fmla="+- 0 13248 12945"/>
                <a:gd name="T181" fmla="*/ T180 w 353"/>
                <a:gd name="T182" fmla="+- 0 2576 2523"/>
                <a:gd name="T183" fmla="*/ 2576 h 342"/>
                <a:gd name="T184" fmla="+- 0 13232 12945"/>
                <a:gd name="T185" fmla="*/ T184 w 353"/>
                <a:gd name="T186" fmla="+- 0 2561 2523"/>
                <a:gd name="T187" fmla="*/ 2561 h 342"/>
                <a:gd name="T188" fmla="+- 0 13214 12945"/>
                <a:gd name="T189" fmla="*/ T188 w 353"/>
                <a:gd name="T190" fmla="+- 0 2549 2523"/>
                <a:gd name="T191" fmla="*/ 2549 h 342"/>
                <a:gd name="T192" fmla="+- 0 13195 12945"/>
                <a:gd name="T193" fmla="*/ T192 w 353"/>
                <a:gd name="T194" fmla="+- 0 2538 2523"/>
                <a:gd name="T195" fmla="*/ 2538 h 342"/>
                <a:gd name="T196" fmla="+- 0 13174 12945"/>
                <a:gd name="T197" fmla="*/ T196 w 353"/>
                <a:gd name="T198" fmla="+- 0 2531 2523"/>
                <a:gd name="T199" fmla="*/ 2531 h 342"/>
                <a:gd name="T200" fmla="+- 0 13152 12945"/>
                <a:gd name="T201" fmla="*/ T200 w 353"/>
                <a:gd name="T202" fmla="+- 0 2526 2523"/>
                <a:gd name="T203" fmla="*/ 2526 h 342"/>
                <a:gd name="T204" fmla="+- 0 13129 12945"/>
                <a:gd name="T205" fmla="*/ T204 w 353"/>
                <a:gd name="T206" fmla="+- 0 2523 2523"/>
                <a:gd name="T207" fmla="*/ 2523 h 342"/>
                <a:gd name="T208" fmla="+- 0 13121 12945"/>
                <a:gd name="T209" fmla="*/ T208 w 353"/>
                <a:gd name="T210" fmla="+- 0 2523 2523"/>
                <a:gd name="T211" fmla="*/ 2523 h 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53" h="342">
                  <a:moveTo>
                    <a:pt x="176" y="0"/>
                  </a:moveTo>
                  <a:lnTo>
                    <a:pt x="153" y="1"/>
                  </a:lnTo>
                  <a:lnTo>
                    <a:pt x="131" y="6"/>
                  </a:lnTo>
                  <a:lnTo>
                    <a:pt x="109" y="13"/>
                  </a:lnTo>
                  <a:lnTo>
                    <a:pt x="89" y="22"/>
                  </a:lnTo>
                  <a:lnTo>
                    <a:pt x="71" y="34"/>
                  </a:lnTo>
                  <a:lnTo>
                    <a:pt x="54" y="48"/>
                  </a:lnTo>
                  <a:lnTo>
                    <a:pt x="39" y="64"/>
                  </a:lnTo>
                  <a:lnTo>
                    <a:pt x="26" y="81"/>
                  </a:lnTo>
                  <a:lnTo>
                    <a:pt x="16" y="100"/>
                  </a:lnTo>
                  <a:lnTo>
                    <a:pt x="8" y="121"/>
                  </a:lnTo>
                  <a:lnTo>
                    <a:pt x="3" y="142"/>
                  </a:lnTo>
                  <a:lnTo>
                    <a:pt x="0" y="165"/>
                  </a:lnTo>
                  <a:lnTo>
                    <a:pt x="0" y="172"/>
                  </a:lnTo>
                  <a:lnTo>
                    <a:pt x="2" y="194"/>
                  </a:lnTo>
                  <a:lnTo>
                    <a:pt x="6" y="216"/>
                  </a:lnTo>
                  <a:lnTo>
                    <a:pt x="13" y="236"/>
                  </a:lnTo>
                  <a:lnTo>
                    <a:pt x="23" y="256"/>
                  </a:lnTo>
                  <a:lnTo>
                    <a:pt x="35" y="274"/>
                  </a:lnTo>
                  <a:lnTo>
                    <a:pt x="50" y="290"/>
                  </a:lnTo>
                  <a:lnTo>
                    <a:pt x="66" y="304"/>
                  </a:lnTo>
                  <a:lnTo>
                    <a:pt x="84" y="317"/>
                  </a:lnTo>
                  <a:lnTo>
                    <a:pt x="104" y="327"/>
                  </a:lnTo>
                  <a:lnTo>
                    <a:pt x="125" y="335"/>
                  </a:lnTo>
                  <a:lnTo>
                    <a:pt x="147" y="340"/>
                  </a:lnTo>
                  <a:lnTo>
                    <a:pt x="170" y="342"/>
                  </a:lnTo>
                  <a:lnTo>
                    <a:pt x="176" y="342"/>
                  </a:lnTo>
                  <a:lnTo>
                    <a:pt x="200" y="341"/>
                  </a:lnTo>
                  <a:lnTo>
                    <a:pt x="222" y="336"/>
                  </a:lnTo>
                  <a:lnTo>
                    <a:pt x="244" y="329"/>
                  </a:lnTo>
                  <a:lnTo>
                    <a:pt x="264" y="320"/>
                  </a:lnTo>
                  <a:lnTo>
                    <a:pt x="282" y="308"/>
                  </a:lnTo>
                  <a:lnTo>
                    <a:pt x="299" y="294"/>
                  </a:lnTo>
                  <a:lnTo>
                    <a:pt x="314" y="278"/>
                  </a:lnTo>
                  <a:lnTo>
                    <a:pt x="327" y="261"/>
                  </a:lnTo>
                  <a:lnTo>
                    <a:pt x="337" y="242"/>
                  </a:lnTo>
                  <a:lnTo>
                    <a:pt x="345" y="221"/>
                  </a:lnTo>
                  <a:lnTo>
                    <a:pt x="350" y="200"/>
                  </a:lnTo>
                  <a:lnTo>
                    <a:pt x="353" y="178"/>
                  </a:lnTo>
                  <a:lnTo>
                    <a:pt x="353" y="172"/>
                  </a:lnTo>
                  <a:lnTo>
                    <a:pt x="351" y="149"/>
                  </a:lnTo>
                  <a:lnTo>
                    <a:pt x="347" y="127"/>
                  </a:lnTo>
                  <a:lnTo>
                    <a:pt x="340" y="106"/>
                  </a:lnTo>
                  <a:lnTo>
                    <a:pt x="330" y="87"/>
                  </a:lnTo>
                  <a:lnTo>
                    <a:pt x="318" y="69"/>
                  </a:lnTo>
                  <a:lnTo>
                    <a:pt x="303" y="53"/>
                  </a:lnTo>
                  <a:lnTo>
                    <a:pt x="287" y="38"/>
                  </a:lnTo>
                  <a:lnTo>
                    <a:pt x="269" y="26"/>
                  </a:lnTo>
                  <a:lnTo>
                    <a:pt x="250" y="15"/>
                  </a:lnTo>
                  <a:lnTo>
                    <a:pt x="229" y="8"/>
                  </a:lnTo>
                  <a:lnTo>
                    <a:pt x="207" y="3"/>
                  </a:lnTo>
                  <a:lnTo>
                    <a:pt x="184" y="0"/>
                  </a:lnTo>
                  <a:lnTo>
                    <a:pt x="176" y="0"/>
                  </a:lnTo>
                  <a:close/>
                </a:path>
              </a:pathLst>
            </a:custGeom>
            <a:solidFill>
              <a:srgbClr val="F97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3" name="Freeform 26">
              <a:extLst>
                <a:ext uri="{FF2B5EF4-FFF2-40B4-BE49-F238E27FC236}">
                  <a16:creationId xmlns:a16="http://schemas.microsoft.com/office/drawing/2014/main" id="{CEED3F13-9725-48DF-AB4E-B1A3270269BD}"/>
                </a:ext>
              </a:extLst>
            </p:cNvPr>
            <p:cNvSpPr>
              <a:spLocks/>
            </p:cNvSpPr>
            <p:nvPr/>
          </p:nvSpPr>
          <p:spPr bwMode="auto">
            <a:xfrm>
              <a:off x="3473" y="7011"/>
              <a:ext cx="725" cy="480"/>
            </a:xfrm>
            <a:custGeom>
              <a:avLst/>
              <a:gdLst>
                <a:gd name="T0" fmla="+- 0 3836 3473"/>
                <a:gd name="T1" fmla="*/ T0 w 725"/>
                <a:gd name="T2" fmla="+- 0 7011 7011"/>
                <a:gd name="T3" fmla="*/ 7011 h 480"/>
                <a:gd name="T4" fmla="+- 0 3806 3473"/>
                <a:gd name="T5" fmla="*/ T4 w 725"/>
                <a:gd name="T6" fmla="+- 0 7012 7011"/>
                <a:gd name="T7" fmla="*/ 7012 h 480"/>
                <a:gd name="T8" fmla="+- 0 3777 3473"/>
                <a:gd name="T9" fmla="*/ T8 w 725"/>
                <a:gd name="T10" fmla="+- 0 7014 7011"/>
                <a:gd name="T11" fmla="*/ 7014 h 480"/>
                <a:gd name="T12" fmla="+- 0 3749 3473"/>
                <a:gd name="T13" fmla="*/ T12 w 725"/>
                <a:gd name="T14" fmla="+- 0 7018 7011"/>
                <a:gd name="T15" fmla="*/ 7018 h 480"/>
                <a:gd name="T16" fmla="+- 0 3721 3473"/>
                <a:gd name="T17" fmla="*/ T16 w 725"/>
                <a:gd name="T18" fmla="+- 0 7023 7011"/>
                <a:gd name="T19" fmla="*/ 7023 h 480"/>
                <a:gd name="T20" fmla="+- 0 3695 3473"/>
                <a:gd name="T21" fmla="*/ T20 w 725"/>
                <a:gd name="T22" fmla="+- 0 7030 7011"/>
                <a:gd name="T23" fmla="*/ 7030 h 480"/>
                <a:gd name="T24" fmla="+- 0 3669 3473"/>
                <a:gd name="T25" fmla="*/ T24 w 725"/>
                <a:gd name="T26" fmla="+- 0 7038 7011"/>
                <a:gd name="T27" fmla="*/ 7038 h 480"/>
                <a:gd name="T28" fmla="+- 0 3645 3473"/>
                <a:gd name="T29" fmla="*/ T28 w 725"/>
                <a:gd name="T30" fmla="+- 0 7047 7011"/>
                <a:gd name="T31" fmla="*/ 7047 h 480"/>
                <a:gd name="T32" fmla="+- 0 3622 3473"/>
                <a:gd name="T33" fmla="*/ T32 w 725"/>
                <a:gd name="T34" fmla="+- 0 7057 7011"/>
                <a:gd name="T35" fmla="*/ 7057 h 480"/>
                <a:gd name="T36" fmla="+- 0 3600 3473"/>
                <a:gd name="T37" fmla="*/ T36 w 725"/>
                <a:gd name="T38" fmla="+- 0 7069 7011"/>
                <a:gd name="T39" fmla="*/ 7069 h 480"/>
                <a:gd name="T40" fmla="+- 0 3561 3473"/>
                <a:gd name="T41" fmla="*/ T40 w 725"/>
                <a:gd name="T42" fmla="+- 0 7095 7011"/>
                <a:gd name="T43" fmla="*/ 7095 h 480"/>
                <a:gd name="T44" fmla="+- 0 3528 3473"/>
                <a:gd name="T45" fmla="*/ T44 w 725"/>
                <a:gd name="T46" fmla="+- 0 7124 7011"/>
                <a:gd name="T47" fmla="*/ 7124 h 480"/>
                <a:gd name="T48" fmla="+- 0 3502 3473"/>
                <a:gd name="T49" fmla="*/ T48 w 725"/>
                <a:gd name="T50" fmla="+- 0 7157 7011"/>
                <a:gd name="T51" fmla="*/ 7157 h 480"/>
                <a:gd name="T52" fmla="+- 0 3484 3473"/>
                <a:gd name="T53" fmla="*/ T52 w 725"/>
                <a:gd name="T54" fmla="+- 0 7193 7011"/>
                <a:gd name="T55" fmla="*/ 7193 h 480"/>
                <a:gd name="T56" fmla="+- 0 3475 3473"/>
                <a:gd name="T57" fmla="*/ T56 w 725"/>
                <a:gd name="T58" fmla="+- 0 7231 7011"/>
                <a:gd name="T59" fmla="*/ 7231 h 480"/>
                <a:gd name="T60" fmla="+- 0 3473 3473"/>
                <a:gd name="T61" fmla="*/ T60 w 725"/>
                <a:gd name="T62" fmla="+- 0 7251 7011"/>
                <a:gd name="T63" fmla="*/ 7251 h 480"/>
                <a:gd name="T64" fmla="+- 0 3475 3473"/>
                <a:gd name="T65" fmla="*/ T64 w 725"/>
                <a:gd name="T66" fmla="+- 0 7271 7011"/>
                <a:gd name="T67" fmla="*/ 7271 h 480"/>
                <a:gd name="T68" fmla="+- 0 3484 3473"/>
                <a:gd name="T69" fmla="*/ T68 w 725"/>
                <a:gd name="T70" fmla="+- 0 7308 7011"/>
                <a:gd name="T71" fmla="*/ 7308 h 480"/>
                <a:gd name="T72" fmla="+- 0 3502 3473"/>
                <a:gd name="T73" fmla="*/ T72 w 725"/>
                <a:gd name="T74" fmla="+- 0 7344 7011"/>
                <a:gd name="T75" fmla="*/ 7344 h 480"/>
                <a:gd name="T76" fmla="+- 0 3528 3473"/>
                <a:gd name="T77" fmla="*/ T76 w 725"/>
                <a:gd name="T78" fmla="+- 0 7377 7011"/>
                <a:gd name="T79" fmla="*/ 7377 h 480"/>
                <a:gd name="T80" fmla="+- 0 3561 3473"/>
                <a:gd name="T81" fmla="*/ T80 w 725"/>
                <a:gd name="T82" fmla="+- 0 7407 7011"/>
                <a:gd name="T83" fmla="*/ 7407 h 480"/>
                <a:gd name="T84" fmla="+- 0 3600 3473"/>
                <a:gd name="T85" fmla="*/ T84 w 725"/>
                <a:gd name="T86" fmla="+- 0 7433 7011"/>
                <a:gd name="T87" fmla="*/ 7433 h 480"/>
                <a:gd name="T88" fmla="+- 0 3622 3473"/>
                <a:gd name="T89" fmla="*/ T88 w 725"/>
                <a:gd name="T90" fmla="+- 0 7445 7011"/>
                <a:gd name="T91" fmla="*/ 7445 h 480"/>
                <a:gd name="T92" fmla="+- 0 3645 3473"/>
                <a:gd name="T93" fmla="*/ T92 w 725"/>
                <a:gd name="T94" fmla="+- 0 7455 7011"/>
                <a:gd name="T95" fmla="*/ 7455 h 480"/>
                <a:gd name="T96" fmla="+- 0 3669 3473"/>
                <a:gd name="T97" fmla="*/ T96 w 725"/>
                <a:gd name="T98" fmla="+- 0 7464 7011"/>
                <a:gd name="T99" fmla="*/ 7464 h 480"/>
                <a:gd name="T100" fmla="+- 0 3695 3473"/>
                <a:gd name="T101" fmla="*/ T100 w 725"/>
                <a:gd name="T102" fmla="+- 0 7472 7011"/>
                <a:gd name="T103" fmla="*/ 7472 h 480"/>
                <a:gd name="T104" fmla="+- 0 3721 3473"/>
                <a:gd name="T105" fmla="*/ T104 w 725"/>
                <a:gd name="T106" fmla="+- 0 7479 7011"/>
                <a:gd name="T107" fmla="*/ 7479 h 480"/>
                <a:gd name="T108" fmla="+- 0 3749 3473"/>
                <a:gd name="T109" fmla="*/ T108 w 725"/>
                <a:gd name="T110" fmla="+- 0 7484 7011"/>
                <a:gd name="T111" fmla="*/ 7484 h 480"/>
                <a:gd name="T112" fmla="+- 0 3777 3473"/>
                <a:gd name="T113" fmla="*/ T112 w 725"/>
                <a:gd name="T114" fmla="+- 0 7488 7011"/>
                <a:gd name="T115" fmla="*/ 7488 h 480"/>
                <a:gd name="T116" fmla="+- 0 3806 3473"/>
                <a:gd name="T117" fmla="*/ T116 w 725"/>
                <a:gd name="T118" fmla="+- 0 7490 7011"/>
                <a:gd name="T119" fmla="*/ 7490 h 480"/>
                <a:gd name="T120" fmla="+- 0 3836 3473"/>
                <a:gd name="T121" fmla="*/ T120 w 725"/>
                <a:gd name="T122" fmla="+- 0 7491 7011"/>
                <a:gd name="T123" fmla="*/ 7491 h 480"/>
                <a:gd name="T124" fmla="+- 0 3866 3473"/>
                <a:gd name="T125" fmla="*/ T124 w 725"/>
                <a:gd name="T126" fmla="+- 0 7490 7011"/>
                <a:gd name="T127" fmla="*/ 7490 h 480"/>
                <a:gd name="T128" fmla="+- 0 3895 3473"/>
                <a:gd name="T129" fmla="*/ T128 w 725"/>
                <a:gd name="T130" fmla="+- 0 7488 7011"/>
                <a:gd name="T131" fmla="*/ 7488 h 480"/>
                <a:gd name="T132" fmla="+- 0 3923 3473"/>
                <a:gd name="T133" fmla="*/ T132 w 725"/>
                <a:gd name="T134" fmla="+- 0 7484 7011"/>
                <a:gd name="T135" fmla="*/ 7484 h 480"/>
                <a:gd name="T136" fmla="+- 0 3950 3473"/>
                <a:gd name="T137" fmla="*/ T136 w 725"/>
                <a:gd name="T138" fmla="+- 0 7479 7011"/>
                <a:gd name="T139" fmla="*/ 7479 h 480"/>
                <a:gd name="T140" fmla="+- 0 3977 3473"/>
                <a:gd name="T141" fmla="*/ T140 w 725"/>
                <a:gd name="T142" fmla="+- 0 7472 7011"/>
                <a:gd name="T143" fmla="*/ 7472 h 480"/>
                <a:gd name="T144" fmla="+- 0 4002 3473"/>
                <a:gd name="T145" fmla="*/ T144 w 725"/>
                <a:gd name="T146" fmla="+- 0 7464 7011"/>
                <a:gd name="T147" fmla="*/ 7464 h 480"/>
                <a:gd name="T148" fmla="+- 0 4027 3473"/>
                <a:gd name="T149" fmla="*/ T148 w 725"/>
                <a:gd name="T150" fmla="+- 0 7455 7011"/>
                <a:gd name="T151" fmla="*/ 7455 h 480"/>
                <a:gd name="T152" fmla="+- 0 4050 3473"/>
                <a:gd name="T153" fmla="*/ T152 w 725"/>
                <a:gd name="T154" fmla="+- 0 7445 7011"/>
                <a:gd name="T155" fmla="*/ 7445 h 480"/>
                <a:gd name="T156" fmla="+- 0 4072 3473"/>
                <a:gd name="T157" fmla="*/ T156 w 725"/>
                <a:gd name="T158" fmla="+- 0 7433 7011"/>
                <a:gd name="T159" fmla="*/ 7433 h 480"/>
                <a:gd name="T160" fmla="+- 0 4111 3473"/>
                <a:gd name="T161" fmla="*/ T160 w 725"/>
                <a:gd name="T162" fmla="+- 0 7407 7011"/>
                <a:gd name="T163" fmla="*/ 7407 h 480"/>
                <a:gd name="T164" fmla="+- 0 4144 3473"/>
                <a:gd name="T165" fmla="*/ T164 w 725"/>
                <a:gd name="T166" fmla="+- 0 7377 7011"/>
                <a:gd name="T167" fmla="*/ 7377 h 480"/>
                <a:gd name="T168" fmla="+- 0 4170 3473"/>
                <a:gd name="T169" fmla="*/ T168 w 725"/>
                <a:gd name="T170" fmla="+- 0 7344 7011"/>
                <a:gd name="T171" fmla="*/ 7344 h 480"/>
                <a:gd name="T172" fmla="+- 0 4188 3473"/>
                <a:gd name="T173" fmla="*/ T172 w 725"/>
                <a:gd name="T174" fmla="+- 0 7308 7011"/>
                <a:gd name="T175" fmla="*/ 7308 h 480"/>
                <a:gd name="T176" fmla="+- 0 4197 3473"/>
                <a:gd name="T177" fmla="*/ T176 w 725"/>
                <a:gd name="T178" fmla="+- 0 7271 7011"/>
                <a:gd name="T179" fmla="*/ 7271 h 480"/>
                <a:gd name="T180" fmla="+- 0 4198 3473"/>
                <a:gd name="T181" fmla="*/ T180 w 725"/>
                <a:gd name="T182" fmla="+- 0 7251 7011"/>
                <a:gd name="T183" fmla="*/ 7251 h 480"/>
                <a:gd name="T184" fmla="+- 0 4197 3473"/>
                <a:gd name="T185" fmla="*/ T184 w 725"/>
                <a:gd name="T186" fmla="+- 0 7231 7011"/>
                <a:gd name="T187" fmla="*/ 7231 h 480"/>
                <a:gd name="T188" fmla="+- 0 4188 3473"/>
                <a:gd name="T189" fmla="*/ T188 w 725"/>
                <a:gd name="T190" fmla="+- 0 7193 7011"/>
                <a:gd name="T191" fmla="*/ 7193 h 480"/>
                <a:gd name="T192" fmla="+- 0 4170 3473"/>
                <a:gd name="T193" fmla="*/ T192 w 725"/>
                <a:gd name="T194" fmla="+- 0 7157 7011"/>
                <a:gd name="T195" fmla="*/ 7157 h 480"/>
                <a:gd name="T196" fmla="+- 0 4144 3473"/>
                <a:gd name="T197" fmla="*/ T196 w 725"/>
                <a:gd name="T198" fmla="+- 0 7124 7011"/>
                <a:gd name="T199" fmla="*/ 7124 h 480"/>
                <a:gd name="T200" fmla="+- 0 4111 3473"/>
                <a:gd name="T201" fmla="*/ T200 w 725"/>
                <a:gd name="T202" fmla="+- 0 7095 7011"/>
                <a:gd name="T203" fmla="*/ 7095 h 480"/>
                <a:gd name="T204" fmla="+- 0 4072 3473"/>
                <a:gd name="T205" fmla="*/ T204 w 725"/>
                <a:gd name="T206" fmla="+- 0 7069 7011"/>
                <a:gd name="T207" fmla="*/ 7069 h 480"/>
                <a:gd name="T208" fmla="+- 0 4050 3473"/>
                <a:gd name="T209" fmla="*/ T208 w 725"/>
                <a:gd name="T210" fmla="+- 0 7057 7011"/>
                <a:gd name="T211" fmla="*/ 7057 h 480"/>
                <a:gd name="T212" fmla="+- 0 4027 3473"/>
                <a:gd name="T213" fmla="*/ T212 w 725"/>
                <a:gd name="T214" fmla="+- 0 7047 7011"/>
                <a:gd name="T215" fmla="*/ 7047 h 480"/>
                <a:gd name="T216" fmla="+- 0 4002 3473"/>
                <a:gd name="T217" fmla="*/ T216 w 725"/>
                <a:gd name="T218" fmla="+- 0 7038 7011"/>
                <a:gd name="T219" fmla="*/ 7038 h 480"/>
                <a:gd name="T220" fmla="+- 0 3977 3473"/>
                <a:gd name="T221" fmla="*/ T220 w 725"/>
                <a:gd name="T222" fmla="+- 0 7030 7011"/>
                <a:gd name="T223" fmla="*/ 7030 h 480"/>
                <a:gd name="T224" fmla="+- 0 3950 3473"/>
                <a:gd name="T225" fmla="*/ T224 w 725"/>
                <a:gd name="T226" fmla="+- 0 7023 7011"/>
                <a:gd name="T227" fmla="*/ 7023 h 480"/>
                <a:gd name="T228" fmla="+- 0 3923 3473"/>
                <a:gd name="T229" fmla="*/ T228 w 725"/>
                <a:gd name="T230" fmla="+- 0 7018 7011"/>
                <a:gd name="T231" fmla="*/ 7018 h 480"/>
                <a:gd name="T232" fmla="+- 0 3895 3473"/>
                <a:gd name="T233" fmla="*/ T232 w 725"/>
                <a:gd name="T234" fmla="+- 0 7014 7011"/>
                <a:gd name="T235" fmla="*/ 7014 h 480"/>
                <a:gd name="T236" fmla="+- 0 3866 3473"/>
                <a:gd name="T237" fmla="*/ T236 w 725"/>
                <a:gd name="T238" fmla="+- 0 7012 7011"/>
                <a:gd name="T239" fmla="*/ 7012 h 480"/>
                <a:gd name="T240" fmla="+- 0 3836 3473"/>
                <a:gd name="T241" fmla="*/ T240 w 725"/>
                <a:gd name="T242" fmla="+- 0 7011 7011"/>
                <a:gd name="T243" fmla="*/ 7011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725" h="480">
                  <a:moveTo>
                    <a:pt x="363" y="0"/>
                  </a:moveTo>
                  <a:lnTo>
                    <a:pt x="333" y="1"/>
                  </a:lnTo>
                  <a:lnTo>
                    <a:pt x="304" y="3"/>
                  </a:lnTo>
                  <a:lnTo>
                    <a:pt x="276" y="7"/>
                  </a:lnTo>
                  <a:lnTo>
                    <a:pt x="248" y="12"/>
                  </a:lnTo>
                  <a:lnTo>
                    <a:pt x="222" y="19"/>
                  </a:lnTo>
                  <a:lnTo>
                    <a:pt x="196" y="27"/>
                  </a:lnTo>
                  <a:lnTo>
                    <a:pt x="172" y="36"/>
                  </a:lnTo>
                  <a:lnTo>
                    <a:pt x="149" y="46"/>
                  </a:lnTo>
                  <a:lnTo>
                    <a:pt x="127" y="58"/>
                  </a:lnTo>
                  <a:lnTo>
                    <a:pt x="88" y="84"/>
                  </a:lnTo>
                  <a:lnTo>
                    <a:pt x="55" y="113"/>
                  </a:lnTo>
                  <a:lnTo>
                    <a:pt x="29" y="146"/>
                  </a:lnTo>
                  <a:lnTo>
                    <a:pt x="11" y="182"/>
                  </a:lnTo>
                  <a:lnTo>
                    <a:pt x="2" y="220"/>
                  </a:lnTo>
                  <a:lnTo>
                    <a:pt x="0" y="240"/>
                  </a:lnTo>
                  <a:lnTo>
                    <a:pt x="2" y="260"/>
                  </a:lnTo>
                  <a:lnTo>
                    <a:pt x="11" y="297"/>
                  </a:lnTo>
                  <a:lnTo>
                    <a:pt x="29" y="333"/>
                  </a:lnTo>
                  <a:lnTo>
                    <a:pt x="55" y="366"/>
                  </a:lnTo>
                  <a:lnTo>
                    <a:pt x="88" y="396"/>
                  </a:lnTo>
                  <a:lnTo>
                    <a:pt x="127" y="422"/>
                  </a:lnTo>
                  <a:lnTo>
                    <a:pt x="149" y="434"/>
                  </a:lnTo>
                  <a:lnTo>
                    <a:pt x="172" y="444"/>
                  </a:lnTo>
                  <a:lnTo>
                    <a:pt x="196" y="453"/>
                  </a:lnTo>
                  <a:lnTo>
                    <a:pt x="222" y="461"/>
                  </a:lnTo>
                  <a:lnTo>
                    <a:pt x="248" y="468"/>
                  </a:lnTo>
                  <a:lnTo>
                    <a:pt x="276" y="473"/>
                  </a:lnTo>
                  <a:lnTo>
                    <a:pt x="304" y="477"/>
                  </a:lnTo>
                  <a:lnTo>
                    <a:pt x="333" y="479"/>
                  </a:lnTo>
                  <a:lnTo>
                    <a:pt x="363" y="480"/>
                  </a:lnTo>
                  <a:lnTo>
                    <a:pt x="393" y="479"/>
                  </a:lnTo>
                  <a:lnTo>
                    <a:pt x="422" y="477"/>
                  </a:lnTo>
                  <a:lnTo>
                    <a:pt x="450" y="473"/>
                  </a:lnTo>
                  <a:lnTo>
                    <a:pt x="477" y="468"/>
                  </a:lnTo>
                  <a:lnTo>
                    <a:pt x="504" y="461"/>
                  </a:lnTo>
                  <a:lnTo>
                    <a:pt x="529" y="453"/>
                  </a:lnTo>
                  <a:lnTo>
                    <a:pt x="554" y="444"/>
                  </a:lnTo>
                  <a:lnTo>
                    <a:pt x="577" y="434"/>
                  </a:lnTo>
                  <a:lnTo>
                    <a:pt x="599" y="422"/>
                  </a:lnTo>
                  <a:lnTo>
                    <a:pt x="638" y="396"/>
                  </a:lnTo>
                  <a:lnTo>
                    <a:pt x="671" y="366"/>
                  </a:lnTo>
                  <a:lnTo>
                    <a:pt x="697" y="333"/>
                  </a:lnTo>
                  <a:lnTo>
                    <a:pt x="715" y="297"/>
                  </a:lnTo>
                  <a:lnTo>
                    <a:pt x="724" y="260"/>
                  </a:lnTo>
                  <a:lnTo>
                    <a:pt x="725" y="240"/>
                  </a:lnTo>
                  <a:lnTo>
                    <a:pt x="724" y="220"/>
                  </a:lnTo>
                  <a:lnTo>
                    <a:pt x="715" y="182"/>
                  </a:lnTo>
                  <a:lnTo>
                    <a:pt x="697" y="146"/>
                  </a:lnTo>
                  <a:lnTo>
                    <a:pt x="671" y="113"/>
                  </a:lnTo>
                  <a:lnTo>
                    <a:pt x="638" y="84"/>
                  </a:lnTo>
                  <a:lnTo>
                    <a:pt x="599" y="58"/>
                  </a:lnTo>
                  <a:lnTo>
                    <a:pt x="577" y="46"/>
                  </a:lnTo>
                  <a:lnTo>
                    <a:pt x="554" y="36"/>
                  </a:lnTo>
                  <a:lnTo>
                    <a:pt x="529" y="27"/>
                  </a:lnTo>
                  <a:lnTo>
                    <a:pt x="504" y="19"/>
                  </a:lnTo>
                  <a:lnTo>
                    <a:pt x="477" y="12"/>
                  </a:lnTo>
                  <a:lnTo>
                    <a:pt x="450" y="7"/>
                  </a:lnTo>
                  <a:lnTo>
                    <a:pt x="422" y="3"/>
                  </a:lnTo>
                  <a:lnTo>
                    <a:pt x="393" y="1"/>
                  </a:lnTo>
                  <a:lnTo>
                    <a:pt x="363" y="0"/>
                  </a:lnTo>
                  <a:close/>
                </a:path>
              </a:pathLst>
            </a:custGeom>
            <a:solidFill>
              <a:srgbClr val="8F2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4" name="Freeform 27">
              <a:extLst>
                <a:ext uri="{FF2B5EF4-FFF2-40B4-BE49-F238E27FC236}">
                  <a16:creationId xmlns:a16="http://schemas.microsoft.com/office/drawing/2014/main" id="{9328F050-DDD9-4380-8A6A-DDA8CE088B08}"/>
                </a:ext>
              </a:extLst>
            </p:cNvPr>
            <p:cNvSpPr>
              <a:spLocks/>
            </p:cNvSpPr>
            <p:nvPr/>
          </p:nvSpPr>
          <p:spPr bwMode="auto">
            <a:xfrm>
              <a:off x="6353" y="5615"/>
              <a:ext cx="725" cy="482"/>
            </a:xfrm>
            <a:custGeom>
              <a:avLst/>
              <a:gdLst>
                <a:gd name="T0" fmla="+- 0 6716 6353"/>
                <a:gd name="T1" fmla="*/ T0 w 725"/>
                <a:gd name="T2" fmla="+- 0 5615 5615"/>
                <a:gd name="T3" fmla="*/ 5615 h 482"/>
                <a:gd name="T4" fmla="+- 0 6686 6353"/>
                <a:gd name="T5" fmla="*/ T4 w 725"/>
                <a:gd name="T6" fmla="+- 0 5616 5615"/>
                <a:gd name="T7" fmla="*/ 5616 h 482"/>
                <a:gd name="T8" fmla="+- 0 6657 6353"/>
                <a:gd name="T9" fmla="*/ T8 w 725"/>
                <a:gd name="T10" fmla="+- 0 5619 5615"/>
                <a:gd name="T11" fmla="*/ 5619 h 482"/>
                <a:gd name="T12" fmla="+- 0 6629 6353"/>
                <a:gd name="T13" fmla="*/ T12 w 725"/>
                <a:gd name="T14" fmla="+- 0 5622 5615"/>
                <a:gd name="T15" fmla="*/ 5622 h 482"/>
                <a:gd name="T16" fmla="+- 0 6601 6353"/>
                <a:gd name="T17" fmla="*/ T16 w 725"/>
                <a:gd name="T18" fmla="+- 0 5628 5615"/>
                <a:gd name="T19" fmla="*/ 5628 h 482"/>
                <a:gd name="T20" fmla="+- 0 6575 6353"/>
                <a:gd name="T21" fmla="*/ T20 w 725"/>
                <a:gd name="T22" fmla="+- 0 5634 5615"/>
                <a:gd name="T23" fmla="*/ 5634 h 482"/>
                <a:gd name="T24" fmla="+- 0 6549 6353"/>
                <a:gd name="T25" fmla="*/ T24 w 725"/>
                <a:gd name="T26" fmla="+- 0 5642 5615"/>
                <a:gd name="T27" fmla="*/ 5642 h 482"/>
                <a:gd name="T28" fmla="+- 0 6525 6353"/>
                <a:gd name="T29" fmla="*/ T28 w 725"/>
                <a:gd name="T30" fmla="+- 0 5652 5615"/>
                <a:gd name="T31" fmla="*/ 5652 h 482"/>
                <a:gd name="T32" fmla="+- 0 6502 6353"/>
                <a:gd name="T33" fmla="*/ T32 w 725"/>
                <a:gd name="T34" fmla="+- 0 5662 5615"/>
                <a:gd name="T35" fmla="*/ 5662 h 482"/>
                <a:gd name="T36" fmla="+- 0 6480 6353"/>
                <a:gd name="T37" fmla="*/ T36 w 725"/>
                <a:gd name="T38" fmla="+- 0 5673 5615"/>
                <a:gd name="T39" fmla="*/ 5673 h 482"/>
                <a:gd name="T40" fmla="+- 0 6441 6353"/>
                <a:gd name="T41" fmla="*/ T40 w 725"/>
                <a:gd name="T42" fmla="+- 0 5700 5615"/>
                <a:gd name="T43" fmla="*/ 5700 h 482"/>
                <a:gd name="T44" fmla="+- 0 6408 6353"/>
                <a:gd name="T45" fmla="*/ T44 w 725"/>
                <a:gd name="T46" fmla="+- 0 5730 5615"/>
                <a:gd name="T47" fmla="*/ 5730 h 482"/>
                <a:gd name="T48" fmla="+- 0 6382 6353"/>
                <a:gd name="T49" fmla="*/ T48 w 725"/>
                <a:gd name="T50" fmla="+- 0 5763 5615"/>
                <a:gd name="T51" fmla="*/ 5763 h 482"/>
                <a:gd name="T52" fmla="+- 0 6364 6353"/>
                <a:gd name="T53" fmla="*/ T52 w 725"/>
                <a:gd name="T54" fmla="+- 0 5799 5615"/>
                <a:gd name="T55" fmla="*/ 5799 h 482"/>
                <a:gd name="T56" fmla="+- 0 6355 6353"/>
                <a:gd name="T57" fmla="*/ T56 w 725"/>
                <a:gd name="T58" fmla="+- 0 5837 5615"/>
                <a:gd name="T59" fmla="*/ 5837 h 482"/>
                <a:gd name="T60" fmla="+- 0 6353 6353"/>
                <a:gd name="T61" fmla="*/ T60 w 725"/>
                <a:gd name="T62" fmla="+- 0 5857 5615"/>
                <a:gd name="T63" fmla="*/ 5857 h 482"/>
                <a:gd name="T64" fmla="+- 0 6355 6353"/>
                <a:gd name="T65" fmla="*/ T64 w 725"/>
                <a:gd name="T66" fmla="+- 0 5876 5615"/>
                <a:gd name="T67" fmla="*/ 5876 h 482"/>
                <a:gd name="T68" fmla="+- 0 6364 6353"/>
                <a:gd name="T69" fmla="*/ T68 w 725"/>
                <a:gd name="T70" fmla="+- 0 5915 5615"/>
                <a:gd name="T71" fmla="*/ 5915 h 482"/>
                <a:gd name="T72" fmla="+- 0 6382 6353"/>
                <a:gd name="T73" fmla="*/ T72 w 725"/>
                <a:gd name="T74" fmla="+- 0 5950 5615"/>
                <a:gd name="T75" fmla="*/ 5950 h 482"/>
                <a:gd name="T76" fmla="+- 0 6408 6353"/>
                <a:gd name="T77" fmla="*/ T76 w 725"/>
                <a:gd name="T78" fmla="+- 0 5984 5615"/>
                <a:gd name="T79" fmla="*/ 5984 h 482"/>
                <a:gd name="T80" fmla="+- 0 6441 6353"/>
                <a:gd name="T81" fmla="*/ T80 w 725"/>
                <a:gd name="T82" fmla="+- 0 6014 5615"/>
                <a:gd name="T83" fmla="*/ 6014 h 482"/>
                <a:gd name="T84" fmla="+- 0 6480 6353"/>
                <a:gd name="T85" fmla="*/ T84 w 725"/>
                <a:gd name="T86" fmla="+- 0 6040 5615"/>
                <a:gd name="T87" fmla="*/ 6040 h 482"/>
                <a:gd name="T88" fmla="+- 0 6502 6353"/>
                <a:gd name="T89" fmla="*/ T88 w 725"/>
                <a:gd name="T90" fmla="+- 0 6051 5615"/>
                <a:gd name="T91" fmla="*/ 6051 h 482"/>
                <a:gd name="T92" fmla="+- 0 6525 6353"/>
                <a:gd name="T93" fmla="*/ T92 w 725"/>
                <a:gd name="T94" fmla="+- 0 6062 5615"/>
                <a:gd name="T95" fmla="*/ 6062 h 482"/>
                <a:gd name="T96" fmla="+- 0 6549 6353"/>
                <a:gd name="T97" fmla="*/ T96 w 725"/>
                <a:gd name="T98" fmla="+- 0 6071 5615"/>
                <a:gd name="T99" fmla="*/ 6071 h 482"/>
                <a:gd name="T100" fmla="+- 0 6575 6353"/>
                <a:gd name="T101" fmla="*/ T100 w 725"/>
                <a:gd name="T102" fmla="+- 0 6079 5615"/>
                <a:gd name="T103" fmla="*/ 6079 h 482"/>
                <a:gd name="T104" fmla="+- 0 6601 6353"/>
                <a:gd name="T105" fmla="*/ T104 w 725"/>
                <a:gd name="T106" fmla="+- 0 6086 5615"/>
                <a:gd name="T107" fmla="*/ 6086 h 482"/>
                <a:gd name="T108" fmla="+- 0 6629 6353"/>
                <a:gd name="T109" fmla="*/ T108 w 725"/>
                <a:gd name="T110" fmla="+- 0 6091 5615"/>
                <a:gd name="T111" fmla="*/ 6091 h 482"/>
                <a:gd name="T112" fmla="+- 0 6657 6353"/>
                <a:gd name="T113" fmla="*/ T112 w 725"/>
                <a:gd name="T114" fmla="+- 0 6095 5615"/>
                <a:gd name="T115" fmla="*/ 6095 h 482"/>
                <a:gd name="T116" fmla="+- 0 6686 6353"/>
                <a:gd name="T117" fmla="*/ T116 w 725"/>
                <a:gd name="T118" fmla="+- 0 6097 5615"/>
                <a:gd name="T119" fmla="*/ 6097 h 482"/>
                <a:gd name="T120" fmla="+- 0 6716 6353"/>
                <a:gd name="T121" fmla="*/ T120 w 725"/>
                <a:gd name="T122" fmla="+- 0 6098 5615"/>
                <a:gd name="T123" fmla="*/ 6098 h 482"/>
                <a:gd name="T124" fmla="+- 0 6746 6353"/>
                <a:gd name="T125" fmla="*/ T124 w 725"/>
                <a:gd name="T126" fmla="+- 0 6097 5615"/>
                <a:gd name="T127" fmla="*/ 6097 h 482"/>
                <a:gd name="T128" fmla="+- 0 6775 6353"/>
                <a:gd name="T129" fmla="*/ T128 w 725"/>
                <a:gd name="T130" fmla="+- 0 6095 5615"/>
                <a:gd name="T131" fmla="*/ 6095 h 482"/>
                <a:gd name="T132" fmla="+- 0 6803 6353"/>
                <a:gd name="T133" fmla="*/ T132 w 725"/>
                <a:gd name="T134" fmla="+- 0 6091 5615"/>
                <a:gd name="T135" fmla="*/ 6091 h 482"/>
                <a:gd name="T136" fmla="+- 0 6830 6353"/>
                <a:gd name="T137" fmla="*/ T136 w 725"/>
                <a:gd name="T138" fmla="+- 0 6086 5615"/>
                <a:gd name="T139" fmla="*/ 6086 h 482"/>
                <a:gd name="T140" fmla="+- 0 6857 6353"/>
                <a:gd name="T141" fmla="*/ T140 w 725"/>
                <a:gd name="T142" fmla="+- 0 6079 5615"/>
                <a:gd name="T143" fmla="*/ 6079 h 482"/>
                <a:gd name="T144" fmla="+- 0 6882 6353"/>
                <a:gd name="T145" fmla="*/ T144 w 725"/>
                <a:gd name="T146" fmla="+- 0 6071 5615"/>
                <a:gd name="T147" fmla="*/ 6071 h 482"/>
                <a:gd name="T148" fmla="+- 0 6907 6353"/>
                <a:gd name="T149" fmla="*/ T148 w 725"/>
                <a:gd name="T150" fmla="+- 0 6062 5615"/>
                <a:gd name="T151" fmla="*/ 6062 h 482"/>
                <a:gd name="T152" fmla="+- 0 6930 6353"/>
                <a:gd name="T153" fmla="*/ T152 w 725"/>
                <a:gd name="T154" fmla="+- 0 6051 5615"/>
                <a:gd name="T155" fmla="*/ 6051 h 482"/>
                <a:gd name="T156" fmla="+- 0 6952 6353"/>
                <a:gd name="T157" fmla="*/ T156 w 725"/>
                <a:gd name="T158" fmla="+- 0 6040 5615"/>
                <a:gd name="T159" fmla="*/ 6040 h 482"/>
                <a:gd name="T160" fmla="+- 0 6991 6353"/>
                <a:gd name="T161" fmla="*/ T160 w 725"/>
                <a:gd name="T162" fmla="+- 0 6014 5615"/>
                <a:gd name="T163" fmla="*/ 6014 h 482"/>
                <a:gd name="T164" fmla="+- 0 7024 6353"/>
                <a:gd name="T165" fmla="*/ T164 w 725"/>
                <a:gd name="T166" fmla="+- 0 5984 5615"/>
                <a:gd name="T167" fmla="*/ 5984 h 482"/>
                <a:gd name="T168" fmla="+- 0 7050 6353"/>
                <a:gd name="T169" fmla="*/ T168 w 725"/>
                <a:gd name="T170" fmla="+- 0 5950 5615"/>
                <a:gd name="T171" fmla="*/ 5950 h 482"/>
                <a:gd name="T172" fmla="+- 0 7068 6353"/>
                <a:gd name="T173" fmla="*/ T172 w 725"/>
                <a:gd name="T174" fmla="+- 0 5915 5615"/>
                <a:gd name="T175" fmla="*/ 5915 h 482"/>
                <a:gd name="T176" fmla="+- 0 7077 6353"/>
                <a:gd name="T177" fmla="*/ T176 w 725"/>
                <a:gd name="T178" fmla="+- 0 5876 5615"/>
                <a:gd name="T179" fmla="*/ 5876 h 482"/>
                <a:gd name="T180" fmla="+- 0 7078 6353"/>
                <a:gd name="T181" fmla="*/ T180 w 725"/>
                <a:gd name="T182" fmla="+- 0 5857 5615"/>
                <a:gd name="T183" fmla="*/ 5857 h 482"/>
                <a:gd name="T184" fmla="+- 0 7077 6353"/>
                <a:gd name="T185" fmla="*/ T184 w 725"/>
                <a:gd name="T186" fmla="+- 0 5837 5615"/>
                <a:gd name="T187" fmla="*/ 5837 h 482"/>
                <a:gd name="T188" fmla="+- 0 7068 6353"/>
                <a:gd name="T189" fmla="*/ T188 w 725"/>
                <a:gd name="T190" fmla="+- 0 5799 5615"/>
                <a:gd name="T191" fmla="*/ 5799 h 482"/>
                <a:gd name="T192" fmla="+- 0 7050 6353"/>
                <a:gd name="T193" fmla="*/ T192 w 725"/>
                <a:gd name="T194" fmla="+- 0 5763 5615"/>
                <a:gd name="T195" fmla="*/ 5763 h 482"/>
                <a:gd name="T196" fmla="+- 0 7024 6353"/>
                <a:gd name="T197" fmla="*/ T196 w 725"/>
                <a:gd name="T198" fmla="+- 0 5730 5615"/>
                <a:gd name="T199" fmla="*/ 5730 h 482"/>
                <a:gd name="T200" fmla="+- 0 6991 6353"/>
                <a:gd name="T201" fmla="*/ T200 w 725"/>
                <a:gd name="T202" fmla="+- 0 5700 5615"/>
                <a:gd name="T203" fmla="*/ 5700 h 482"/>
                <a:gd name="T204" fmla="+- 0 6952 6353"/>
                <a:gd name="T205" fmla="*/ T204 w 725"/>
                <a:gd name="T206" fmla="+- 0 5673 5615"/>
                <a:gd name="T207" fmla="*/ 5673 h 482"/>
                <a:gd name="T208" fmla="+- 0 6930 6353"/>
                <a:gd name="T209" fmla="*/ T208 w 725"/>
                <a:gd name="T210" fmla="+- 0 5662 5615"/>
                <a:gd name="T211" fmla="*/ 5662 h 482"/>
                <a:gd name="T212" fmla="+- 0 6907 6353"/>
                <a:gd name="T213" fmla="*/ T212 w 725"/>
                <a:gd name="T214" fmla="+- 0 5652 5615"/>
                <a:gd name="T215" fmla="*/ 5652 h 482"/>
                <a:gd name="T216" fmla="+- 0 6882 6353"/>
                <a:gd name="T217" fmla="*/ T216 w 725"/>
                <a:gd name="T218" fmla="+- 0 5642 5615"/>
                <a:gd name="T219" fmla="*/ 5642 h 482"/>
                <a:gd name="T220" fmla="+- 0 6857 6353"/>
                <a:gd name="T221" fmla="*/ T220 w 725"/>
                <a:gd name="T222" fmla="+- 0 5634 5615"/>
                <a:gd name="T223" fmla="*/ 5634 h 482"/>
                <a:gd name="T224" fmla="+- 0 6830 6353"/>
                <a:gd name="T225" fmla="*/ T224 w 725"/>
                <a:gd name="T226" fmla="+- 0 5628 5615"/>
                <a:gd name="T227" fmla="*/ 5628 h 482"/>
                <a:gd name="T228" fmla="+- 0 6803 6353"/>
                <a:gd name="T229" fmla="*/ T228 w 725"/>
                <a:gd name="T230" fmla="+- 0 5622 5615"/>
                <a:gd name="T231" fmla="*/ 5622 h 482"/>
                <a:gd name="T232" fmla="+- 0 6775 6353"/>
                <a:gd name="T233" fmla="*/ T232 w 725"/>
                <a:gd name="T234" fmla="+- 0 5619 5615"/>
                <a:gd name="T235" fmla="*/ 5619 h 482"/>
                <a:gd name="T236" fmla="+- 0 6746 6353"/>
                <a:gd name="T237" fmla="*/ T236 w 725"/>
                <a:gd name="T238" fmla="+- 0 5616 5615"/>
                <a:gd name="T239" fmla="*/ 5616 h 482"/>
                <a:gd name="T240" fmla="+- 0 6716 6353"/>
                <a:gd name="T241" fmla="*/ T240 w 725"/>
                <a:gd name="T242" fmla="+- 0 5615 5615"/>
                <a:gd name="T243" fmla="*/ 5615 h 4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725" h="482">
                  <a:moveTo>
                    <a:pt x="363" y="0"/>
                  </a:moveTo>
                  <a:lnTo>
                    <a:pt x="333" y="1"/>
                  </a:lnTo>
                  <a:lnTo>
                    <a:pt x="304" y="4"/>
                  </a:lnTo>
                  <a:lnTo>
                    <a:pt x="276" y="7"/>
                  </a:lnTo>
                  <a:lnTo>
                    <a:pt x="248" y="13"/>
                  </a:lnTo>
                  <a:lnTo>
                    <a:pt x="222" y="19"/>
                  </a:lnTo>
                  <a:lnTo>
                    <a:pt x="196" y="27"/>
                  </a:lnTo>
                  <a:lnTo>
                    <a:pt x="172" y="37"/>
                  </a:lnTo>
                  <a:lnTo>
                    <a:pt x="149" y="47"/>
                  </a:lnTo>
                  <a:lnTo>
                    <a:pt x="127" y="58"/>
                  </a:lnTo>
                  <a:lnTo>
                    <a:pt x="88" y="85"/>
                  </a:lnTo>
                  <a:lnTo>
                    <a:pt x="55" y="115"/>
                  </a:lnTo>
                  <a:lnTo>
                    <a:pt x="29" y="148"/>
                  </a:lnTo>
                  <a:lnTo>
                    <a:pt x="11" y="184"/>
                  </a:lnTo>
                  <a:lnTo>
                    <a:pt x="2" y="222"/>
                  </a:lnTo>
                  <a:lnTo>
                    <a:pt x="0" y="242"/>
                  </a:lnTo>
                  <a:lnTo>
                    <a:pt x="2" y="261"/>
                  </a:lnTo>
                  <a:lnTo>
                    <a:pt x="11" y="300"/>
                  </a:lnTo>
                  <a:lnTo>
                    <a:pt x="29" y="335"/>
                  </a:lnTo>
                  <a:lnTo>
                    <a:pt x="55" y="369"/>
                  </a:lnTo>
                  <a:lnTo>
                    <a:pt x="88" y="399"/>
                  </a:lnTo>
                  <a:lnTo>
                    <a:pt x="127" y="425"/>
                  </a:lnTo>
                  <a:lnTo>
                    <a:pt x="149" y="436"/>
                  </a:lnTo>
                  <a:lnTo>
                    <a:pt x="172" y="447"/>
                  </a:lnTo>
                  <a:lnTo>
                    <a:pt x="196" y="456"/>
                  </a:lnTo>
                  <a:lnTo>
                    <a:pt x="222" y="464"/>
                  </a:lnTo>
                  <a:lnTo>
                    <a:pt x="248" y="471"/>
                  </a:lnTo>
                  <a:lnTo>
                    <a:pt x="276" y="476"/>
                  </a:lnTo>
                  <a:lnTo>
                    <a:pt x="304" y="480"/>
                  </a:lnTo>
                  <a:lnTo>
                    <a:pt x="333" y="482"/>
                  </a:lnTo>
                  <a:lnTo>
                    <a:pt x="363" y="483"/>
                  </a:lnTo>
                  <a:lnTo>
                    <a:pt x="393" y="482"/>
                  </a:lnTo>
                  <a:lnTo>
                    <a:pt x="422" y="480"/>
                  </a:lnTo>
                  <a:lnTo>
                    <a:pt x="450" y="476"/>
                  </a:lnTo>
                  <a:lnTo>
                    <a:pt x="477" y="471"/>
                  </a:lnTo>
                  <a:lnTo>
                    <a:pt x="504" y="464"/>
                  </a:lnTo>
                  <a:lnTo>
                    <a:pt x="529" y="456"/>
                  </a:lnTo>
                  <a:lnTo>
                    <a:pt x="554" y="447"/>
                  </a:lnTo>
                  <a:lnTo>
                    <a:pt x="577" y="436"/>
                  </a:lnTo>
                  <a:lnTo>
                    <a:pt x="599" y="425"/>
                  </a:lnTo>
                  <a:lnTo>
                    <a:pt x="638" y="399"/>
                  </a:lnTo>
                  <a:lnTo>
                    <a:pt x="671" y="369"/>
                  </a:lnTo>
                  <a:lnTo>
                    <a:pt x="697" y="335"/>
                  </a:lnTo>
                  <a:lnTo>
                    <a:pt x="715" y="300"/>
                  </a:lnTo>
                  <a:lnTo>
                    <a:pt x="724" y="261"/>
                  </a:lnTo>
                  <a:lnTo>
                    <a:pt x="725" y="242"/>
                  </a:lnTo>
                  <a:lnTo>
                    <a:pt x="724" y="222"/>
                  </a:lnTo>
                  <a:lnTo>
                    <a:pt x="715" y="184"/>
                  </a:lnTo>
                  <a:lnTo>
                    <a:pt x="697" y="148"/>
                  </a:lnTo>
                  <a:lnTo>
                    <a:pt x="671" y="115"/>
                  </a:lnTo>
                  <a:lnTo>
                    <a:pt x="638" y="85"/>
                  </a:lnTo>
                  <a:lnTo>
                    <a:pt x="599" y="58"/>
                  </a:lnTo>
                  <a:lnTo>
                    <a:pt x="577" y="47"/>
                  </a:lnTo>
                  <a:lnTo>
                    <a:pt x="554" y="37"/>
                  </a:lnTo>
                  <a:lnTo>
                    <a:pt x="529" y="27"/>
                  </a:lnTo>
                  <a:lnTo>
                    <a:pt x="504" y="19"/>
                  </a:lnTo>
                  <a:lnTo>
                    <a:pt x="477" y="13"/>
                  </a:lnTo>
                  <a:lnTo>
                    <a:pt x="450" y="7"/>
                  </a:lnTo>
                  <a:lnTo>
                    <a:pt x="422" y="4"/>
                  </a:lnTo>
                  <a:lnTo>
                    <a:pt x="393" y="1"/>
                  </a:lnTo>
                  <a:lnTo>
                    <a:pt x="363" y="0"/>
                  </a:lnTo>
                  <a:close/>
                </a:path>
              </a:pathLst>
            </a:custGeom>
            <a:solidFill>
              <a:srgbClr val="C3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5" name="Freeform 28">
              <a:extLst>
                <a:ext uri="{FF2B5EF4-FFF2-40B4-BE49-F238E27FC236}">
                  <a16:creationId xmlns:a16="http://schemas.microsoft.com/office/drawing/2014/main" id="{9110D578-A8E5-46EB-94D9-FCD61DEB6F3B}"/>
                </a:ext>
              </a:extLst>
            </p:cNvPr>
            <p:cNvSpPr>
              <a:spLocks/>
            </p:cNvSpPr>
            <p:nvPr/>
          </p:nvSpPr>
          <p:spPr bwMode="auto">
            <a:xfrm>
              <a:off x="1817" y="6523"/>
              <a:ext cx="1640" cy="983"/>
            </a:xfrm>
            <a:custGeom>
              <a:avLst/>
              <a:gdLst>
                <a:gd name="T0" fmla="+- 0 1817 1817"/>
                <a:gd name="T1" fmla="*/ T0 w 1640"/>
                <a:gd name="T2" fmla="+- 0 6523 6523"/>
                <a:gd name="T3" fmla="*/ 6523 h 983"/>
                <a:gd name="T4" fmla="+- 0 1817 1817"/>
                <a:gd name="T5" fmla="*/ T4 w 1640"/>
                <a:gd name="T6" fmla="+- 0 7505 6523"/>
                <a:gd name="T7" fmla="*/ 7505 h 983"/>
                <a:gd name="T8" fmla="+- 0 3291 1817"/>
                <a:gd name="T9" fmla="*/ T8 w 1640"/>
                <a:gd name="T10" fmla="+- 0 7505 6523"/>
                <a:gd name="T11" fmla="*/ 7505 h 983"/>
                <a:gd name="T12" fmla="+- 0 3291 1817"/>
                <a:gd name="T13" fmla="*/ T12 w 1640"/>
                <a:gd name="T14" fmla="+- 0 7342 6523"/>
                <a:gd name="T15" fmla="*/ 7342 h 983"/>
                <a:gd name="T16" fmla="+- 0 3458 1817"/>
                <a:gd name="T17" fmla="*/ T16 w 1640"/>
                <a:gd name="T18" fmla="+- 0 7210 6523"/>
                <a:gd name="T19" fmla="*/ 7210 h 983"/>
                <a:gd name="T20" fmla="+- 0 3291 1817"/>
                <a:gd name="T21" fmla="*/ T20 w 1640"/>
                <a:gd name="T22" fmla="+- 0 7096 6523"/>
                <a:gd name="T23" fmla="*/ 7096 h 983"/>
                <a:gd name="T24" fmla="+- 0 3291 1817"/>
                <a:gd name="T25" fmla="*/ T24 w 1640"/>
                <a:gd name="T26" fmla="+- 0 6523 6523"/>
                <a:gd name="T27" fmla="*/ 6523 h 983"/>
                <a:gd name="T28" fmla="+- 0 1817 1817"/>
                <a:gd name="T29" fmla="*/ T28 w 1640"/>
                <a:gd name="T30" fmla="+- 0 6523 6523"/>
                <a:gd name="T31" fmla="*/ 6523 h 98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640" h="983">
                  <a:moveTo>
                    <a:pt x="0" y="0"/>
                  </a:moveTo>
                  <a:lnTo>
                    <a:pt x="0" y="982"/>
                  </a:lnTo>
                  <a:lnTo>
                    <a:pt x="1474" y="982"/>
                  </a:lnTo>
                  <a:lnTo>
                    <a:pt x="1474" y="819"/>
                  </a:lnTo>
                  <a:lnTo>
                    <a:pt x="1641" y="687"/>
                  </a:lnTo>
                  <a:lnTo>
                    <a:pt x="1474" y="573"/>
                  </a:lnTo>
                  <a:lnTo>
                    <a:pt x="14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6" name="Freeform 29">
              <a:extLst>
                <a:ext uri="{FF2B5EF4-FFF2-40B4-BE49-F238E27FC236}">
                  <a16:creationId xmlns:a16="http://schemas.microsoft.com/office/drawing/2014/main" id="{3B1532F1-B283-4144-A8F8-14E7D13D0B41}"/>
                </a:ext>
              </a:extLst>
            </p:cNvPr>
            <p:cNvSpPr>
              <a:spLocks/>
            </p:cNvSpPr>
            <p:nvPr/>
          </p:nvSpPr>
          <p:spPr bwMode="auto">
            <a:xfrm>
              <a:off x="1817" y="6523"/>
              <a:ext cx="1640" cy="983"/>
            </a:xfrm>
            <a:custGeom>
              <a:avLst/>
              <a:gdLst>
                <a:gd name="T0" fmla="+- 0 1817 1817"/>
                <a:gd name="T1" fmla="*/ T0 w 1640"/>
                <a:gd name="T2" fmla="+- 0 6523 6523"/>
                <a:gd name="T3" fmla="*/ 6523 h 983"/>
                <a:gd name="T4" fmla="+- 0 1817 1817"/>
                <a:gd name="T5" fmla="*/ T4 w 1640"/>
                <a:gd name="T6" fmla="+- 0 7096 6523"/>
                <a:gd name="T7" fmla="*/ 7096 h 983"/>
                <a:gd name="T8" fmla="+- 0 1817 1817"/>
                <a:gd name="T9" fmla="*/ T8 w 1640"/>
                <a:gd name="T10" fmla="+- 0 7342 6523"/>
                <a:gd name="T11" fmla="*/ 7342 h 983"/>
                <a:gd name="T12" fmla="+- 0 1817 1817"/>
                <a:gd name="T13" fmla="*/ T12 w 1640"/>
                <a:gd name="T14" fmla="+- 0 7505 6523"/>
                <a:gd name="T15" fmla="*/ 7505 h 983"/>
                <a:gd name="T16" fmla="+- 0 2677 1817"/>
                <a:gd name="T17" fmla="*/ T16 w 1640"/>
                <a:gd name="T18" fmla="+- 0 7505 6523"/>
                <a:gd name="T19" fmla="*/ 7505 h 983"/>
                <a:gd name="T20" fmla="+- 0 3045 1817"/>
                <a:gd name="T21" fmla="*/ T20 w 1640"/>
                <a:gd name="T22" fmla="+- 0 7505 6523"/>
                <a:gd name="T23" fmla="*/ 7505 h 983"/>
                <a:gd name="T24" fmla="+- 0 3291 1817"/>
                <a:gd name="T25" fmla="*/ T24 w 1640"/>
                <a:gd name="T26" fmla="+- 0 7505 6523"/>
                <a:gd name="T27" fmla="*/ 7505 h 983"/>
                <a:gd name="T28" fmla="+- 0 3291 1817"/>
                <a:gd name="T29" fmla="*/ T28 w 1640"/>
                <a:gd name="T30" fmla="+- 0 7342 6523"/>
                <a:gd name="T31" fmla="*/ 7342 h 983"/>
                <a:gd name="T32" fmla="+- 0 3458 1817"/>
                <a:gd name="T33" fmla="*/ T32 w 1640"/>
                <a:gd name="T34" fmla="+- 0 7210 6523"/>
                <a:gd name="T35" fmla="*/ 7210 h 983"/>
                <a:gd name="T36" fmla="+- 0 3291 1817"/>
                <a:gd name="T37" fmla="*/ T36 w 1640"/>
                <a:gd name="T38" fmla="+- 0 7096 6523"/>
                <a:gd name="T39" fmla="*/ 7096 h 983"/>
                <a:gd name="T40" fmla="+- 0 3291 1817"/>
                <a:gd name="T41" fmla="*/ T40 w 1640"/>
                <a:gd name="T42" fmla="+- 0 6523 6523"/>
                <a:gd name="T43" fmla="*/ 6523 h 983"/>
                <a:gd name="T44" fmla="+- 0 3045 1817"/>
                <a:gd name="T45" fmla="*/ T44 w 1640"/>
                <a:gd name="T46" fmla="+- 0 6523 6523"/>
                <a:gd name="T47" fmla="*/ 6523 h 983"/>
                <a:gd name="T48" fmla="+- 0 2677 1817"/>
                <a:gd name="T49" fmla="*/ T48 w 1640"/>
                <a:gd name="T50" fmla="+- 0 6523 6523"/>
                <a:gd name="T51" fmla="*/ 6523 h 983"/>
                <a:gd name="T52" fmla="+- 0 1817 1817"/>
                <a:gd name="T53" fmla="*/ T52 w 1640"/>
                <a:gd name="T54" fmla="+- 0 6523 6523"/>
                <a:gd name="T55" fmla="*/ 6523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640" h="983">
                  <a:moveTo>
                    <a:pt x="0" y="0"/>
                  </a:moveTo>
                  <a:lnTo>
                    <a:pt x="0" y="573"/>
                  </a:lnTo>
                  <a:lnTo>
                    <a:pt x="0" y="819"/>
                  </a:lnTo>
                  <a:lnTo>
                    <a:pt x="0" y="982"/>
                  </a:lnTo>
                  <a:lnTo>
                    <a:pt x="860" y="982"/>
                  </a:lnTo>
                  <a:lnTo>
                    <a:pt x="1228" y="982"/>
                  </a:lnTo>
                  <a:lnTo>
                    <a:pt x="1474" y="982"/>
                  </a:lnTo>
                  <a:lnTo>
                    <a:pt x="1474" y="819"/>
                  </a:lnTo>
                  <a:lnTo>
                    <a:pt x="1641" y="687"/>
                  </a:lnTo>
                  <a:lnTo>
                    <a:pt x="1474" y="573"/>
                  </a:lnTo>
                  <a:lnTo>
                    <a:pt x="1474" y="0"/>
                  </a:lnTo>
                  <a:lnTo>
                    <a:pt x="1228" y="0"/>
                  </a:lnTo>
                  <a:lnTo>
                    <a:pt x="860" y="0"/>
                  </a:lnTo>
                  <a:lnTo>
                    <a:pt x="0" y="0"/>
                  </a:lnTo>
                  <a:close/>
                </a:path>
              </a:pathLst>
            </a:custGeom>
            <a:noFill/>
            <a:ln w="3175">
              <a:solidFill>
                <a:srgbClr val="8F2E85"/>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27" name="Freeform 30">
              <a:extLst>
                <a:ext uri="{FF2B5EF4-FFF2-40B4-BE49-F238E27FC236}">
                  <a16:creationId xmlns:a16="http://schemas.microsoft.com/office/drawing/2014/main" id="{A974D3EA-E8C4-4BA1-82E7-36621DE6D5DC}"/>
                </a:ext>
              </a:extLst>
            </p:cNvPr>
            <p:cNvSpPr>
              <a:spLocks/>
            </p:cNvSpPr>
            <p:nvPr/>
          </p:nvSpPr>
          <p:spPr bwMode="auto">
            <a:xfrm>
              <a:off x="13498" y="1948"/>
              <a:ext cx="2153" cy="907"/>
            </a:xfrm>
            <a:custGeom>
              <a:avLst/>
              <a:gdLst>
                <a:gd name="T0" fmla="+- 0 13498 13498"/>
                <a:gd name="T1" fmla="*/ T0 w 2153"/>
                <a:gd name="T2" fmla="+- 0 1948 1948"/>
                <a:gd name="T3" fmla="*/ 1948 h 907"/>
                <a:gd name="T4" fmla="+- 0 13498 13498"/>
                <a:gd name="T5" fmla="*/ T4 w 2153"/>
                <a:gd name="T6" fmla="+- 0 2855 1948"/>
                <a:gd name="T7" fmla="*/ 2855 h 907"/>
                <a:gd name="T8" fmla="+- 0 15651 13498"/>
                <a:gd name="T9" fmla="*/ T8 w 2153"/>
                <a:gd name="T10" fmla="+- 0 2855 1948"/>
                <a:gd name="T11" fmla="*/ 2855 h 907"/>
                <a:gd name="T12" fmla="+- 0 15651 13498"/>
                <a:gd name="T13" fmla="*/ T12 w 2153"/>
                <a:gd name="T14" fmla="+- 0 1948 1948"/>
                <a:gd name="T15" fmla="*/ 1948 h 907"/>
                <a:gd name="T16" fmla="+- 0 13498 13498"/>
                <a:gd name="T17" fmla="*/ T16 w 2153"/>
                <a:gd name="T18" fmla="+- 0 1948 1948"/>
                <a:gd name="T19" fmla="*/ 1948 h 907"/>
              </a:gdLst>
              <a:ahLst/>
              <a:cxnLst>
                <a:cxn ang="0">
                  <a:pos x="T1" y="T3"/>
                </a:cxn>
                <a:cxn ang="0">
                  <a:pos x="T5" y="T7"/>
                </a:cxn>
                <a:cxn ang="0">
                  <a:pos x="T9" y="T11"/>
                </a:cxn>
                <a:cxn ang="0">
                  <a:pos x="T13" y="T15"/>
                </a:cxn>
                <a:cxn ang="0">
                  <a:pos x="T17" y="T19"/>
                </a:cxn>
              </a:cxnLst>
              <a:rect l="0" t="0" r="r" b="b"/>
              <a:pathLst>
                <a:path w="2153" h="907">
                  <a:moveTo>
                    <a:pt x="0" y="0"/>
                  </a:moveTo>
                  <a:lnTo>
                    <a:pt x="0" y="907"/>
                  </a:lnTo>
                  <a:lnTo>
                    <a:pt x="2153" y="907"/>
                  </a:lnTo>
                  <a:lnTo>
                    <a:pt x="21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8" name="Freeform 31">
              <a:extLst>
                <a:ext uri="{FF2B5EF4-FFF2-40B4-BE49-F238E27FC236}">
                  <a16:creationId xmlns:a16="http://schemas.microsoft.com/office/drawing/2014/main" id="{F8A34F16-1142-46A2-AB5C-BCC7049E445C}"/>
                </a:ext>
              </a:extLst>
            </p:cNvPr>
            <p:cNvSpPr>
              <a:spLocks/>
            </p:cNvSpPr>
            <p:nvPr/>
          </p:nvSpPr>
          <p:spPr bwMode="auto">
            <a:xfrm>
              <a:off x="13498" y="1948"/>
              <a:ext cx="2153" cy="907"/>
            </a:xfrm>
            <a:custGeom>
              <a:avLst/>
              <a:gdLst>
                <a:gd name="T0" fmla="+- 0 13498 13498"/>
                <a:gd name="T1" fmla="*/ T0 w 2153"/>
                <a:gd name="T2" fmla="+- 0 1948 1948"/>
                <a:gd name="T3" fmla="*/ 1948 h 907"/>
                <a:gd name="T4" fmla="+- 0 13498 13498"/>
                <a:gd name="T5" fmla="*/ T4 w 2153"/>
                <a:gd name="T6" fmla="+- 0 2855 1948"/>
                <a:gd name="T7" fmla="*/ 2855 h 907"/>
                <a:gd name="T8" fmla="+- 0 15651 13498"/>
                <a:gd name="T9" fmla="*/ T8 w 2153"/>
                <a:gd name="T10" fmla="+- 0 2855 1948"/>
                <a:gd name="T11" fmla="*/ 2855 h 907"/>
                <a:gd name="T12" fmla="+- 0 15651 13498"/>
                <a:gd name="T13" fmla="*/ T12 w 2153"/>
                <a:gd name="T14" fmla="+- 0 1948 1948"/>
                <a:gd name="T15" fmla="*/ 1948 h 907"/>
                <a:gd name="T16" fmla="+- 0 13498 13498"/>
                <a:gd name="T17" fmla="*/ T16 w 2153"/>
                <a:gd name="T18" fmla="+- 0 1948 1948"/>
                <a:gd name="T19" fmla="*/ 1948 h 907"/>
              </a:gdLst>
              <a:ahLst/>
              <a:cxnLst>
                <a:cxn ang="0">
                  <a:pos x="T1" y="T3"/>
                </a:cxn>
                <a:cxn ang="0">
                  <a:pos x="T5" y="T7"/>
                </a:cxn>
                <a:cxn ang="0">
                  <a:pos x="T9" y="T11"/>
                </a:cxn>
                <a:cxn ang="0">
                  <a:pos x="T13" y="T15"/>
                </a:cxn>
                <a:cxn ang="0">
                  <a:pos x="T17" y="T19"/>
                </a:cxn>
              </a:cxnLst>
              <a:rect l="0" t="0" r="r" b="b"/>
              <a:pathLst>
                <a:path w="2153" h="907">
                  <a:moveTo>
                    <a:pt x="0" y="0"/>
                  </a:moveTo>
                  <a:lnTo>
                    <a:pt x="0" y="907"/>
                  </a:lnTo>
                  <a:lnTo>
                    <a:pt x="2153" y="907"/>
                  </a:lnTo>
                  <a:lnTo>
                    <a:pt x="2153" y="0"/>
                  </a:lnTo>
                  <a:lnTo>
                    <a:pt x="0" y="0"/>
                  </a:lnTo>
                  <a:close/>
                </a:path>
              </a:pathLst>
            </a:custGeom>
            <a:noFill/>
            <a:ln w="3175">
              <a:solidFill>
                <a:srgbClr val="8F2E85"/>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29" name="Freeform 32">
              <a:extLst>
                <a:ext uri="{FF2B5EF4-FFF2-40B4-BE49-F238E27FC236}">
                  <a16:creationId xmlns:a16="http://schemas.microsoft.com/office/drawing/2014/main" id="{1A0D4CBB-4E85-4CB4-B620-59E04AD253BC}"/>
                </a:ext>
              </a:extLst>
            </p:cNvPr>
            <p:cNvSpPr>
              <a:spLocks/>
            </p:cNvSpPr>
            <p:nvPr/>
          </p:nvSpPr>
          <p:spPr bwMode="auto">
            <a:xfrm>
              <a:off x="10547" y="3199"/>
              <a:ext cx="701" cy="482"/>
            </a:xfrm>
            <a:custGeom>
              <a:avLst/>
              <a:gdLst>
                <a:gd name="T0" fmla="+- 0 10898 10547"/>
                <a:gd name="T1" fmla="*/ T0 w 701"/>
                <a:gd name="T2" fmla="+- 0 3233 3233"/>
                <a:gd name="T3" fmla="*/ 3233 h 482"/>
                <a:gd name="T4" fmla="+- 0 10869 10547"/>
                <a:gd name="T5" fmla="*/ T4 w 701"/>
                <a:gd name="T6" fmla="+- 0 3234 3233"/>
                <a:gd name="T7" fmla="*/ 3234 h 482"/>
                <a:gd name="T8" fmla="+- 0 10841 10547"/>
                <a:gd name="T9" fmla="*/ T8 w 701"/>
                <a:gd name="T10" fmla="+- 0 3237 3233"/>
                <a:gd name="T11" fmla="*/ 3237 h 482"/>
                <a:gd name="T12" fmla="+- 0 10814 10547"/>
                <a:gd name="T13" fmla="*/ T12 w 701"/>
                <a:gd name="T14" fmla="+- 0 3240 3233"/>
                <a:gd name="T15" fmla="*/ 3240 h 482"/>
                <a:gd name="T16" fmla="+- 0 10787 10547"/>
                <a:gd name="T17" fmla="*/ T16 w 701"/>
                <a:gd name="T18" fmla="+- 0 3246 3233"/>
                <a:gd name="T19" fmla="*/ 3246 h 482"/>
                <a:gd name="T20" fmla="+- 0 10762 10547"/>
                <a:gd name="T21" fmla="*/ T20 w 701"/>
                <a:gd name="T22" fmla="+- 0 3252 3233"/>
                <a:gd name="T23" fmla="*/ 3252 h 482"/>
                <a:gd name="T24" fmla="+- 0 10737 10547"/>
                <a:gd name="T25" fmla="*/ T24 w 701"/>
                <a:gd name="T26" fmla="+- 0 3260 3233"/>
                <a:gd name="T27" fmla="*/ 3260 h 482"/>
                <a:gd name="T28" fmla="+- 0 10713 10547"/>
                <a:gd name="T29" fmla="*/ T28 w 701"/>
                <a:gd name="T30" fmla="+- 0 3270 3233"/>
                <a:gd name="T31" fmla="*/ 3270 h 482"/>
                <a:gd name="T32" fmla="+- 0 10691 10547"/>
                <a:gd name="T33" fmla="*/ T32 w 701"/>
                <a:gd name="T34" fmla="+- 0 3280 3233"/>
                <a:gd name="T35" fmla="*/ 3280 h 482"/>
                <a:gd name="T36" fmla="+- 0 10670 10547"/>
                <a:gd name="T37" fmla="*/ T36 w 701"/>
                <a:gd name="T38" fmla="+- 0 3291 3233"/>
                <a:gd name="T39" fmla="*/ 3291 h 482"/>
                <a:gd name="T40" fmla="+- 0 10650 10547"/>
                <a:gd name="T41" fmla="*/ T40 w 701"/>
                <a:gd name="T42" fmla="+- 0 3304 3233"/>
                <a:gd name="T43" fmla="*/ 3304 h 482"/>
                <a:gd name="T44" fmla="+- 0 10615 10547"/>
                <a:gd name="T45" fmla="*/ T44 w 701"/>
                <a:gd name="T46" fmla="+- 0 3332 3233"/>
                <a:gd name="T47" fmla="*/ 3332 h 482"/>
                <a:gd name="T48" fmla="+- 0 10587 10547"/>
                <a:gd name="T49" fmla="*/ T48 w 701"/>
                <a:gd name="T50" fmla="+- 0 3364 3233"/>
                <a:gd name="T51" fmla="*/ 3364 h 482"/>
                <a:gd name="T52" fmla="+- 0 10565 10547"/>
                <a:gd name="T53" fmla="*/ T52 w 701"/>
                <a:gd name="T54" fmla="+- 0 3398 3233"/>
                <a:gd name="T55" fmla="*/ 3398 h 482"/>
                <a:gd name="T56" fmla="+- 0 10552 10547"/>
                <a:gd name="T57" fmla="*/ T56 w 701"/>
                <a:gd name="T58" fmla="+- 0 3435 3233"/>
                <a:gd name="T59" fmla="*/ 3435 h 482"/>
                <a:gd name="T60" fmla="+- 0 10547 10547"/>
                <a:gd name="T61" fmla="*/ T60 w 701"/>
                <a:gd name="T62" fmla="+- 0 3475 3233"/>
                <a:gd name="T63" fmla="*/ 3475 h 482"/>
                <a:gd name="T64" fmla="+- 0 10549 10547"/>
                <a:gd name="T65" fmla="*/ T64 w 701"/>
                <a:gd name="T66" fmla="+- 0 3494 3233"/>
                <a:gd name="T67" fmla="*/ 3494 h 482"/>
                <a:gd name="T68" fmla="+- 0 10558 10547"/>
                <a:gd name="T69" fmla="*/ T68 w 701"/>
                <a:gd name="T70" fmla="+- 0 3533 3233"/>
                <a:gd name="T71" fmla="*/ 3533 h 482"/>
                <a:gd name="T72" fmla="+- 0 10575 10547"/>
                <a:gd name="T73" fmla="*/ T72 w 701"/>
                <a:gd name="T74" fmla="+- 0 3568 3233"/>
                <a:gd name="T75" fmla="*/ 3568 h 482"/>
                <a:gd name="T76" fmla="+- 0 10600 10547"/>
                <a:gd name="T77" fmla="*/ T76 w 701"/>
                <a:gd name="T78" fmla="+- 0 3602 3233"/>
                <a:gd name="T79" fmla="*/ 3602 h 482"/>
                <a:gd name="T80" fmla="+- 0 10632 10547"/>
                <a:gd name="T81" fmla="*/ T80 w 701"/>
                <a:gd name="T82" fmla="+- 0 3632 3233"/>
                <a:gd name="T83" fmla="*/ 3632 h 482"/>
                <a:gd name="T84" fmla="+- 0 10670 10547"/>
                <a:gd name="T85" fmla="*/ T84 w 701"/>
                <a:gd name="T86" fmla="+- 0 3658 3233"/>
                <a:gd name="T87" fmla="*/ 3658 h 482"/>
                <a:gd name="T88" fmla="+- 0 10691 10547"/>
                <a:gd name="T89" fmla="*/ T88 w 701"/>
                <a:gd name="T90" fmla="+- 0 3669 3233"/>
                <a:gd name="T91" fmla="*/ 3669 h 482"/>
                <a:gd name="T92" fmla="+- 0 10713 10547"/>
                <a:gd name="T93" fmla="*/ T92 w 701"/>
                <a:gd name="T94" fmla="+- 0 3680 3233"/>
                <a:gd name="T95" fmla="*/ 3680 h 482"/>
                <a:gd name="T96" fmla="+- 0 10737 10547"/>
                <a:gd name="T97" fmla="*/ T96 w 701"/>
                <a:gd name="T98" fmla="+- 0 3689 3233"/>
                <a:gd name="T99" fmla="*/ 3689 h 482"/>
                <a:gd name="T100" fmla="+- 0 10762 10547"/>
                <a:gd name="T101" fmla="*/ T100 w 701"/>
                <a:gd name="T102" fmla="+- 0 3697 3233"/>
                <a:gd name="T103" fmla="*/ 3697 h 482"/>
                <a:gd name="T104" fmla="+- 0 10787 10547"/>
                <a:gd name="T105" fmla="*/ T104 w 701"/>
                <a:gd name="T106" fmla="+- 0 3704 3233"/>
                <a:gd name="T107" fmla="*/ 3704 h 482"/>
                <a:gd name="T108" fmla="+- 0 10814 10547"/>
                <a:gd name="T109" fmla="*/ T108 w 701"/>
                <a:gd name="T110" fmla="+- 0 3709 3233"/>
                <a:gd name="T111" fmla="*/ 3709 h 482"/>
                <a:gd name="T112" fmla="+- 0 10841 10547"/>
                <a:gd name="T113" fmla="*/ T112 w 701"/>
                <a:gd name="T114" fmla="+- 0 3713 3233"/>
                <a:gd name="T115" fmla="*/ 3713 h 482"/>
                <a:gd name="T116" fmla="+- 0 10869 10547"/>
                <a:gd name="T117" fmla="*/ T116 w 701"/>
                <a:gd name="T118" fmla="+- 0 3715 3233"/>
                <a:gd name="T119" fmla="*/ 3715 h 482"/>
                <a:gd name="T120" fmla="+- 0 10898 10547"/>
                <a:gd name="T121" fmla="*/ T120 w 701"/>
                <a:gd name="T122" fmla="+- 0 3716 3233"/>
                <a:gd name="T123" fmla="*/ 3716 h 482"/>
                <a:gd name="T124" fmla="+- 0 10926 10547"/>
                <a:gd name="T125" fmla="*/ T124 w 701"/>
                <a:gd name="T126" fmla="+- 0 3715 3233"/>
                <a:gd name="T127" fmla="*/ 3715 h 482"/>
                <a:gd name="T128" fmla="+- 0 10955 10547"/>
                <a:gd name="T129" fmla="*/ T128 w 701"/>
                <a:gd name="T130" fmla="+- 0 3713 3233"/>
                <a:gd name="T131" fmla="*/ 3713 h 482"/>
                <a:gd name="T132" fmla="+- 0 10982 10547"/>
                <a:gd name="T133" fmla="*/ T132 w 701"/>
                <a:gd name="T134" fmla="+- 0 3709 3233"/>
                <a:gd name="T135" fmla="*/ 3709 h 482"/>
                <a:gd name="T136" fmla="+- 0 11008 10547"/>
                <a:gd name="T137" fmla="*/ T136 w 701"/>
                <a:gd name="T138" fmla="+- 0 3704 3233"/>
                <a:gd name="T139" fmla="*/ 3704 h 482"/>
                <a:gd name="T140" fmla="+- 0 11034 10547"/>
                <a:gd name="T141" fmla="*/ T140 w 701"/>
                <a:gd name="T142" fmla="+- 0 3697 3233"/>
                <a:gd name="T143" fmla="*/ 3697 h 482"/>
                <a:gd name="T144" fmla="+- 0 11059 10547"/>
                <a:gd name="T145" fmla="*/ T144 w 701"/>
                <a:gd name="T146" fmla="+- 0 3689 3233"/>
                <a:gd name="T147" fmla="*/ 3689 h 482"/>
                <a:gd name="T148" fmla="+- 0 11082 10547"/>
                <a:gd name="T149" fmla="*/ T148 w 701"/>
                <a:gd name="T150" fmla="+- 0 3680 3233"/>
                <a:gd name="T151" fmla="*/ 3680 h 482"/>
                <a:gd name="T152" fmla="+- 0 11105 10547"/>
                <a:gd name="T153" fmla="*/ T152 w 701"/>
                <a:gd name="T154" fmla="+- 0 3669 3233"/>
                <a:gd name="T155" fmla="*/ 3669 h 482"/>
                <a:gd name="T156" fmla="+- 0 11126 10547"/>
                <a:gd name="T157" fmla="*/ T156 w 701"/>
                <a:gd name="T158" fmla="+- 0 3658 3233"/>
                <a:gd name="T159" fmla="*/ 3658 h 482"/>
                <a:gd name="T160" fmla="+- 0 11145 10547"/>
                <a:gd name="T161" fmla="*/ T160 w 701"/>
                <a:gd name="T162" fmla="+- 0 3645 3233"/>
                <a:gd name="T163" fmla="*/ 3645 h 482"/>
                <a:gd name="T164" fmla="+- 0 11181 10547"/>
                <a:gd name="T165" fmla="*/ T164 w 701"/>
                <a:gd name="T166" fmla="+- 0 3617 3233"/>
                <a:gd name="T167" fmla="*/ 3617 h 482"/>
                <a:gd name="T168" fmla="+- 0 11209 10547"/>
                <a:gd name="T169" fmla="*/ T168 w 701"/>
                <a:gd name="T170" fmla="+- 0 3585 3233"/>
                <a:gd name="T171" fmla="*/ 3585 h 482"/>
                <a:gd name="T172" fmla="+- 0 11230 10547"/>
                <a:gd name="T173" fmla="*/ T172 w 701"/>
                <a:gd name="T174" fmla="+- 0 3551 3233"/>
                <a:gd name="T175" fmla="*/ 3551 h 482"/>
                <a:gd name="T176" fmla="+- 0 11244 10547"/>
                <a:gd name="T177" fmla="*/ T176 w 701"/>
                <a:gd name="T178" fmla="+- 0 3514 3233"/>
                <a:gd name="T179" fmla="*/ 3514 h 482"/>
                <a:gd name="T180" fmla="+- 0 11248 10547"/>
                <a:gd name="T181" fmla="*/ T180 w 701"/>
                <a:gd name="T182" fmla="+- 0 3475 3233"/>
                <a:gd name="T183" fmla="*/ 3475 h 482"/>
                <a:gd name="T184" fmla="+- 0 11247 10547"/>
                <a:gd name="T185" fmla="*/ T184 w 701"/>
                <a:gd name="T186" fmla="+- 0 3455 3233"/>
                <a:gd name="T187" fmla="*/ 3455 h 482"/>
                <a:gd name="T188" fmla="+- 0 11238 10547"/>
                <a:gd name="T189" fmla="*/ T188 w 701"/>
                <a:gd name="T190" fmla="+- 0 3417 3233"/>
                <a:gd name="T191" fmla="*/ 3417 h 482"/>
                <a:gd name="T192" fmla="+- 0 11221 10547"/>
                <a:gd name="T193" fmla="*/ T192 w 701"/>
                <a:gd name="T194" fmla="+- 0 3381 3233"/>
                <a:gd name="T195" fmla="*/ 3381 h 482"/>
                <a:gd name="T196" fmla="+- 0 11196 10547"/>
                <a:gd name="T197" fmla="*/ T196 w 701"/>
                <a:gd name="T198" fmla="+- 0 3348 3233"/>
                <a:gd name="T199" fmla="*/ 3348 h 482"/>
                <a:gd name="T200" fmla="+- 0 11164 10547"/>
                <a:gd name="T201" fmla="*/ T200 w 701"/>
                <a:gd name="T202" fmla="+- 0 3318 3233"/>
                <a:gd name="T203" fmla="*/ 3318 h 482"/>
                <a:gd name="T204" fmla="+- 0 11126 10547"/>
                <a:gd name="T205" fmla="*/ T204 w 701"/>
                <a:gd name="T206" fmla="+- 0 3291 3233"/>
                <a:gd name="T207" fmla="*/ 3291 h 482"/>
                <a:gd name="T208" fmla="+- 0 11105 10547"/>
                <a:gd name="T209" fmla="*/ T208 w 701"/>
                <a:gd name="T210" fmla="+- 0 3280 3233"/>
                <a:gd name="T211" fmla="*/ 3280 h 482"/>
                <a:gd name="T212" fmla="+- 0 11082 10547"/>
                <a:gd name="T213" fmla="*/ T212 w 701"/>
                <a:gd name="T214" fmla="+- 0 3270 3233"/>
                <a:gd name="T215" fmla="*/ 3270 h 482"/>
                <a:gd name="T216" fmla="+- 0 11059 10547"/>
                <a:gd name="T217" fmla="*/ T216 w 701"/>
                <a:gd name="T218" fmla="+- 0 3260 3233"/>
                <a:gd name="T219" fmla="*/ 3260 h 482"/>
                <a:gd name="T220" fmla="+- 0 11034 10547"/>
                <a:gd name="T221" fmla="*/ T220 w 701"/>
                <a:gd name="T222" fmla="+- 0 3252 3233"/>
                <a:gd name="T223" fmla="*/ 3252 h 482"/>
                <a:gd name="T224" fmla="+- 0 11008 10547"/>
                <a:gd name="T225" fmla="*/ T224 w 701"/>
                <a:gd name="T226" fmla="+- 0 3246 3233"/>
                <a:gd name="T227" fmla="*/ 3246 h 482"/>
                <a:gd name="T228" fmla="+- 0 10982 10547"/>
                <a:gd name="T229" fmla="*/ T228 w 701"/>
                <a:gd name="T230" fmla="+- 0 3240 3233"/>
                <a:gd name="T231" fmla="*/ 3240 h 482"/>
                <a:gd name="T232" fmla="+- 0 10955 10547"/>
                <a:gd name="T233" fmla="*/ T232 w 701"/>
                <a:gd name="T234" fmla="+- 0 3237 3233"/>
                <a:gd name="T235" fmla="*/ 3237 h 482"/>
                <a:gd name="T236" fmla="+- 0 10926 10547"/>
                <a:gd name="T237" fmla="*/ T236 w 701"/>
                <a:gd name="T238" fmla="+- 0 3234 3233"/>
                <a:gd name="T239" fmla="*/ 3234 h 482"/>
                <a:gd name="T240" fmla="+- 0 10898 10547"/>
                <a:gd name="T241" fmla="*/ T240 w 701"/>
                <a:gd name="T242" fmla="+- 0 3233 3233"/>
                <a:gd name="T243" fmla="*/ 3233 h 4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701" h="482">
                  <a:moveTo>
                    <a:pt x="351" y="0"/>
                  </a:moveTo>
                  <a:lnTo>
                    <a:pt x="322" y="1"/>
                  </a:lnTo>
                  <a:lnTo>
                    <a:pt x="294" y="4"/>
                  </a:lnTo>
                  <a:lnTo>
                    <a:pt x="267" y="7"/>
                  </a:lnTo>
                  <a:lnTo>
                    <a:pt x="240" y="13"/>
                  </a:lnTo>
                  <a:lnTo>
                    <a:pt x="215" y="19"/>
                  </a:lnTo>
                  <a:lnTo>
                    <a:pt x="190" y="27"/>
                  </a:lnTo>
                  <a:lnTo>
                    <a:pt x="166" y="37"/>
                  </a:lnTo>
                  <a:lnTo>
                    <a:pt x="144" y="47"/>
                  </a:lnTo>
                  <a:lnTo>
                    <a:pt x="123" y="58"/>
                  </a:lnTo>
                  <a:lnTo>
                    <a:pt x="103" y="71"/>
                  </a:lnTo>
                  <a:lnTo>
                    <a:pt x="68" y="99"/>
                  </a:lnTo>
                  <a:lnTo>
                    <a:pt x="40" y="131"/>
                  </a:lnTo>
                  <a:lnTo>
                    <a:pt x="18" y="165"/>
                  </a:lnTo>
                  <a:lnTo>
                    <a:pt x="5" y="202"/>
                  </a:lnTo>
                  <a:lnTo>
                    <a:pt x="0" y="242"/>
                  </a:lnTo>
                  <a:lnTo>
                    <a:pt x="2" y="261"/>
                  </a:lnTo>
                  <a:lnTo>
                    <a:pt x="11" y="300"/>
                  </a:lnTo>
                  <a:lnTo>
                    <a:pt x="28" y="335"/>
                  </a:lnTo>
                  <a:lnTo>
                    <a:pt x="53" y="369"/>
                  </a:lnTo>
                  <a:lnTo>
                    <a:pt x="85" y="399"/>
                  </a:lnTo>
                  <a:lnTo>
                    <a:pt x="123" y="425"/>
                  </a:lnTo>
                  <a:lnTo>
                    <a:pt x="144" y="436"/>
                  </a:lnTo>
                  <a:lnTo>
                    <a:pt x="166" y="447"/>
                  </a:lnTo>
                  <a:lnTo>
                    <a:pt x="190" y="456"/>
                  </a:lnTo>
                  <a:lnTo>
                    <a:pt x="215" y="464"/>
                  </a:lnTo>
                  <a:lnTo>
                    <a:pt x="240" y="471"/>
                  </a:lnTo>
                  <a:lnTo>
                    <a:pt x="267" y="476"/>
                  </a:lnTo>
                  <a:lnTo>
                    <a:pt x="294" y="480"/>
                  </a:lnTo>
                  <a:lnTo>
                    <a:pt x="322" y="482"/>
                  </a:lnTo>
                  <a:lnTo>
                    <a:pt x="351" y="483"/>
                  </a:lnTo>
                  <a:lnTo>
                    <a:pt x="379" y="482"/>
                  </a:lnTo>
                  <a:lnTo>
                    <a:pt x="408" y="480"/>
                  </a:lnTo>
                  <a:lnTo>
                    <a:pt x="435" y="476"/>
                  </a:lnTo>
                  <a:lnTo>
                    <a:pt x="461" y="471"/>
                  </a:lnTo>
                  <a:lnTo>
                    <a:pt x="487" y="464"/>
                  </a:lnTo>
                  <a:lnTo>
                    <a:pt x="512" y="456"/>
                  </a:lnTo>
                  <a:lnTo>
                    <a:pt x="535" y="447"/>
                  </a:lnTo>
                  <a:lnTo>
                    <a:pt x="558" y="436"/>
                  </a:lnTo>
                  <a:lnTo>
                    <a:pt x="579" y="425"/>
                  </a:lnTo>
                  <a:lnTo>
                    <a:pt x="598" y="412"/>
                  </a:lnTo>
                  <a:lnTo>
                    <a:pt x="634" y="384"/>
                  </a:lnTo>
                  <a:lnTo>
                    <a:pt x="662" y="352"/>
                  </a:lnTo>
                  <a:lnTo>
                    <a:pt x="683" y="318"/>
                  </a:lnTo>
                  <a:lnTo>
                    <a:pt x="697" y="281"/>
                  </a:lnTo>
                  <a:lnTo>
                    <a:pt x="701" y="242"/>
                  </a:lnTo>
                  <a:lnTo>
                    <a:pt x="700" y="222"/>
                  </a:lnTo>
                  <a:lnTo>
                    <a:pt x="691" y="184"/>
                  </a:lnTo>
                  <a:lnTo>
                    <a:pt x="674" y="148"/>
                  </a:lnTo>
                  <a:lnTo>
                    <a:pt x="649" y="115"/>
                  </a:lnTo>
                  <a:lnTo>
                    <a:pt x="617" y="85"/>
                  </a:lnTo>
                  <a:lnTo>
                    <a:pt x="579" y="58"/>
                  </a:lnTo>
                  <a:lnTo>
                    <a:pt x="558" y="47"/>
                  </a:lnTo>
                  <a:lnTo>
                    <a:pt x="535" y="37"/>
                  </a:lnTo>
                  <a:lnTo>
                    <a:pt x="512" y="27"/>
                  </a:lnTo>
                  <a:lnTo>
                    <a:pt x="487" y="19"/>
                  </a:lnTo>
                  <a:lnTo>
                    <a:pt x="461" y="13"/>
                  </a:lnTo>
                  <a:lnTo>
                    <a:pt x="435" y="7"/>
                  </a:lnTo>
                  <a:lnTo>
                    <a:pt x="408" y="4"/>
                  </a:lnTo>
                  <a:lnTo>
                    <a:pt x="379" y="1"/>
                  </a:lnTo>
                  <a:lnTo>
                    <a:pt x="351" y="0"/>
                  </a:lnTo>
                  <a:close/>
                </a:path>
              </a:pathLst>
            </a:custGeom>
            <a:solidFill>
              <a:srgbClr val="F97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0" name="Freeform 33">
              <a:extLst>
                <a:ext uri="{FF2B5EF4-FFF2-40B4-BE49-F238E27FC236}">
                  <a16:creationId xmlns:a16="http://schemas.microsoft.com/office/drawing/2014/main" id="{CDA61E1C-23B5-4BFF-9E71-95577BD956EA}"/>
                </a:ext>
              </a:extLst>
            </p:cNvPr>
            <p:cNvSpPr>
              <a:spLocks/>
            </p:cNvSpPr>
            <p:nvPr/>
          </p:nvSpPr>
          <p:spPr bwMode="auto">
            <a:xfrm>
              <a:off x="7600" y="5615"/>
              <a:ext cx="242" cy="242"/>
            </a:xfrm>
            <a:custGeom>
              <a:avLst/>
              <a:gdLst>
                <a:gd name="T0" fmla="+- 0 7721 7600"/>
                <a:gd name="T1" fmla="*/ T0 w 242"/>
                <a:gd name="T2" fmla="+- 0 5615 5615"/>
                <a:gd name="T3" fmla="*/ 5615 h 242"/>
                <a:gd name="T4" fmla="+- 0 7698 7600"/>
                <a:gd name="T5" fmla="*/ T4 w 242"/>
                <a:gd name="T6" fmla="+- 0 5618 5615"/>
                <a:gd name="T7" fmla="*/ 5618 h 242"/>
                <a:gd name="T8" fmla="+- 0 7677 7600"/>
                <a:gd name="T9" fmla="*/ T8 w 242"/>
                <a:gd name="T10" fmla="+- 0 5624 5615"/>
                <a:gd name="T11" fmla="*/ 5624 h 242"/>
                <a:gd name="T12" fmla="+- 0 7657 7600"/>
                <a:gd name="T13" fmla="*/ T12 w 242"/>
                <a:gd name="T14" fmla="+- 0 5634 5615"/>
                <a:gd name="T15" fmla="*/ 5634 h 242"/>
                <a:gd name="T16" fmla="+- 0 7640 7600"/>
                <a:gd name="T17" fmla="*/ T16 w 242"/>
                <a:gd name="T18" fmla="+- 0 5647 5615"/>
                <a:gd name="T19" fmla="*/ 5647 h 242"/>
                <a:gd name="T20" fmla="+- 0 7625 7600"/>
                <a:gd name="T21" fmla="*/ T20 w 242"/>
                <a:gd name="T22" fmla="+- 0 5662 5615"/>
                <a:gd name="T23" fmla="*/ 5662 h 242"/>
                <a:gd name="T24" fmla="+- 0 7614 7600"/>
                <a:gd name="T25" fmla="*/ T24 w 242"/>
                <a:gd name="T26" fmla="+- 0 5681 5615"/>
                <a:gd name="T27" fmla="*/ 5681 h 242"/>
                <a:gd name="T28" fmla="+- 0 7605 7600"/>
                <a:gd name="T29" fmla="*/ T28 w 242"/>
                <a:gd name="T30" fmla="+- 0 5701 5615"/>
                <a:gd name="T31" fmla="*/ 5701 h 242"/>
                <a:gd name="T32" fmla="+- 0 7601 7600"/>
                <a:gd name="T33" fmla="*/ T32 w 242"/>
                <a:gd name="T34" fmla="+- 0 5723 5615"/>
                <a:gd name="T35" fmla="*/ 5723 h 242"/>
                <a:gd name="T36" fmla="+- 0 7600 7600"/>
                <a:gd name="T37" fmla="*/ T36 w 242"/>
                <a:gd name="T38" fmla="+- 0 5737 5615"/>
                <a:gd name="T39" fmla="*/ 5737 h 242"/>
                <a:gd name="T40" fmla="+- 0 7602 7600"/>
                <a:gd name="T41" fmla="*/ T40 w 242"/>
                <a:gd name="T42" fmla="+- 0 5760 5615"/>
                <a:gd name="T43" fmla="*/ 5760 h 242"/>
                <a:gd name="T44" fmla="+- 0 7609 7600"/>
                <a:gd name="T45" fmla="*/ T44 w 242"/>
                <a:gd name="T46" fmla="+- 0 5781 5615"/>
                <a:gd name="T47" fmla="*/ 5781 h 242"/>
                <a:gd name="T48" fmla="+- 0 7618 7600"/>
                <a:gd name="T49" fmla="*/ T48 w 242"/>
                <a:gd name="T50" fmla="+- 0 5801 5615"/>
                <a:gd name="T51" fmla="*/ 5801 h 242"/>
                <a:gd name="T52" fmla="+- 0 7631 7600"/>
                <a:gd name="T53" fmla="*/ T52 w 242"/>
                <a:gd name="T54" fmla="+- 0 5818 5615"/>
                <a:gd name="T55" fmla="*/ 5818 h 242"/>
                <a:gd name="T56" fmla="+- 0 7647 7600"/>
                <a:gd name="T57" fmla="*/ T56 w 242"/>
                <a:gd name="T58" fmla="+- 0 5833 5615"/>
                <a:gd name="T59" fmla="*/ 5833 h 242"/>
                <a:gd name="T60" fmla="+- 0 7666 7600"/>
                <a:gd name="T61" fmla="*/ T60 w 242"/>
                <a:gd name="T62" fmla="+- 0 5844 5615"/>
                <a:gd name="T63" fmla="*/ 5844 h 242"/>
                <a:gd name="T64" fmla="+- 0 7686 7600"/>
                <a:gd name="T65" fmla="*/ T64 w 242"/>
                <a:gd name="T66" fmla="+- 0 5853 5615"/>
                <a:gd name="T67" fmla="*/ 5853 h 242"/>
                <a:gd name="T68" fmla="+- 0 7708 7600"/>
                <a:gd name="T69" fmla="*/ T68 w 242"/>
                <a:gd name="T70" fmla="+- 0 5857 5615"/>
                <a:gd name="T71" fmla="*/ 5857 h 242"/>
                <a:gd name="T72" fmla="+- 0 7721 7600"/>
                <a:gd name="T73" fmla="*/ T72 w 242"/>
                <a:gd name="T74" fmla="+- 0 5858 5615"/>
                <a:gd name="T75" fmla="*/ 5858 h 242"/>
                <a:gd name="T76" fmla="+- 0 7744 7600"/>
                <a:gd name="T77" fmla="*/ T76 w 242"/>
                <a:gd name="T78" fmla="+- 0 5856 5615"/>
                <a:gd name="T79" fmla="*/ 5856 h 242"/>
                <a:gd name="T80" fmla="+- 0 7766 7600"/>
                <a:gd name="T81" fmla="*/ T80 w 242"/>
                <a:gd name="T82" fmla="+- 0 5849 5615"/>
                <a:gd name="T83" fmla="*/ 5849 h 242"/>
                <a:gd name="T84" fmla="+- 0 7785 7600"/>
                <a:gd name="T85" fmla="*/ T84 w 242"/>
                <a:gd name="T86" fmla="+- 0 5840 5615"/>
                <a:gd name="T87" fmla="*/ 5840 h 242"/>
                <a:gd name="T88" fmla="+- 0 7803 7600"/>
                <a:gd name="T89" fmla="*/ T88 w 242"/>
                <a:gd name="T90" fmla="+- 0 5827 5615"/>
                <a:gd name="T91" fmla="*/ 5827 h 242"/>
                <a:gd name="T92" fmla="+- 0 7817 7600"/>
                <a:gd name="T93" fmla="*/ T92 w 242"/>
                <a:gd name="T94" fmla="+- 0 5811 5615"/>
                <a:gd name="T95" fmla="*/ 5811 h 242"/>
                <a:gd name="T96" fmla="+- 0 7829 7600"/>
                <a:gd name="T97" fmla="*/ T96 w 242"/>
                <a:gd name="T98" fmla="+- 0 5792 5615"/>
                <a:gd name="T99" fmla="*/ 5792 h 242"/>
                <a:gd name="T100" fmla="+- 0 7837 7600"/>
                <a:gd name="T101" fmla="*/ T100 w 242"/>
                <a:gd name="T102" fmla="+- 0 5772 5615"/>
                <a:gd name="T103" fmla="*/ 5772 h 242"/>
                <a:gd name="T104" fmla="+- 0 7842 7600"/>
                <a:gd name="T105" fmla="*/ T104 w 242"/>
                <a:gd name="T106" fmla="+- 0 5750 5615"/>
                <a:gd name="T107" fmla="*/ 5750 h 242"/>
                <a:gd name="T108" fmla="+- 0 7843 7600"/>
                <a:gd name="T109" fmla="*/ T108 w 242"/>
                <a:gd name="T110" fmla="+- 0 5737 5615"/>
                <a:gd name="T111" fmla="*/ 5737 h 242"/>
                <a:gd name="T112" fmla="+- 0 7840 7600"/>
                <a:gd name="T113" fmla="*/ T112 w 242"/>
                <a:gd name="T114" fmla="+- 0 5714 5615"/>
                <a:gd name="T115" fmla="*/ 5714 h 242"/>
                <a:gd name="T116" fmla="+- 0 7834 7600"/>
                <a:gd name="T117" fmla="*/ T116 w 242"/>
                <a:gd name="T118" fmla="+- 0 5692 5615"/>
                <a:gd name="T119" fmla="*/ 5692 h 242"/>
                <a:gd name="T120" fmla="+- 0 7824 7600"/>
                <a:gd name="T121" fmla="*/ T120 w 242"/>
                <a:gd name="T122" fmla="+- 0 5673 5615"/>
                <a:gd name="T123" fmla="*/ 5673 h 242"/>
                <a:gd name="T124" fmla="+- 0 7811 7600"/>
                <a:gd name="T125" fmla="*/ T124 w 242"/>
                <a:gd name="T126" fmla="+- 0 5655 5615"/>
                <a:gd name="T127" fmla="*/ 5655 h 242"/>
                <a:gd name="T128" fmla="+- 0 7796 7600"/>
                <a:gd name="T129" fmla="*/ T128 w 242"/>
                <a:gd name="T130" fmla="+- 0 5641 5615"/>
                <a:gd name="T131" fmla="*/ 5641 h 242"/>
                <a:gd name="T132" fmla="+- 0 7777 7600"/>
                <a:gd name="T133" fmla="*/ T132 w 242"/>
                <a:gd name="T134" fmla="+- 0 5629 5615"/>
                <a:gd name="T135" fmla="*/ 5629 h 242"/>
                <a:gd name="T136" fmla="+- 0 7757 7600"/>
                <a:gd name="T137" fmla="*/ T136 w 242"/>
                <a:gd name="T138" fmla="+- 0 5621 5615"/>
                <a:gd name="T139" fmla="*/ 5621 h 242"/>
                <a:gd name="T140" fmla="+- 0 7735 7600"/>
                <a:gd name="T141" fmla="*/ T140 w 242"/>
                <a:gd name="T142" fmla="+- 0 5616 5615"/>
                <a:gd name="T143" fmla="*/ 5616 h 242"/>
                <a:gd name="T144" fmla="+- 0 7721 7600"/>
                <a:gd name="T145" fmla="*/ T144 w 242"/>
                <a:gd name="T146" fmla="+- 0 5615 5615"/>
                <a:gd name="T147" fmla="*/ 5615 h 2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2" h="242">
                  <a:moveTo>
                    <a:pt x="121" y="0"/>
                  </a:moveTo>
                  <a:lnTo>
                    <a:pt x="98" y="3"/>
                  </a:lnTo>
                  <a:lnTo>
                    <a:pt x="77" y="9"/>
                  </a:lnTo>
                  <a:lnTo>
                    <a:pt x="57" y="19"/>
                  </a:lnTo>
                  <a:lnTo>
                    <a:pt x="40" y="32"/>
                  </a:lnTo>
                  <a:lnTo>
                    <a:pt x="25" y="47"/>
                  </a:lnTo>
                  <a:lnTo>
                    <a:pt x="14" y="66"/>
                  </a:lnTo>
                  <a:lnTo>
                    <a:pt x="5" y="86"/>
                  </a:lnTo>
                  <a:lnTo>
                    <a:pt x="1" y="108"/>
                  </a:lnTo>
                  <a:lnTo>
                    <a:pt x="0" y="122"/>
                  </a:lnTo>
                  <a:lnTo>
                    <a:pt x="2" y="145"/>
                  </a:lnTo>
                  <a:lnTo>
                    <a:pt x="9" y="166"/>
                  </a:lnTo>
                  <a:lnTo>
                    <a:pt x="18" y="186"/>
                  </a:lnTo>
                  <a:lnTo>
                    <a:pt x="31" y="203"/>
                  </a:lnTo>
                  <a:lnTo>
                    <a:pt x="47" y="218"/>
                  </a:lnTo>
                  <a:lnTo>
                    <a:pt x="66" y="229"/>
                  </a:lnTo>
                  <a:lnTo>
                    <a:pt x="86" y="238"/>
                  </a:lnTo>
                  <a:lnTo>
                    <a:pt x="108" y="242"/>
                  </a:lnTo>
                  <a:lnTo>
                    <a:pt x="121" y="243"/>
                  </a:lnTo>
                  <a:lnTo>
                    <a:pt x="144" y="241"/>
                  </a:lnTo>
                  <a:lnTo>
                    <a:pt x="166" y="234"/>
                  </a:lnTo>
                  <a:lnTo>
                    <a:pt x="185" y="225"/>
                  </a:lnTo>
                  <a:lnTo>
                    <a:pt x="203" y="212"/>
                  </a:lnTo>
                  <a:lnTo>
                    <a:pt x="217" y="196"/>
                  </a:lnTo>
                  <a:lnTo>
                    <a:pt x="229" y="177"/>
                  </a:lnTo>
                  <a:lnTo>
                    <a:pt x="237" y="157"/>
                  </a:lnTo>
                  <a:lnTo>
                    <a:pt x="242" y="135"/>
                  </a:lnTo>
                  <a:lnTo>
                    <a:pt x="243" y="122"/>
                  </a:lnTo>
                  <a:lnTo>
                    <a:pt x="240" y="99"/>
                  </a:lnTo>
                  <a:lnTo>
                    <a:pt x="234" y="77"/>
                  </a:lnTo>
                  <a:lnTo>
                    <a:pt x="224" y="58"/>
                  </a:lnTo>
                  <a:lnTo>
                    <a:pt x="211" y="40"/>
                  </a:lnTo>
                  <a:lnTo>
                    <a:pt x="196" y="26"/>
                  </a:lnTo>
                  <a:lnTo>
                    <a:pt x="177" y="14"/>
                  </a:lnTo>
                  <a:lnTo>
                    <a:pt x="157" y="6"/>
                  </a:lnTo>
                  <a:lnTo>
                    <a:pt x="135" y="1"/>
                  </a:lnTo>
                  <a:lnTo>
                    <a:pt x="121" y="0"/>
                  </a:lnTo>
                  <a:close/>
                </a:path>
              </a:pathLst>
            </a:custGeom>
            <a:solidFill>
              <a:srgbClr val="C3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1" name="Freeform 34">
              <a:extLst>
                <a:ext uri="{FF2B5EF4-FFF2-40B4-BE49-F238E27FC236}">
                  <a16:creationId xmlns:a16="http://schemas.microsoft.com/office/drawing/2014/main" id="{EEEF583E-3C60-427C-AED2-908D61D74CF0}"/>
                </a:ext>
              </a:extLst>
            </p:cNvPr>
            <p:cNvSpPr>
              <a:spLocks/>
            </p:cNvSpPr>
            <p:nvPr/>
          </p:nvSpPr>
          <p:spPr bwMode="auto">
            <a:xfrm>
              <a:off x="7713" y="2213"/>
              <a:ext cx="0" cy="3605"/>
            </a:xfrm>
            <a:custGeom>
              <a:avLst/>
              <a:gdLst>
                <a:gd name="T0" fmla="+- 0 5818 2213"/>
                <a:gd name="T1" fmla="*/ 5818 h 3605"/>
                <a:gd name="T2" fmla="+- 0 2213 2213"/>
                <a:gd name="T3" fmla="*/ 2213 h 3605"/>
              </a:gdLst>
              <a:ahLst/>
              <a:cxnLst>
                <a:cxn ang="0">
                  <a:pos x="0" y="T1"/>
                </a:cxn>
                <a:cxn ang="0">
                  <a:pos x="0" y="T3"/>
                </a:cxn>
              </a:cxnLst>
              <a:rect l="0" t="0" r="r" b="b"/>
              <a:pathLst>
                <a:path h="3605">
                  <a:moveTo>
                    <a:pt x="0" y="3605"/>
                  </a:moveTo>
                  <a:lnTo>
                    <a:pt x="0" y="0"/>
                  </a:lnTo>
                </a:path>
              </a:pathLst>
            </a:custGeom>
            <a:noFill/>
            <a:ln w="3175">
              <a:solidFill>
                <a:srgbClr val="C37178"/>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32" name="Freeform 35">
              <a:extLst>
                <a:ext uri="{FF2B5EF4-FFF2-40B4-BE49-F238E27FC236}">
                  <a16:creationId xmlns:a16="http://schemas.microsoft.com/office/drawing/2014/main" id="{918A20A4-DBB9-4F5F-902D-3D978B56C9D6}"/>
                </a:ext>
              </a:extLst>
            </p:cNvPr>
            <p:cNvSpPr>
              <a:spLocks/>
            </p:cNvSpPr>
            <p:nvPr/>
          </p:nvSpPr>
          <p:spPr bwMode="auto">
            <a:xfrm>
              <a:off x="8735" y="4141"/>
              <a:ext cx="725" cy="482"/>
            </a:xfrm>
            <a:custGeom>
              <a:avLst/>
              <a:gdLst>
                <a:gd name="T0" fmla="+- 0 9098 8735"/>
                <a:gd name="T1" fmla="*/ T0 w 725"/>
                <a:gd name="T2" fmla="+- 0 4141 4141"/>
                <a:gd name="T3" fmla="*/ 4141 h 482"/>
                <a:gd name="T4" fmla="+- 0 9068 8735"/>
                <a:gd name="T5" fmla="*/ T4 w 725"/>
                <a:gd name="T6" fmla="+- 0 4141 4141"/>
                <a:gd name="T7" fmla="*/ 4141 h 482"/>
                <a:gd name="T8" fmla="+- 0 9039 8735"/>
                <a:gd name="T9" fmla="*/ T8 w 725"/>
                <a:gd name="T10" fmla="+- 0 4144 4141"/>
                <a:gd name="T11" fmla="*/ 4144 h 482"/>
                <a:gd name="T12" fmla="+- 0 9011 8735"/>
                <a:gd name="T13" fmla="*/ T12 w 725"/>
                <a:gd name="T14" fmla="+- 0 4148 4141"/>
                <a:gd name="T15" fmla="*/ 4148 h 482"/>
                <a:gd name="T16" fmla="+- 0 8983 8735"/>
                <a:gd name="T17" fmla="*/ T16 w 725"/>
                <a:gd name="T18" fmla="+- 0 4153 4141"/>
                <a:gd name="T19" fmla="*/ 4153 h 482"/>
                <a:gd name="T20" fmla="+- 0 8957 8735"/>
                <a:gd name="T21" fmla="*/ T20 w 725"/>
                <a:gd name="T22" fmla="+- 0 4160 4141"/>
                <a:gd name="T23" fmla="*/ 4160 h 482"/>
                <a:gd name="T24" fmla="+- 0 8931 8735"/>
                <a:gd name="T25" fmla="*/ T24 w 725"/>
                <a:gd name="T26" fmla="+- 0 4168 4141"/>
                <a:gd name="T27" fmla="*/ 4168 h 482"/>
                <a:gd name="T28" fmla="+- 0 8907 8735"/>
                <a:gd name="T29" fmla="*/ T28 w 725"/>
                <a:gd name="T30" fmla="+- 0 4177 4141"/>
                <a:gd name="T31" fmla="*/ 4177 h 482"/>
                <a:gd name="T32" fmla="+- 0 8884 8735"/>
                <a:gd name="T33" fmla="*/ T32 w 725"/>
                <a:gd name="T34" fmla="+- 0 4187 4141"/>
                <a:gd name="T35" fmla="*/ 4187 h 482"/>
                <a:gd name="T36" fmla="+- 0 8862 8735"/>
                <a:gd name="T37" fmla="*/ T36 w 725"/>
                <a:gd name="T38" fmla="+- 0 4199 4141"/>
                <a:gd name="T39" fmla="*/ 4199 h 482"/>
                <a:gd name="T40" fmla="+- 0 8823 8735"/>
                <a:gd name="T41" fmla="*/ T40 w 725"/>
                <a:gd name="T42" fmla="+- 0 4225 4141"/>
                <a:gd name="T43" fmla="*/ 4225 h 482"/>
                <a:gd name="T44" fmla="+- 0 8790 8735"/>
                <a:gd name="T45" fmla="*/ T44 w 725"/>
                <a:gd name="T46" fmla="+- 0 4255 4141"/>
                <a:gd name="T47" fmla="*/ 4255 h 482"/>
                <a:gd name="T48" fmla="+- 0 8764 8735"/>
                <a:gd name="T49" fmla="*/ T48 w 725"/>
                <a:gd name="T50" fmla="+- 0 4288 4141"/>
                <a:gd name="T51" fmla="*/ 4288 h 482"/>
                <a:gd name="T52" fmla="+- 0 8746 8735"/>
                <a:gd name="T53" fmla="*/ T52 w 725"/>
                <a:gd name="T54" fmla="+- 0 4324 4141"/>
                <a:gd name="T55" fmla="*/ 4324 h 482"/>
                <a:gd name="T56" fmla="+- 0 8737 8735"/>
                <a:gd name="T57" fmla="*/ T56 w 725"/>
                <a:gd name="T58" fmla="+- 0 4362 4141"/>
                <a:gd name="T59" fmla="*/ 4362 h 482"/>
                <a:gd name="T60" fmla="+- 0 8735 8735"/>
                <a:gd name="T61" fmla="*/ T60 w 725"/>
                <a:gd name="T62" fmla="+- 0 4382 4141"/>
                <a:gd name="T63" fmla="*/ 4382 h 482"/>
                <a:gd name="T64" fmla="+- 0 8737 8735"/>
                <a:gd name="T65" fmla="*/ T64 w 725"/>
                <a:gd name="T66" fmla="+- 0 4402 4141"/>
                <a:gd name="T67" fmla="*/ 4402 h 482"/>
                <a:gd name="T68" fmla="+- 0 8746 8735"/>
                <a:gd name="T69" fmla="*/ T68 w 725"/>
                <a:gd name="T70" fmla="+- 0 4440 4141"/>
                <a:gd name="T71" fmla="*/ 4440 h 482"/>
                <a:gd name="T72" fmla="+- 0 8764 8735"/>
                <a:gd name="T73" fmla="*/ T72 w 725"/>
                <a:gd name="T74" fmla="+- 0 4476 4141"/>
                <a:gd name="T75" fmla="*/ 4476 h 482"/>
                <a:gd name="T76" fmla="+- 0 8790 8735"/>
                <a:gd name="T77" fmla="*/ T76 w 725"/>
                <a:gd name="T78" fmla="+- 0 4509 4141"/>
                <a:gd name="T79" fmla="*/ 4509 h 482"/>
                <a:gd name="T80" fmla="+- 0 8823 8735"/>
                <a:gd name="T81" fmla="*/ T80 w 725"/>
                <a:gd name="T82" fmla="+- 0 4539 4141"/>
                <a:gd name="T83" fmla="*/ 4539 h 482"/>
                <a:gd name="T84" fmla="+- 0 8862 8735"/>
                <a:gd name="T85" fmla="*/ T84 w 725"/>
                <a:gd name="T86" fmla="+- 0 4565 4141"/>
                <a:gd name="T87" fmla="*/ 4565 h 482"/>
                <a:gd name="T88" fmla="+- 0 8884 8735"/>
                <a:gd name="T89" fmla="*/ T88 w 725"/>
                <a:gd name="T90" fmla="+- 0 4576 4141"/>
                <a:gd name="T91" fmla="*/ 4576 h 482"/>
                <a:gd name="T92" fmla="+- 0 8907 8735"/>
                <a:gd name="T93" fmla="*/ T92 w 725"/>
                <a:gd name="T94" fmla="+- 0 4587 4141"/>
                <a:gd name="T95" fmla="*/ 4587 h 482"/>
                <a:gd name="T96" fmla="+- 0 8931 8735"/>
                <a:gd name="T97" fmla="*/ T96 w 725"/>
                <a:gd name="T98" fmla="+- 0 4596 4141"/>
                <a:gd name="T99" fmla="*/ 4596 h 482"/>
                <a:gd name="T100" fmla="+- 0 8957 8735"/>
                <a:gd name="T101" fmla="*/ T100 w 725"/>
                <a:gd name="T102" fmla="+- 0 4604 4141"/>
                <a:gd name="T103" fmla="*/ 4604 h 482"/>
                <a:gd name="T104" fmla="+- 0 8983 8735"/>
                <a:gd name="T105" fmla="*/ T104 w 725"/>
                <a:gd name="T106" fmla="+- 0 4611 4141"/>
                <a:gd name="T107" fmla="*/ 4611 h 482"/>
                <a:gd name="T108" fmla="+- 0 9011 8735"/>
                <a:gd name="T109" fmla="*/ T108 w 725"/>
                <a:gd name="T110" fmla="+- 0 4616 4141"/>
                <a:gd name="T111" fmla="*/ 4616 h 482"/>
                <a:gd name="T112" fmla="+- 0 9039 8735"/>
                <a:gd name="T113" fmla="*/ T112 w 725"/>
                <a:gd name="T114" fmla="+- 0 4620 4141"/>
                <a:gd name="T115" fmla="*/ 4620 h 482"/>
                <a:gd name="T116" fmla="+- 0 9068 8735"/>
                <a:gd name="T117" fmla="*/ T116 w 725"/>
                <a:gd name="T118" fmla="+- 0 4622 4141"/>
                <a:gd name="T119" fmla="*/ 4622 h 482"/>
                <a:gd name="T120" fmla="+- 0 9098 8735"/>
                <a:gd name="T121" fmla="*/ T120 w 725"/>
                <a:gd name="T122" fmla="+- 0 4623 4141"/>
                <a:gd name="T123" fmla="*/ 4623 h 482"/>
                <a:gd name="T124" fmla="+- 0 9128 8735"/>
                <a:gd name="T125" fmla="*/ T124 w 725"/>
                <a:gd name="T126" fmla="+- 0 4622 4141"/>
                <a:gd name="T127" fmla="*/ 4622 h 482"/>
                <a:gd name="T128" fmla="+- 0 9157 8735"/>
                <a:gd name="T129" fmla="*/ T128 w 725"/>
                <a:gd name="T130" fmla="+- 0 4620 4141"/>
                <a:gd name="T131" fmla="*/ 4620 h 482"/>
                <a:gd name="T132" fmla="+- 0 9185 8735"/>
                <a:gd name="T133" fmla="*/ T132 w 725"/>
                <a:gd name="T134" fmla="+- 0 4616 4141"/>
                <a:gd name="T135" fmla="*/ 4616 h 482"/>
                <a:gd name="T136" fmla="+- 0 9212 8735"/>
                <a:gd name="T137" fmla="*/ T136 w 725"/>
                <a:gd name="T138" fmla="+- 0 4611 4141"/>
                <a:gd name="T139" fmla="*/ 4611 h 482"/>
                <a:gd name="T140" fmla="+- 0 9239 8735"/>
                <a:gd name="T141" fmla="*/ T140 w 725"/>
                <a:gd name="T142" fmla="+- 0 4604 4141"/>
                <a:gd name="T143" fmla="*/ 4604 h 482"/>
                <a:gd name="T144" fmla="+- 0 9264 8735"/>
                <a:gd name="T145" fmla="*/ T144 w 725"/>
                <a:gd name="T146" fmla="+- 0 4596 4141"/>
                <a:gd name="T147" fmla="*/ 4596 h 482"/>
                <a:gd name="T148" fmla="+- 0 9289 8735"/>
                <a:gd name="T149" fmla="*/ T148 w 725"/>
                <a:gd name="T150" fmla="+- 0 4587 4141"/>
                <a:gd name="T151" fmla="*/ 4587 h 482"/>
                <a:gd name="T152" fmla="+- 0 9312 8735"/>
                <a:gd name="T153" fmla="*/ T152 w 725"/>
                <a:gd name="T154" fmla="+- 0 4576 4141"/>
                <a:gd name="T155" fmla="*/ 4576 h 482"/>
                <a:gd name="T156" fmla="+- 0 9334 8735"/>
                <a:gd name="T157" fmla="*/ T156 w 725"/>
                <a:gd name="T158" fmla="+- 0 4565 4141"/>
                <a:gd name="T159" fmla="*/ 4565 h 482"/>
                <a:gd name="T160" fmla="+- 0 9373 8735"/>
                <a:gd name="T161" fmla="*/ T160 w 725"/>
                <a:gd name="T162" fmla="+- 0 4539 4141"/>
                <a:gd name="T163" fmla="*/ 4539 h 482"/>
                <a:gd name="T164" fmla="+- 0 9406 8735"/>
                <a:gd name="T165" fmla="*/ T164 w 725"/>
                <a:gd name="T166" fmla="+- 0 4509 4141"/>
                <a:gd name="T167" fmla="*/ 4509 h 482"/>
                <a:gd name="T168" fmla="+- 0 9432 8735"/>
                <a:gd name="T169" fmla="*/ T168 w 725"/>
                <a:gd name="T170" fmla="+- 0 4476 4141"/>
                <a:gd name="T171" fmla="*/ 4476 h 482"/>
                <a:gd name="T172" fmla="+- 0 9450 8735"/>
                <a:gd name="T173" fmla="*/ T172 w 725"/>
                <a:gd name="T174" fmla="+- 0 4440 4141"/>
                <a:gd name="T175" fmla="*/ 4440 h 482"/>
                <a:gd name="T176" fmla="+- 0 9459 8735"/>
                <a:gd name="T177" fmla="*/ T176 w 725"/>
                <a:gd name="T178" fmla="+- 0 4402 4141"/>
                <a:gd name="T179" fmla="*/ 4402 h 482"/>
                <a:gd name="T180" fmla="+- 0 9460 8735"/>
                <a:gd name="T181" fmla="*/ T180 w 725"/>
                <a:gd name="T182" fmla="+- 0 4382 4141"/>
                <a:gd name="T183" fmla="*/ 4382 h 482"/>
                <a:gd name="T184" fmla="+- 0 9459 8735"/>
                <a:gd name="T185" fmla="*/ T184 w 725"/>
                <a:gd name="T186" fmla="+- 0 4362 4141"/>
                <a:gd name="T187" fmla="*/ 4362 h 482"/>
                <a:gd name="T188" fmla="+- 0 9450 8735"/>
                <a:gd name="T189" fmla="*/ T188 w 725"/>
                <a:gd name="T190" fmla="+- 0 4324 4141"/>
                <a:gd name="T191" fmla="*/ 4324 h 482"/>
                <a:gd name="T192" fmla="+- 0 9432 8735"/>
                <a:gd name="T193" fmla="*/ T192 w 725"/>
                <a:gd name="T194" fmla="+- 0 4288 4141"/>
                <a:gd name="T195" fmla="*/ 4288 h 482"/>
                <a:gd name="T196" fmla="+- 0 9406 8735"/>
                <a:gd name="T197" fmla="*/ T196 w 725"/>
                <a:gd name="T198" fmla="+- 0 4255 4141"/>
                <a:gd name="T199" fmla="*/ 4255 h 482"/>
                <a:gd name="T200" fmla="+- 0 9373 8735"/>
                <a:gd name="T201" fmla="*/ T200 w 725"/>
                <a:gd name="T202" fmla="+- 0 4225 4141"/>
                <a:gd name="T203" fmla="*/ 4225 h 482"/>
                <a:gd name="T204" fmla="+- 0 9334 8735"/>
                <a:gd name="T205" fmla="*/ T204 w 725"/>
                <a:gd name="T206" fmla="+- 0 4199 4141"/>
                <a:gd name="T207" fmla="*/ 4199 h 482"/>
                <a:gd name="T208" fmla="+- 0 9312 8735"/>
                <a:gd name="T209" fmla="*/ T208 w 725"/>
                <a:gd name="T210" fmla="+- 0 4187 4141"/>
                <a:gd name="T211" fmla="*/ 4187 h 482"/>
                <a:gd name="T212" fmla="+- 0 9289 8735"/>
                <a:gd name="T213" fmla="*/ T212 w 725"/>
                <a:gd name="T214" fmla="+- 0 4177 4141"/>
                <a:gd name="T215" fmla="*/ 4177 h 482"/>
                <a:gd name="T216" fmla="+- 0 9264 8735"/>
                <a:gd name="T217" fmla="*/ T216 w 725"/>
                <a:gd name="T218" fmla="+- 0 4168 4141"/>
                <a:gd name="T219" fmla="*/ 4168 h 482"/>
                <a:gd name="T220" fmla="+- 0 9239 8735"/>
                <a:gd name="T221" fmla="*/ T220 w 725"/>
                <a:gd name="T222" fmla="+- 0 4160 4141"/>
                <a:gd name="T223" fmla="*/ 4160 h 482"/>
                <a:gd name="T224" fmla="+- 0 9212 8735"/>
                <a:gd name="T225" fmla="*/ T224 w 725"/>
                <a:gd name="T226" fmla="+- 0 4153 4141"/>
                <a:gd name="T227" fmla="*/ 4153 h 482"/>
                <a:gd name="T228" fmla="+- 0 9185 8735"/>
                <a:gd name="T229" fmla="*/ T228 w 725"/>
                <a:gd name="T230" fmla="+- 0 4148 4141"/>
                <a:gd name="T231" fmla="*/ 4148 h 482"/>
                <a:gd name="T232" fmla="+- 0 9157 8735"/>
                <a:gd name="T233" fmla="*/ T232 w 725"/>
                <a:gd name="T234" fmla="+- 0 4144 4141"/>
                <a:gd name="T235" fmla="*/ 4144 h 482"/>
                <a:gd name="T236" fmla="+- 0 9128 8735"/>
                <a:gd name="T237" fmla="*/ T236 w 725"/>
                <a:gd name="T238" fmla="+- 0 4141 4141"/>
                <a:gd name="T239" fmla="*/ 4141 h 482"/>
                <a:gd name="T240" fmla="+- 0 9098 8735"/>
                <a:gd name="T241" fmla="*/ T240 w 725"/>
                <a:gd name="T242" fmla="+- 0 4141 4141"/>
                <a:gd name="T243" fmla="*/ 4141 h 4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725" h="482">
                  <a:moveTo>
                    <a:pt x="363" y="0"/>
                  </a:moveTo>
                  <a:lnTo>
                    <a:pt x="333" y="0"/>
                  </a:lnTo>
                  <a:lnTo>
                    <a:pt x="304" y="3"/>
                  </a:lnTo>
                  <a:lnTo>
                    <a:pt x="276" y="7"/>
                  </a:lnTo>
                  <a:lnTo>
                    <a:pt x="248" y="12"/>
                  </a:lnTo>
                  <a:lnTo>
                    <a:pt x="222" y="19"/>
                  </a:lnTo>
                  <a:lnTo>
                    <a:pt x="196" y="27"/>
                  </a:lnTo>
                  <a:lnTo>
                    <a:pt x="172" y="36"/>
                  </a:lnTo>
                  <a:lnTo>
                    <a:pt x="149" y="46"/>
                  </a:lnTo>
                  <a:lnTo>
                    <a:pt x="127" y="58"/>
                  </a:lnTo>
                  <a:lnTo>
                    <a:pt x="88" y="84"/>
                  </a:lnTo>
                  <a:lnTo>
                    <a:pt x="55" y="114"/>
                  </a:lnTo>
                  <a:lnTo>
                    <a:pt x="29" y="147"/>
                  </a:lnTo>
                  <a:lnTo>
                    <a:pt x="11" y="183"/>
                  </a:lnTo>
                  <a:lnTo>
                    <a:pt x="2" y="221"/>
                  </a:lnTo>
                  <a:lnTo>
                    <a:pt x="0" y="241"/>
                  </a:lnTo>
                  <a:lnTo>
                    <a:pt x="2" y="261"/>
                  </a:lnTo>
                  <a:lnTo>
                    <a:pt x="11" y="299"/>
                  </a:lnTo>
                  <a:lnTo>
                    <a:pt x="29" y="335"/>
                  </a:lnTo>
                  <a:lnTo>
                    <a:pt x="55" y="368"/>
                  </a:lnTo>
                  <a:lnTo>
                    <a:pt x="88" y="398"/>
                  </a:lnTo>
                  <a:lnTo>
                    <a:pt x="127" y="424"/>
                  </a:lnTo>
                  <a:lnTo>
                    <a:pt x="149" y="435"/>
                  </a:lnTo>
                  <a:lnTo>
                    <a:pt x="172" y="446"/>
                  </a:lnTo>
                  <a:lnTo>
                    <a:pt x="196" y="455"/>
                  </a:lnTo>
                  <a:lnTo>
                    <a:pt x="222" y="463"/>
                  </a:lnTo>
                  <a:lnTo>
                    <a:pt x="248" y="470"/>
                  </a:lnTo>
                  <a:lnTo>
                    <a:pt x="276" y="475"/>
                  </a:lnTo>
                  <a:lnTo>
                    <a:pt x="304" y="479"/>
                  </a:lnTo>
                  <a:lnTo>
                    <a:pt x="333" y="481"/>
                  </a:lnTo>
                  <a:lnTo>
                    <a:pt x="363" y="482"/>
                  </a:lnTo>
                  <a:lnTo>
                    <a:pt x="393" y="481"/>
                  </a:lnTo>
                  <a:lnTo>
                    <a:pt x="422" y="479"/>
                  </a:lnTo>
                  <a:lnTo>
                    <a:pt x="450" y="475"/>
                  </a:lnTo>
                  <a:lnTo>
                    <a:pt x="477" y="470"/>
                  </a:lnTo>
                  <a:lnTo>
                    <a:pt x="504" y="463"/>
                  </a:lnTo>
                  <a:lnTo>
                    <a:pt x="529" y="455"/>
                  </a:lnTo>
                  <a:lnTo>
                    <a:pt x="554" y="446"/>
                  </a:lnTo>
                  <a:lnTo>
                    <a:pt x="577" y="435"/>
                  </a:lnTo>
                  <a:lnTo>
                    <a:pt x="599" y="424"/>
                  </a:lnTo>
                  <a:lnTo>
                    <a:pt x="638" y="398"/>
                  </a:lnTo>
                  <a:lnTo>
                    <a:pt x="671" y="368"/>
                  </a:lnTo>
                  <a:lnTo>
                    <a:pt x="697" y="335"/>
                  </a:lnTo>
                  <a:lnTo>
                    <a:pt x="715" y="299"/>
                  </a:lnTo>
                  <a:lnTo>
                    <a:pt x="724" y="261"/>
                  </a:lnTo>
                  <a:lnTo>
                    <a:pt x="725" y="241"/>
                  </a:lnTo>
                  <a:lnTo>
                    <a:pt x="724" y="221"/>
                  </a:lnTo>
                  <a:lnTo>
                    <a:pt x="715" y="183"/>
                  </a:lnTo>
                  <a:lnTo>
                    <a:pt x="697" y="147"/>
                  </a:lnTo>
                  <a:lnTo>
                    <a:pt x="671" y="114"/>
                  </a:lnTo>
                  <a:lnTo>
                    <a:pt x="638" y="84"/>
                  </a:lnTo>
                  <a:lnTo>
                    <a:pt x="599" y="58"/>
                  </a:lnTo>
                  <a:lnTo>
                    <a:pt x="577" y="46"/>
                  </a:lnTo>
                  <a:lnTo>
                    <a:pt x="554" y="36"/>
                  </a:lnTo>
                  <a:lnTo>
                    <a:pt x="529" y="27"/>
                  </a:lnTo>
                  <a:lnTo>
                    <a:pt x="504" y="19"/>
                  </a:lnTo>
                  <a:lnTo>
                    <a:pt x="477" y="12"/>
                  </a:lnTo>
                  <a:lnTo>
                    <a:pt x="450" y="7"/>
                  </a:lnTo>
                  <a:lnTo>
                    <a:pt x="422" y="3"/>
                  </a:lnTo>
                  <a:lnTo>
                    <a:pt x="393" y="0"/>
                  </a:lnTo>
                  <a:lnTo>
                    <a:pt x="363" y="0"/>
                  </a:lnTo>
                  <a:close/>
                </a:path>
              </a:pathLst>
            </a:custGeom>
            <a:solidFill>
              <a:srgbClr val="C3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3" name="Freeform 36">
              <a:extLst>
                <a:ext uri="{FF2B5EF4-FFF2-40B4-BE49-F238E27FC236}">
                  <a16:creationId xmlns:a16="http://schemas.microsoft.com/office/drawing/2014/main" id="{488F91EF-DA23-4DBF-9135-A50C20160EFE}"/>
                </a:ext>
              </a:extLst>
            </p:cNvPr>
            <p:cNvSpPr>
              <a:spLocks/>
            </p:cNvSpPr>
            <p:nvPr/>
          </p:nvSpPr>
          <p:spPr bwMode="auto">
            <a:xfrm>
              <a:off x="5786" y="6751"/>
              <a:ext cx="242" cy="242"/>
            </a:xfrm>
            <a:custGeom>
              <a:avLst/>
              <a:gdLst>
                <a:gd name="T0" fmla="+- 0 5907 5786"/>
                <a:gd name="T1" fmla="*/ T0 w 242"/>
                <a:gd name="T2" fmla="+- 0 6751 6751"/>
                <a:gd name="T3" fmla="*/ 6751 h 242"/>
                <a:gd name="T4" fmla="+- 0 5884 5786"/>
                <a:gd name="T5" fmla="*/ T4 w 242"/>
                <a:gd name="T6" fmla="+- 0 6753 6751"/>
                <a:gd name="T7" fmla="*/ 6753 h 242"/>
                <a:gd name="T8" fmla="+- 0 5863 5786"/>
                <a:gd name="T9" fmla="*/ T8 w 242"/>
                <a:gd name="T10" fmla="+- 0 6759 6751"/>
                <a:gd name="T11" fmla="*/ 6759 h 242"/>
                <a:gd name="T12" fmla="+- 0 5843 5786"/>
                <a:gd name="T13" fmla="*/ T12 w 242"/>
                <a:gd name="T14" fmla="+- 0 6769 6751"/>
                <a:gd name="T15" fmla="*/ 6769 h 242"/>
                <a:gd name="T16" fmla="+- 0 5826 5786"/>
                <a:gd name="T17" fmla="*/ T16 w 242"/>
                <a:gd name="T18" fmla="+- 0 6782 6751"/>
                <a:gd name="T19" fmla="*/ 6782 h 242"/>
                <a:gd name="T20" fmla="+- 0 5811 5786"/>
                <a:gd name="T21" fmla="*/ T20 w 242"/>
                <a:gd name="T22" fmla="+- 0 6798 6751"/>
                <a:gd name="T23" fmla="*/ 6798 h 242"/>
                <a:gd name="T24" fmla="+- 0 5799 5786"/>
                <a:gd name="T25" fmla="*/ T24 w 242"/>
                <a:gd name="T26" fmla="+- 0 6816 6751"/>
                <a:gd name="T27" fmla="*/ 6816 h 242"/>
                <a:gd name="T28" fmla="+- 0 5791 5786"/>
                <a:gd name="T29" fmla="*/ T28 w 242"/>
                <a:gd name="T30" fmla="+- 0 6836 6751"/>
                <a:gd name="T31" fmla="*/ 6836 h 242"/>
                <a:gd name="T32" fmla="+- 0 5787 5786"/>
                <a:gd name="T33" fmla="*/ T32 w 242"/>
                <a:gd name="T34" fmla="+- 0 6859 6751"/>
                <a:gd name="T35" fmla="*/ 6859 h 242"/>
                <a:gd name="T36" fmla="+- 0 5786 5786"/>
                <a:gd name="T37" fmla="*/ T36 w 242"/>
                <a:gd name="T38" fmla="+- 0 6872 6751"/>
                <a:gd name="T39" fmla="*/ 6872 h 242"/>
                <a:gd name="T40" fmla="+- 0 5788 5786"/>
                <a:gd name="T41" fmla="*/ T40 w 242"/>
                <a:gd name="T42" fmla="+- 0 6895 6751"/>
                <a:gd name="T43" fmla="*/ 6895 h 242"/>
                <a:gd name="T44" fmla="+- 0 5794 5786"/>
                <a:gd name="T45" fmla="*/ T44 w 242"/>
                <a:gd name="T46" fmla="+- 0 6916 6751"/>
                <a:gd name="T47" fmla="*/ 6916 h 242"/>
                <a:gd name="T48" fmla="+- 0 5804 5786"/>
                <a:gd name="T49" fmla="*/ T48 w 242"/>
                <a:gd name="T50" fmla="+- 0 6936 6751"/>
                <a:gd name="T51" fmla="*/ 6936 h 242"/>
                <a:gd name="T52" fmla="+- 0 5817 5786"/>
                <a:gd name="T53" fmla="*/ T52 w 242"/>
                <a:gd name="T54" fmla="+- 0 6953 6751"/>
                <a:gd name="T55" fmla="*/ 6953 h 242"/>
                <a:gd name="T56" fmla="+- 0 5833 5786"/>
                <a:gd name="T57" fmla="*/ T56 w 242"/>
                <a:gd name="T58" fmla="+- 0 6968 6751"/>
                <a:gd name="T59" fmla="*/ 6968 h 242"/>
                <a:gd name="T60" fmla="+- 0 5851 5786"/>
                <a:gd name="T61" fmla="*/ T60 w 242"/>
                <a:gd name="T62" fmla="+- 0 6980 6751"/>
                <a:gd name="T63" fmla="*/ 6980 h 242"/>
                <a:gd name="T64" fmla="+- 0 5872 5786"/>
                <a:gd name="T65" fmla="*/ T64 w 242"/>
                <a:gd name="T66" fmla="+- 0 6988 6751"/>
                <a:gd name="T67" fmla="*/ 6988 h 242"/>
                <a:gd name="T68" fmla="+- 0 5894 5786"/>
                <a:gd name="T69" fmla="*/ T68 w 242"/>
                <a:gd name="T70" fmla="+- 0 6992 6751"/>
                <a:gd name="T71" fmla="*/ 6992 h 242"/>
                <a:gd name="T72" fmla="+- 0 5907 5786"/>
                <a:gd name="T73" fmla="*/ T72 w 242"/>
                <a:gd name="T74" fmla="+- 0 6993 6751"/>
                <a:gd name="T75" fmla="*/ 6993 h 242"/>
                <a:gd name="T76" fmla="+- 0 5930 5786"/>
                <a:gd name="T77" fmla="*/ T76 w 242"/>
                <a:gd name="T78" fmla="+- 0 6991 6751"/>
                <a:gd name="T79" fmla="*/ 6991 h 242"/>
                <a:gd name="T80" fmla="+- 0 5951 5786"/>
                <a:gd name="T81" fmla="*/ T80 w 242"/>
                <a:gd name="T82" fmla="+- 0 6985 6751"/>
                <a:gd name="T83" fmla="*/ 6985 h 242"/>
                <a:gd name="T84" fmla="+- 0 5971 5786"/>
                <a:gd name="T85" fmla="*/ T84 w 242"/>
                <a:gd name="T86" fmla="+- 0 6975 6751"/>
                <a:gd name="T87" fmla="*/ 6975 h 242"/>
                <a:gd name="T88" fmla="+- 0 5988 5786"/>
                <a:gd name="T89" fmla="*/ T88 w 242"/>
                <a:gd name="T90" fmla="+- 0 6962 6751"/>
                <a:gd name="T91" fmla="*/ 6962 h 242"/>
                <a:gd name="T92" fmla="+- 0 6003 5786"/>
                <a:gd name="T93" fmla="*/ T92 w 242"/>
                <a:gd name="T94" fmla="+- 0 6946 6751"/>
                <a:gd name="T95" fmla="*/ 6946 h 242"/>
                <a:gd name="T96" fmla="+- 0 6015 5786"/>
                <a:gd name="T97" fmla="*/ T96 w 242"/>
                <a:gd name="T98" fmla="+- 0 6928 6751"/>
                <a:gd name="T99" fmla="*/ 6928 h 242"/>
                <a:gd name="T100" fmla="+- 0 6023 5786"/>
                <a:gd name="T101" fmla="*/ T100 w 242"/>
                <a:gd name="T102" fmla="+- 0 6907 6751"/>
                <a:gd name="T103" fmla="*/ 6907 h 242"/>
                <a:gd name="T104" fmla="+- 0 6027 5786"/>
                <a:gd name="T105" fmla="*/ T104 w 242"/>
                <a:gd name="T106" fmla="+- 0 6885 6751"/>
                <a:gd name="T107" fmla="*/ 6885 h 242"/>
                <a:gd name="T108" fmla="+- 0 6028 5786"/>
                <a:gd name="T109" fmla="*/ T108 w 242"/>
                <a:gd name="T110" fmla="+- 0 6872 6751"/>
                <a:gd name="T111" fmla="*/ 6872 h 242"/>
                <a:gd name="T112" fmla="+- 0 6026 5786"/>
                <a:gd name="T113" fmla="*/ T112 w 242"/>
                <a:gd name="T114" fmla="+- 0 6849 6751"/>
                <a:gd name="T115" fmla="*/ 6849 h 242"/>
                <a:gd name="T116" fmla="+- 0 6020 5786"/>
                <a:gd name="T117" fmla="*/ T116 w 242"/>
                <a:gd name="T118" fmla="+- 0 6827 6751"/>
                <a:gd name="T119" fmla="*/ 6827 h 242"/>
                <a:gd name="T120" fmla="+- 0 6010 5786"/>
                <a:gd name="T121" fmla="*/ T120 w 242"/>
                <a:gd name="T122" fmla="+- 0 6808 6751"/>
                <a:gd name="T123" fmla="*/ 6808 h 242"/>
                <a:gd name="T124" fmla="+- 0 5997 5786"/>
                <a:gd name="T125" fmla="*/ T124 w 242"/>
                <a:gd name="T126" fmla="+- 0 6790 6751"/>
                <a:gd name="T127" fmla="*/ 6790 h 242"/>
                <a:gd name="T128" fmla="+- 0 5981 5786"/>
                <a:gd name="T129" fmla="*/ T128 w 242"/>
                <a:gd name="T130" fmla="+- 0 6776 6751"/>
                <a:gd name="T131" fmla="*/ 6776 h 242"/>
                <a:gd name="T132" fmla="+- 0 5963 5786"/>
                <a:gd name="T133" fmla="*/ T132 w 242"/>
                <a:gd name="T134" fmla="+- 0 6764 6751"/>
                <a:gd name="T135" fmla="*/ 6764 h 242"/>
                <a:gd name="T136" fmla="+- 0 5942 5786"/>
                <a:gd name="T137" fmla="*/ T136 w 242"/>
                <a:gd name="T138" fmla="+- 0 6756 6751"/>
                <a:gd name="T139" fmla="*/ 6756 h 242"/>
                <a:gd name="T140" fmla="+- 0 5920 5786"/>
                <a:gd name="T141" fmla="*/ T140 w 242"/>
                <a:gd name="T142" fmla="+- 0 6751 6751"/>
                <a:gd name="T143" fmla="*/ 6751 h 242"/>
                <a:gd name="T144" fmla="+- 0 5907 5786"/>
                <a:gd name="T145" fmla="*/ T144 w 242"/>
                <a:gd name="T146" fmla="+- 0 6751 6751"/>
                <a:gd name="T147" fmla="*/ 6751 h 2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2" h="242">
                  <a:moveTo>
                    <a:pt x="121" y="0"/>
                  </a:moveTo>
                  <a:lnTo>
                    <a:pt x="98" y="2"/>
                  </a:lnTo>
                  <a:lnTo>
                    <a:pt x="77" y="8"/>
                  </a:lnTo>
                  <a:lnTo>
                    <a:pt x="57" y="18"/>
                  </a:lnTo>
                  <a:lnTo>
                    <a:pt x="40" y="31"/>
                  </a:lnTo>
                  <a:lnTo>
                    <a:pt x="25" y="47"/>
                  </a:lnTo>
                  <a:lnTo>
                    <a:pt x="13" y="65"/>
                  </a:lnTo>
                  <a:lnTo>
                    <a:pt x="5" y="85"/>
                  </a:lnTo>
                  <a:lnTo>
                    <a:pt x="1" y="108"/>
                  </a:lnTo>
                  <a:lnTo>
                    <a:pt x="0" y="121"/>
                  </a:lnTo>
                  <a:lnTo>
                    <a:pt x="2" y="144"/>
                  </a:lnTo>
                  <a:lnTo>
                    <a:pt x="8" y="165"/>
                  </a:lnTo>
                  <a:lnTo>
                    <a:pt x="18" y="185"/>
                  </a:lnTo>
                  <a:lnTo>
                    <a:pt x="31" y="202"/>
                  </a:lnTo>
                  <a:lnTo>
                    <a:pt x="47" y="217"/>
                  </a:lnTo>
                  <a:lnTo>
                    <a:pt x="65" y="229"/>
                  </a:lnTo>
                  <a:lnTo>
                    <a:pt x="86" y="237"/>
                  </a:lnTo>
                  <a:lnTo>
                    <a:pt x="108" y="241"/>
                  </a:lnTo>
                  <a:lnTo>
                    <a:pt x="121" y="242"/>
                  </a:lnTo>
                  <a:lnTo>
                    <a:pt x="144" y="240"/>
                  </a:lnTo>
                  <a:lnTo>
                    <a:pt x="165" y="234"/>
                  </a:lnTo>
                  <a:lnTo>
                    <a:pt x="185" y="224"/>
                  </a:lnTo>
                  <a:lnTo>
                    <a:pt x="202" y="211"/>
                  </a:lnTo>
                  <a:lnTo>
                    <a:pt x="217" y="195"/>
                  </a:lnTo>
                  <a:lnTo>
                    <a:pt x="229" y="177"/>
                  </a:lnTo>
                  <a:lnTo>
                    <a:pt x="237" y="156"/>
                  </a:lnTo>
                  <a:lnTo>
                    <a:pt x="241" y="134"/>
                  </a:lnTo>
                  <a:lnTo>
                    <a:pt x="242" y="121"/>
                  </a:lnTo>
                  <a:lnTo>
                    <a:pt x="240" y="98"/>
                  </a:lnTo>
                  <a:lnTo>
                    <a:pt x="234" y="76"/>
                  </a:lnTo>
                  <a:lnTo>
                    <a:pt x="224" y="57"/>
                  </a:lnTo>
                  <a:lnTo>
                    <a:pt x="211" y="39"/>
                  </a:lnTo>
                  <a:lnTo>
                    <a:pt x="195" y="25"/>
                  </a:lnTo>
                  <a:lnTo>
                    <a:pt x="177" y="13"/>
                  </a:lnTo>
                  <a:lnTo>
                    <a:pt x="156" y="5"/>
                  </a:lnTo>
                  <a:lnTo>
                    <a:pt x="134" y="0"/>
                  </a:lnTo>
                  <a:lnTo>
                    <a:pt x="121" y="0"/>
                  </a:lnTo>
                  <a:close/>
                </a:path>
              </a:pathLst>
            </a:custGeom>
            <a:solidFill>
              <a:srgbClr val="C37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5" name="Freeform 38">
              <a:extLst>
                <a:ext uri="{FF2B5EF4-FFF2-40B4-BE49-F238E27FC236}">
                  <a16:creationId xmlns:a16="http://schemas.microsoft.com/office/drawing/2014/main" id="{683B7181-A992-4BA8-A603-8B39EAFC68A4}"/>
                </a:ext>
              </a:extLst>
            </p:cNvPr>
            <p:cNvSpPr>
              <a:spLocks/>
            </p:cNvSpPr>
            <p:nvPr/>
          </p:nvSpPr>
          <p:spPr bwMode="auto">
            <a:xfrm>
              <a:off x="5786" y="2329"/>
              <a:ext cx="1703" cy="340"/>
            </a:xfrm>
            <a:custGeom>
              <a:avLst/>
              <a:gdLst>
                <a:gd name="T0" fmla="+- 0 5786 5786"/>
                <a:gd name="T1" fmla="*/ T0 w 1703"/>
                <a:gd name="T2" fmla="+- 0 2329 2329"/>
                <a:gd name="T3" fmla="*/ 2329 h 340"/>
                <a:gd name="T4" fmla="+- 0 5786 5786"/>
                <a:gd name="T5" fmla="*/ T4 w 1703"/>
                <a:gd name="T6" fmla="+- 0 2668 2329"/>
                <a:gd name="T7" fmla="*/ 2668 h 340"/>
                <a:gd name="T8" fmla="+- 0 7489 5786"/>
                <a:gd name="T9" fmla="*/ T8 w 1703"/>
                <a:gd name="T10" fmla="+- 0 2668 2329"/>
                <a:gd name="T11" fmla="*/ 2668 h 340"/>
                <a:gd name="T12" fmla="+- 0 7489 5786"/>
                <a:gd name="T13" fmla="*/ T12 w 1703"/>
                <a:gd name="T14" fmla="+- 0 2329 2329"/>
                <a:gd name="T15" fmla="*/ 2329 h 340"/>
                <a:gd name="T16" fmla="+- 0 5786 5786"/>
                <a:gd name="T17" fmla="*/ T16 w 1703"/>
                <a:gd name="T18" fmla="+- 0 2329 2329"/>
                <a:gd name="T19" fmla="*/ 2329 h 340"/>
              </a:gdLst>
              <a:ahLst/>
              <a:cxnLst>
                <a:cxn ang="0">
                  <a:pos x="T1" y="T3"/>
                </a:cxn>
                <a:cxn ang="0">
                  <a:pos x="T5" y="T7"/>
                </a:cxn>
                <a:cxn ang="0">
                  <a:pos x="T9" y="T11"/>
                </a:cxn>
                <a:cxn ang="0">
                  <a:pos x="T13" y="T15"/>
                </a:cxn>
                <a:cxn ang="0">
                  <a:pos x="T17" y="T19"/>
                </a:cxn>
              </a:cxnLst>
              <a:rect l="0" t="0" r="r" b="b"/>
              <a:pathLst>
                <a:path w="1703" h="340">
                  <a:moveTo>
                    <a:pt x="0" y="0"/>
                  </a:moveTo>
                  <a:lnTo>
                    <a:pt x="0" y="339"/>
                  </a:lnTo>
                  <a:lnTo>
                    <a:pt x="1703" y="339"/>
                  </a:lnTo>
                  <a:lnTo>
                    <a:pt x="170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6" name="Freeform 39">
              <a:extLst>
                <a:ext uri="{FF2B5EF4-FFF2-40B4-BE49-F238E27FC236}">
                  <a16:creationId xmlns:a16="http://schemas.microsoft.com/office/drawing/2014/main" id="{9A8D61B7-E5B5-4760-8764-F3A0F8B24DDD}"/>
                </a:ext>
              </a:extLst>
            </p:cNvPr>
            <p:cNvSpPr>
              <a:spLocks/>
            </p:cNvSpPr>
            <p:nvPr/>
          </p:nvSpPr>
          <p:spPr bwMode="auto">
            <a:xfrm>
              <a:off x="8165" y="2329"/>
              <a:ext cx="1703" cy="340"/>
            </a:xfrm>
            <a:custGeom>
              <a:avLst/>
              <a:gdLst>
                <a:gd name="T0" fmla="+- 0 8165 8165"/>
                <a:gd name="T1" fmla="*/ T0 w 1703"/>
                <a:gd name="T2" fmla="+- 0 2329 2329"/>
                <a:gd name="T3" fmla="*/ 2329 h 340"/>
                <a:gd name="T4" fmla="+- 0 8165 8165"/>
                <a:gd name="T5" fmla="*/ T4 w 1703"/>
                <a:gd name="T6" fmla="+- 0 2668 2329"/>
                <a:gd name="T7" fmla="*/ 2668 h 340"/>
                <a:gd name="T8" fmla="+- 0 9868 8165"/>
                <a:gd name="T9" fmla="*/ T8 w 1703"/>
                <a:gd name="T10" fmla="+- 0 2668 2329"/>
                <a:gd name="T11" fmla="*/ 2668 h 340"/>
                <a:gd name="T12" fmla="+- 0 9868 8165"/>
                <a:gd name="T13" fmla="*/ T12 w 1703"/>
                <a:gd name="T14" fmla="+- 0 2329 2329"/>
                <a:gd name="T15" fmla="*/ 2329 h 340"/>
                <a:gd name="T16" fmla="+- 0 8165 8165"/>
                <a:gd name="T17" fmla="*/ T16 w 1703"/>
                <a:gd name="T18" fmla="+- 0 2329 2329"/>
                <a:gd name="T19" fmla="*/ 2329 h 340"/>
              </a:gdLst>
              <a:ahLst/>
              <a:cxnLst>
                <a:cxn ang="0">
                  <a:pos x="T1" y="T3"/>
                </a:cxn>
                <a:cxn ang="0">
                  <a:pos x="T5" y="T7"/>
                </a:cxn>
                <a:cxn ang="0">
                  <a:pos x="T9" y="T11"/>
                </a:cxn>
                <a:cxn ang="0">
                  <a:pos x="T13" y="T15"/>
                </a:cxn>
                <a:cxn ang="0">
                  <a:pos x="T17" y="T19"/>
                </a:cxn>
              </a:cxnLst>
              <a:rect l="0" t="0" r="r" b="b"/>
              <a:pathLst>
                <a:path w="1703" h="340">
                  <a:moveTo>
                    <a:pt x="0" y="0"/>
                  </a:moveTo>
                  <a:lnTo>
                    <a:pt x="0" y="339"/>
                  </a:lnTo>
                  <a:lnTo>
                    <a:pt x="1703" y="339"/>
                  </a:lnTo>
                  <a:lnTo>
                    <a:pt x="170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40" name="Text Box 43">
            <a:extLst>
              <a:ext uri="{FF2B5EF4-FFF2-40B4-BE49-F238E27FC236}">
                <a16:creationId xmlns:a16="http://schemas.microsoft.com/office/drawing/2014/main" id="{0BDA980F-D6EC-4419-9037-22206AEFEFD4}"/>
              </a:ext>
            </a:extLst>
          </p:cNvPr>
          <p:cNvSpPr txBox="1">
            <a:spLocks noChangeArrowheads="1"/>
          </p:cNvSpPr>
          <p:nvPr/>
        </p:nvSpPr>
        <p:spPr bwMode="auto">
          <a:xfrm>
            <a:off x="1901825" y="1058556"/>
            <a:ext cx="806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PRODUCCIÓN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1" name="Text Box 44">
            <a:extLst>
              <a:ext uri="{FF2B5EF4-FFF2-40B4-BE49-F238E27FC236}">
                <a16:creationId xmlns:a16="http://schemas.microsoft.com/office/drawing/2014/main" id="{265E7302-0138-42A5-B86C-B7038190F11F}"/>
              </a:ext>
            </a:extLst>
          </p:cNvPr>
          <p:cNvSpPr txBox="1">
            <a:spLocks noChangeArrowheads="1"/>
          </p:cNvSpPr>
          <p:nvPr/>
        </p:nvSpPr>
        <p:spPr bwMode="auto">
          <a:xfrm>
            <a:off x="4556125" y="1060143"/>
            <a:ext cx="1187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b="1" dirty="0">
                <a:solidFill>
                  <a:srgbClr val="FFFFFF"/>
                </a:solidFill>
                <a:latin typeface="Arial" panose="020B0604020202020204" pitchFamily="34" charset="0"/>
              </a:rPr>
              <a:t>FASE INDUSTRIAL</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2" name="Text Box 45">
            <a:extLst>
              <a:ext uri="{FF2B5EF4-FFF2-40B4-BE49-F238E27FC236}">
                <a16:creationId xmlns:a16="http://schemas.microsoft.com/office/drawing/2014/main" id="{A6F847DA-5E04-409D-A0CE-6E4C5AC6E660}"/>
              </a:ext>
            </a:extLst>
          </p:cNvPr>
          <p:cNvSpPr txBox="1">
            <a:spLocks noChangeArrowheads="1"/>
          </p:cNvSpPr>
          <p:nvPr/>
        </p:nvSpPr>
        <p:spPr bwMode="auto">
          <a:xfrm>
            <a:off x="7064375" y="106014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DISTRIBUCIÓN</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sng" strike="noStrike" cap="none" normalizeH="0" baseline="0" dirty="0">
                <a:ln>
                  <a:noFill/>
                </a:ln>
                <a:solidFill>
                  <a:srgbClr val="F9793B"/>
                </a:solidFill>
                <a:effectLst/>
                <a:latin typeface="Arial" panose="020B0604020202020204" pitchFamily="34" charset="0"/>
                <a:ea typeface="Arial Narrow" panose="020B0606020202030204" pitchFamily="34" charset="0"/>
                <a:cs typeface="Arial Narrow" panose="020B0606020202030204" pitchFamily="34" charset="0"/>
              </a:rPr>
              <a:t>PVP sin IVA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3" name="Text Box 46">
            <a:extLst>
              <a:ext uri="{FF2B5EF4-FFF2-40B4-BE49-F238E27FC236}">
                <a16:creationId xmlns:a16="http://schemas.microsoft.com/office/drawing/2014/main" id="{E32B6422-3FBB-4B5A-8988-7C28E39B5FEC}"/>
              </a:ext>
            </a:extLst>
          </p:cNvPr>
          <p:cNvSpPr txBox="1">
            <a:spLocks noChangeArrowheads="1"/>
          </p:cNvSpPr>
          <p:nvPr/>
        </p:nvSpPr>
        <p:spPr bwMode="auto">
          <a:xfrm>
            <a:off x="93663" y="1144281"/>
            <a:ext cx="6445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1" i="0"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1000" b="1" i="0" u="none" strike="noStrike" cap="none" normalizeH="0" baseline="0" dirty="0">
                <a:ln>
                  <a:noFill/>
                </a:ln>
                <a:solidFill>
                  <a:srgbClr val="902E85"/>
                </a:solidFill>
                <a:effectLst/>
                <a:latin typeface="Arial" panose="020B0604020202020204" pitchFamily="34" charset="0"/>
                <a:ea typeface="Arial" panose="020B0604020202020204" pitchFamily="34" charset="0"/>
              </a:rPr>
              <a:t>Horquillas de costes en €/Kg</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4" name="Text Box 47">
            <a:extLst>
              <a:ext uri="{FF2B5EF4-FFF2-40B4-BE49-F238E27FC236}">
                <a16:creationId xmlns:a16="http://schemas.microsoft.com/office/drawing/2014/main" id="{AC9D2000-8455-42B0-819B-22D4734F40FE}"/>
              </a:ext>
            </a:extLst>
          </p:cNvPr>
          <p:cNvSpPr txBox="1">
            <a:spLocks noChangeArrowheads="1"/>
          </p:cNvSpPr>
          <p:nvPr/>
        </p:nvSpPr>
        <p:spPr bwMode="auto">
          <a:xfrm>
            <a:off x="3937000" y="1376056"/>
            <a:ext cx="663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0" u="none" strike="noStrike" cap="none" normalizeH="0" baseline="0" dirty="0">
              <a:ln>
                <a:noFill/>
              </a:ln>
              <a:solidFill>
                <a:srgbClr val="BD646C"/>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0" u="none" strike="noStrike" cap="none" normalizeH="0" baseline="0" dirty="0">
                <a:ln>
                  <a:noFill/>
                </a:ln>
                <a:solidFill>
                  <a:srgbClr val="BD646C"/>
                </a:solidFill>
                <a:effectLst/>
                <a:latin typeface="Arial" panose="020B0604020202020204" pitchFamily="34" charset="0"/>
                <a:ea typeface="Arial" panose="020B0604020202020204" pitchFamily="34" charset="0"/>
              </a:rPr>
              <a:t>ALMAZARAS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5" name="Text Box 48">
            <a:extLst>
              <a:ext uri="{FF2B5EF4-FFF2-40B4-BE49-F238E27FC236}">
                <a16:creationId xmlns:a16="http://schemas.microsoft.com/office/drawing/2014/main" id="{65DA04CE-BBA6-4BC6-A2F5-55726D4227CA}"/>
              </a:ext>
            </a:extLst>
          </p:cNvPr>
          <p:cNvSpPr txBox="1">
            <a:spLocks noChangeArrowheads="1"/>
          </p:cNvSpPr>
          <p:nvPr/>
        </p:nvSpPr>
        <p:spPr bwMode="auto">
          <a:xfrm>
            <a:off x="5373688" y="1376056"/>
            <a:ext cx="8159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0" u="none" strike="noStrike" cap="none" normalizeH="0" baseline="0" dirty="0">
              <a:ln>
                <a:noFill/>
              </a:ln>
              <a:solidFill>
                <a:srgbClr val="BD646C"/>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0" u="none" strike="noStrike" cap="none" normalizeH="0" baseline="0" dirty="0">
                <a:ln>
                  <a:noFill/>
                </a:ln>
                <a:solidFill>
                  <a:srgbClr val="BD646C"/>
                </a:solidFill>
                <a:effectLst/>
                <a:latin typeface="Arial" panose="020B0604020202020204" pitchFamily="34" charset="0"/>
                <a:ea typeface="Arial" panose="020B0604020202020204" pitchFamily="34" charset="0"/>
              </a:rPr>
              <a:t>ENVASADORAS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7" name="Text Box 50">
            <a:extLst>
              <a:ext uri="{FF2B5EF4-FFF2-40B4-BE49-F238E27FC236}">
                <a16:creationId xmlns:a16="http://schemas.microsoft.com/office/drawing/2014/main" id="{1BB4BFFF-5552-4110-9580-91D9787E0CA6}"/>
              </a:ext>
            </a:extLst>
          </p:cNvPr>
          <p:cNvSpPr txBox="1">
            <a:spLocks noChangeArrowheads="1"/>
          </p:cNvSpPr>
          <p:nvPr/>
        </p:nvSpPr>
        <p:spPr bwMode="auto">
          <a:xfrm>
            <a:off x="5314950" y="1717368"/>
            <a:ext cx="1149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sng" strike="noStrike" cap="none" normalizeH="0" baseline="0" dirty="0">
              <a:ln>
                <a:noFill/>
              </a:ln>
              <a:solidFill>
                <a:srgbClr val="C37078"/>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sng" strike="noStrike" cap="none" normalizeH="0" baseline="0" dirty="0">
                <a:ln>
                  <a:noFill/>
                </a:ln>
                <a:solidFill>
                  <a:srgbClr val="C37078"/>
                </a:solidFill>
                <a:effectLst/>
                <a:latin typeface="Arial" panose="020B0604020202020204" pitchFamily="34" charset="0"/>
                <a:ea typeface="Arial Narrow" panose="020B0606020202030204" pitchFamily="34" charset="0"/>
                <a:cs typeface="Arial Narrow" panose="020B0606020202030204" pitchFamily="34" charset="0"/>
              </a:rPr>
              <a:t>Precio salida envasadora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0" name="Text Box 53">
            <a:extLst>
              <a:ext uri="{FF2B5EF4-FFF2-40B4-BE49-F238E27FC236}">
                <a16:creationId xmlns:a16="http://schemas.microsoft.com/office/drawing/2014/main" id="{DF41E939-48B9-458C-9AFE-DC49FC91B778}"/>
              </a:ext>
            </a:extLst>
          </p:cNvPr>
          <p:cNvSpPr txBox="1">
            <a:spLocks noChangeArrowheads="1"/>
          </p:cNvSpPr>
          <p:nvPr/>
        </p:nvSpPr>
        <p:spPr bwMode="auto">
          <a:xfrm>
            <a:off x="6864349" y="1898650"/>
            <a:ext cx="307971" cy="19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100" b="1" dirty="0">
                <a:solidFill>
                  <a:srgbClr val="FFFFFF"/>
                </a:solidFill>
                <a:latin typeface="Arial" panose="020B0604020202020204" pitchFamily="34" charset="0"/>
                <a:ea typeface="Arial" panose="020B0604020202020204" pitchFamily="34" charset="0"/>
              </a:rPr>
              <a:t>13</a:t>
            </a:r>
            <a:r>
              <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1" name="Text Box 54">
            <a:extLst>
              <a:ext uri="{FF2B5EF4-FFF2-40B4-BE49-F238E27FC236}">
                <a16:creationId xmlns:a16="http://schemas.microsoft.com/office/drawing/2014/main" id="{155BFC68-D9D3-4536-B245-0FF6639A9F4D}"/>
              </a:ext>
            </a:extLst>
          </p:cNvPr>
          <p:cNvSpPr txBox="1">
            <a:spLocks noChangeArrowheads="1"/>
          </p:cNvSpPr>
          <p:nvPr/>
        </p:nvSpPr>
        <p:spPr bwMode="auto">
          <a:xfrm>
            <a:off x="7747000" y="2007881"/>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rPr>
              <a:t>0,100 – 0,235</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2" name="Text Box 55">
            <a:extLst>
              <a:ext uri="{FF2B5EF4-FFF2-40B4-BE49-F238E27FC236}">
                <a16:creationId xmlns:a16="http://schemas.microsoft.com/office/drawing/2014/main" id="{BA4ACABD-4D6B-4BCC-AAFA-8AA628B110BF}"/>
              </a:ext>
            </a:extLst>
          </p:cNvPr>
          <p:cNvSpPr txBox="1">
            <a:spLocks noChangeArrowheads="1"/>
          </p:cNvSpPr>
          <p:nvPr/>
        </p:nvSpPr>
        <p:spPr bwMode="auto">
          <a:xfrm>
            <a:off x="8632825" y="2007881"/>
            <a:ext cx="635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Coste tienda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3" name="Text Box 56">
            <a:extLst>
              <a:ext uri="{FF2B5EF4-FFF2-40B4-BE49-F238E27FC236}">
                <a16:creationId xmlns:a16="http://schemas.microsoft.com/office/drawing/2014/main" id="{C97EA7C1-68E3-44BD-9190-541B66DDFC33}"/>
              </a:ext>
            </a:extLst>
          </p:cNvPr>
          <p:cNvSpPr txBox="1">
            <a:spLocks noChangeArrowheads="1"/>
          </p:cNvSpPr>
          <p:nvPr/>
        </p:nvSpPr>
        <p:spPr bwMode="auto">
          <a:xfrm>
            <a:off x="7261225" y="2174568"/>
            <a:ext cx="9112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rPr>
              <a:t>0,013 – 0,121</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rPr>
              <a:t>0,015 – 0,031</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4" name="Text Box 57">
            <a:extLst>
              <a:ext uri="{FF2B5EF4-FFF2-40B4-BE49-F238E27FC236}">
                <a16:creationId xmlns:a16="http://schemas.microsoft.com/office/drawing/2014/main" id="{6F32584B-15B3-48CB-942A-A211CAD61387}"/>
              </a:ext>
            </a:extLst>
          </p:cNvPr>
          <p:cNvSpPr txBox="1">
            <a:spLocks noChangeArrowheads="1"/>
          </p:cNvSpPr>
          <p:nvPr/>
        </p:nvSpPr>
        <p:spPr bwMode="auto">
          <a:xfrm>
            <a:off x="8289925" y="2174568"/>
            <a:ext cx="8858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Logística a tienda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5" name="Text Box 58">
            <a:extLst>
              <a:ext uri="{FF2B5EF4-FFF2-40B4-BE49-F238E27FC236}">
                <a16:creationId xmlns:a16="http://schemas.microsoft.com/office/drawing/2014/main" id="{0A0E33F9-3DF0-4C91-B865-4943AD103CC5}"/>
              </a:ext>
            </a:extLst>
          </p:cNvPr>
          <p:cNvSpPr txBox="1">
            <a:spLocks noChangeArrowheads="1"/>
          </p:cNvSpPr>
          <p:nvPr/>
        </p:nvSpPr>
        <p:spPr bwMode="auto">
          <a:xfrm>
            <a:off x="8032750" y="2320618"/>
            <a:ext cx="12827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Coste de almacenamiento</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6" name="Text Box 59">
            <a:extLst>
              <a:ext uri="{FF2B5EF4-FFF2-40B4-BE49-F238E27FC236}">
                <a16:creationId xmlns:a16="http://schemas.microsoft.com/office/drawing/2014/main" id="{E129EF78-C2FE-49A9-82E6-13AF648191A7}"/>
              </a:ext>
            </a:extLst>
          </p:cNvPr>
          <p:cNvSpPr txBox="1">
            <a:spLocks noChangeArrowheads="1"/>
          </p:cNvSpPr>
          <p:nvPr/>
        </p:nvSpPr>
        <p:spPr bwMode="auto">
          <a:xfrm>
            <a:off x="6880225" y="2461906"/>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F9793B"/>
                </a:solidFill>
                <a:effectLst/>
                <a:latin typeface="Arial" panose="020B0604020202020204" pitchFamily="34" charset="0"/>
                <a:ea typeface="Arial" panose="020B0604020202020204" pitchFamily="34" charset="0"/>
              </a:rPr>
              <a:t>0,009 – 0,019</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7" name="Text Box 60">
            <a:extLst>
              <a:ext uri="{FF2B5EF4-FFF2-40B4-BE49-F238E27FC236}">
                <a16:creationId xmlns:a16="http://schemas.microsoft.com/office/drawing/2014/main" id="{5B93DADB-2B5F-4580-AE1E-E0F8D9CBDF5C}"/>
              </a:ext>
            </a:extLst>
          </p:cNvPr>
          <p:cNvSpPr txBox="1">
            <a:spLocks noChangeArrowheads="1"/>
          </p:cNvSpPr>
          <p:nvPr/>
        </p:nvSpPr>
        <p:spPr bwMode="auto">
          <a:xfrm>
            <a:off x="7766050" y="2461906"/>
            <a:ext cx="102393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Logística a almacén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8" name="Text Box 61">
            <a:extLst>
              <a:ext uri="{FF2B5EF4-FFF2-40B4-BE49-F238E27FC236}">
                <a16:creationId xmlns:a16="http://schemas.microsoft.com/office/drawing/2014/main" id="{A740D0BA-DF06-422B-9245-2EB6753A2D51}"/>
              </a:ext>
            </a:extLst>
          </p:cNvPr>
          <p:cNvSpPr txBox="1">
            <a:spLocks noChangeArrowheads="1"/>
          </p:cNvSpPr>
          <p:nvPr/>
        </p:nvSpPr>
        <p:spPr bwMode="auto">
          <a:xfrm>
            <a:off x="5683250" y="2508250"/>
            <a:ext cx="3063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100" b="1" dirty="0">
                <a:solidFill>
                  <a:srgbClr val="FFFFFF"/>
                </a:solidFill>
                <a:latin typeface="Arial" panose="020B0604020202020204" pitchFamily="34" charset="0"/>
                <a:ea typeface="Arial" panose="020B0604020202020204" pitchFamily="34" charset="0"/>
              </a:rPr>
              <a:t>27</a:t>
            </a:r>
            <a:r>
              <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1" name="Text Box 64">
            <a:extLst>
              <a:ext uri="{FF2B5EF4-FFF2-40B4-BE49-F238E27FC236}">
                <a16:creationId xmlns:a16="http://schemas.microsoft.com/office/drawing/2014/main" id="{7E7A5DD8-CCDD-43E1-9FE0-5E780E4C2BAC}"/>
              </a:ext>
            </a:extLst>
          </p:cNvPr>
          <p:cNvSpPr txBox="1">
            <a:spLocks noChangeArrowheads="1"/>
          </p:cNvSpPr>
          <p:nvPr/>
        </p:nvSpPr>
        <p:spPr bwMode="auto">
          <a:xfrm>
            <a:off x="3921125" y="2584450"/>
            <a:ext cx="10287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sng" strike="noStrike" cap="none" normalizeH="0" baseline="0" dirty="0">
              <a:ln>
                <a:noFill/>
              </a:ln>
              <a:solidFill>
                <a:srgbClr val="C37078"/>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sng" strike="noStrike" cap="none" normalizeH="0" baseline="0" dirty="0">
                <a:ln>
                  <a:noFill/>
                </a:ln>
                <a:solidFill>
                  <a:srgbClr val="C37078"/>
                </a:solidFill>
                <a:effectLst/>
                <a:latin typeface="Arial" panose="020B0604020202020204" pitchFamily="34" charset="0"/>
                <a:ea typeface="Arial Narrow" panose="020B0606020202030204" pitchFamily="34" charset="0"/>
                <a:cs typeface="Arial Narrow" panose="020B0606020202030204" pitchFamily="34" charset="0"/>
              </a:rPr>
              <a:t>Precio salida almazara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2" name="Text Box 65">
            <a:extLst>
              <a:ext uri="{FF2B5EF4-FFF2-40B4-BE49-F238E27FC236}">
                <a16:creationId xmlns:a16="http://schemas.microsoft.com/office/drawing/2014/main" id="{E1623F1B-6828-4B2E-89D6-85BEB6672A65}"/>
              </a:ext>
            </a:extLst>
          </p:cNvPr>
          <p:cNvSpPr txBox="1">
            <a:spLocks noChangeArrowheads="1"/>
          </p:cNvSpPr>
          <p:nvPr/>
        </p:nvSpPr>
        <p:spPr bwMode="auto">
          <a:xfrm>
            <a:off x="6237288" y="2800043"/>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0,044 – 0,087</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8D33FF7E-10BB-4FDF-B5B9-69FF3F26DF88}"/>
              </a:ext>
            </a:extLst>
          </p:cNvPr>
          <p:cNvSpPr txBox="1">
            <a:spLocks noChangeArrowheads="1"/>
          </p:cNvSpPr>
          <p:nvPr/>
        </p:nvSpPr>
        <p:spPr bwMode="auto">
          <a:xfrm>
            <a:off x="7123113" y="2800043"/>
            <a:ext cx="12319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Logística de distribución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25" name="Text Box 68">
            <a:extLst>
              <a:ext uri="{FF2B5EF4-FFF2-40B4-BE49-F238E27FC236}">
                <a16:creationId xmlns:a16="http://schemas.microsoft.com/office/drawing/2014/main" id="{D42DC9B8-0546-4AEF-9C14-86F057512C0D}"/>
              </a:ext>
            </a:extLst>
          </p:cNvPr>
          <p:cNvSpPr txBox="1">
            <a:spLocks noChangeArrowheads="1"/>
          </p:cNvSpPr>
          <p:nvPr/>
        </p:nvSpPr>
        <p:spPr bwMode="auto">
          <a:xfrm>
            <a:off x="5965825" y="2968318"/>
            <a:ext cx="6254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0,044– 0,080</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26" name="Text Box 69">
            <a:extLst>
              <a:ext uri="{FF2B5EF4-FFF2-40B4-BE49-F238E27FC236}">
                <a16:creationId xmlns:a16="http://schemas.microsoft.com/office/drawing/2014/main" id="{B03A1CE2-03C3-47DF-A2B9-39C17DE55C81}"/>
              </a:ext>
            </a:extLst>
          </p:cNvPr>
          <p:cNvSpPr txBox="1">
            <a:spLocks noChangeArrowheads="1"/>
          </p:cNvSpPr>
          <p:nvPr/>
        </p:nvSpPr>
        <p:spPr bwMode="auto">
          <a:xfrm>
            <a:off x="6851650" y="2968318"/>
            <a:ext cx="1416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Coste comercial y financiero</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28" name="Text Box 70">
            <a:extLst>
              <a:ext uri="{FF2B5EF4-FFF2-40B4-BE49-F238E27FC236}">
                <a16:creationId xmlns:a16="http://schemas.microsoft.com/office/drawing/2014/main" id="{558C85E7-4608-4F3D-B757-779C5DF17DC6}"/>
              </a:ext>
            </a:extLst>
          </p:cNvPr>
          <p:cNvSpPr txBox="1">
            <a:spLocks noChangeArrowheads="1"/>
          </p:cNvSpPr>
          <p:nvPr/>
        </p:nvSpPr>
        <p:spPr bwMode="auto">
          <a:xfrm>
            <a:off x="5643563" y="3161993"/>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0,067 – 0,744</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1" name="Text Box 71">
            <a:extLst>
              <a:ext uri="{FF2B5EF4-FFF2-40B4-BE49-F238E27FC236}">
                <a16:creationId xmlns:a16="http://schemas.microsoft.com/office/drawing/2014/main" id="{40D971DF-6CFC-477C-A624-C6CE91695E85}"/>
              </a:ext>
            </a:extLst>
          </p:cNvPr>
          <p:cNvSpPr txBox="1">
            <a:spLocks noChangeArrowheads="1"/>
          </p:cNvSpPr>
          <p:nvPr/>
        </p:nvSpPr>
        <p:spPr bwMode="auto">
          <a:xfrm>
            <a:off x="6529388" y="3161993"/>
            <a:ext cx="1050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Envases y embalajes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2" name="Text Box 72">
            <a:extLst>
              <a:ext uri="{FF2B5EF4-FFF2-40B4-BE49-F238E27FC236}">
                <a16:creationId xmlns:a16="http://schemas.microsoft.com/office/drawing/2014/main" id="{B5B5A3EE-7A75-4430-BA36-7B0399AB13F4}"/>
              </a:ext>
            </a:extLst>
          </p:cNvPr>
          <p:cNvSpPr txBox="1">
            <a:spLocks noChangeArrowheads="1"/>
          </p:cNvSpPr>
          <p:nvPr/>
        </p:nvSpPr>
        <p:spPr bwMode="auto">
          <a:xfrm>
            <a:off x="5326063" y="3304868"/>
            <a:ext cx="8651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0,099 – 0,370</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0,001 – 0,013</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3" name="Text Box 73">
            <a:extLst>
              <a:ext uri="{FF2B5EF4-FFF2-40B4-BE49-F238E27FC236}">
                <a16:creationId xmlns:a16="http://schemas.microsoft.com/office/drawing/2014/main" id="{6DCF4E63-F0EB-47C2-9CDE-F9059D0235C6}"/>
              </a:ext>
            </a:extLst>
          </p:cNvPr>
          <p:cNvSpPr txBox="1">
            <a:spLocks noChangeArrowheads="1"/>
          </p:cNvSpPr>
          <p:nvPr/>
        </p:nvSpPr>
        <p:spPr bwMode="auto">
          <a:xfrm>
            <a:off x="6049963" y="3304868"/>
            <a:ext cx="10747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Fabricación</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Logística de recogida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4" name="Text Box 74">
            <a:extLst>
              <a:ext uri="{FF2B5EF4-FFF2-40B4-BE49-F238E27FC236}">
                <a16:creationId xmlns:a16="http://schemas.microsoft.com/office/drawing/2014/main" id="{611CC188-47E9-47BB-BDA0-459F6BEAF46C}"/>
              </a:ext>
            </a:extLst>
          </p:cNvPr>
          <p:cNvSpPr txBox="1">
            <a:spLocks noChangeArrowheads="1"/>
          </p:cNvSpPr>
          <p:nvPr/>
        </p:nvSpPr>
        <p:spPr bwMode="auto">
          <a:xfrm>
            <a:off x="2463800" y="3422650"/>
            <a:ext cx="10477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sng" strike="noStrike" cap="none" normalizeH="0" baseline="0" dirty="0">
              <a:ln>
                <a:noFill/>
              </a:ln>
              <a:solidFill>
                <a:srgbClr val="902E85"/>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sng" strike="noStrike" cap="none" normalizeH="0" baseline="0" dirty="0">
                <a:ln>
                  <a:noFill/>
                </a:ln>
                <a:solidFill>
                  <a:srgbClr val="902E85"/>
                </a:solidFill>
                <a:effectLst/>
                <a:latin typeface="Arial" panose="020B0604020202020204" pitchFamily="34" charset="0"/>
                <a:ea typeface="Arial Narrow" panose="020B0606020202030204" pitchFamily="34" charset="0"/>
                <a:cs typeface="Arial Narrow" panose="020B0606020202030204" pitchFamily="34" charset="0"/>
              </a:rPr>
              <a:t>Precio salida oleicultor</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5" name="Text Box 75">
            <a:extLst>
              <a:ext uri="{FF2B5EF4-FFF2-40B4-BE49-F238E27FC236}">
                <a16:creationId xmlns:a16="http://schemas.microsoft.com/office/drawing/2014/main" id="{A933E546-7C9C-46B3-A352-DD42FF550755}"/>
              </a:ext>
            </a:extLst>
          </p:cNvPr>
          <p:cNvSpPr txBox="1">
            <a:spLocks noChangeArrowheads="1"/>
          </p:cNvSpPr>
          <p:nvPr/>
        </p:nvSpPr>
        <p:spPr bwMode="auto">
          <a:xfrm>
            <a:off x="4171950" y="3422650"/>
            <a:ext cx="3063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100" b="1" dirty="0">
                <a:solidFill>
                  <a:srgbClr val="FFFFFF"/>
                </a:solidFill>
                <a:latin typeface="Arial" panose="020B0604020202020204" pitchFamily="34" charset="0"/>
                <a:ea typeface="Arial" panose="020B0604020202020204" pitchFamily="34" charset="0"/>
              </a:rPr>
              <a:t>0</a:t>
            </a:r>
            <a:r>
              <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8" name="Text Box 78">
            <a:extLst>
              <a:ext uri="{FF2B5EF4-FFF2-40B4-BE49-F238E27FC236}">
                <a16:creationId xmlns:a16="http://schemas.microsoft.com/office/drawing/2014/main" id="{059AF145-536D-45D5-981E-771249122A19}"/>
              </a:ext>
            </a:extLst>
          </p:cNvPr>
          <p:cNvSpPr txBox="1">
            <a:spLocks noChangeArrowheads="1"/>
          </p:cNvSpPr>
          <p:nvPr/>
        </p:nvSpPr>
        <p:spPr bwMode="auto">
          <a:xfrm>
            <a:off x="2270124" y="3727450"/>
            <a:ext cx="160654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dirty="0">
                <a:solidFill>
                  <a:srgbClr val="4A4A4A"/>
                </a:solidFill>
                <a:latin typeface="Arial" panose="020B0604020202020204" pitchFamily="34" charset="0"/>
                <a:ea typeface="Arial Narrow" panose="020B0606020202030204" pitchFamily="34" charset="0"/>
                <a:cs typeface="Arial Narrow" panose="020B0606020202030204" pitchFamily="34" charset="0"/>
              </a:rPr>
              <a:t>1,860 - 3,083 </a:t>
            </a:r>
            <a:r>
              <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Media ponderada: 2,122 </a:t>
            </a:r>
            <a:r>
              <a:rPr kumimoji="0" lang="es-ES" altLang="es-ES" sz="8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1800" b="1" i="0" u="none" strike="noStrike" cap="none" normalizeH="0" baseline="0" dirty="0">
              <a:ln>
                <a:noFill/>
              </a:ln>
              <a:solidFill>
                <a:schemeClr val="tx1"/>
              </a:solidFill>
              <a:effectLst/>
              <a:latin typeface="Arial" panose="020B0604020202020204" pitchFamily="34" charset="0"/>
            </a:endParaRPr>
          </a:p>
        </p:txBody>
      </p:sp>
      <p:sp>
        <p:nvSpPr>
          <p:cNvPr id="1039" name="Text Box 79">
            <a:extLst>
              <a:ext uri="{FF2B5EF4-FFF2-40B4-BE49-F238E27FC236}">
                <a16:creationId xmlns:a16="http://schemas.microsoft.com/office/drawing/2014/main" id="{B2550A74-4209-4765-A6B7-C0AFFEA83506}"/>
              </a:ext>
            </a:extLst>
          </p:cNvPr>
          <p:cNvSpPr txBox="1">
            <a:spLocks noChangeArrowheads="1"/>
          </p:cNvSpPr>
          <p:nvPr/>
        </p:nvSpPr>
        <p:spPr bwMode="auto">
          <a:xfrm>
            <a:off x="4711700" y="3736668"/>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0,003 – 0,008</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0" name="Text Box 80">
            <a:extLst>
              <a:ext uri="{FF2B5EF4-FFF2-40B4-BE49-F238E27FC236}">
                <a16:creationId xmlns:a16="http://schemas.microsoft.com/office/drawing/2014/main" id="{D1BAAA66-44AA-4315-ABD9-F95070D43709}"/>
              </a:ext>
            </a:extLst>
          </p:cNvPr>
          <p:cNvSpPr txBox="1">
            <a:spLocks noChangeArrowheads="1"/>
          </p:cNvSpPr>
          <p:nvPr/>
        </p:nvSpPr>
        <p:spPr bwMode="auto">
          <a:xfrm>
            <a:off x="5597525" y="3736668"/>
            <a:ext cx="53498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Impuestos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1" name="Text Box 81">
            <a:extLst>
              <a:ext uri="{FF2B5EF4-FFF2-40B4-BE49-F238E27FC236}">
                <a16:creationId xmlns:a16="http://schemas.microsoft.com/office/drawing/2014/main" id="{1F8EA29F-DFBD-44EF-BB0A-54C760258EAA}"/>
              </a:ext>
            </a:extLst>
          </p:cNvPr>
          <p:cNvSpPr txBox="1">
            <a:spLocks noChangeArrowheads="1"/>
          </p:cNvSpPr>
          <p:nvPr/>
        </p:nvSpPr>
        <p:spPr bwMode="auto">
          <a:xfrm>
            <a:off x="4435475" y="3881131"/>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0,001 – 0,021</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2" name="Text Box 82">
            <a:extLst>
              <a:ext uri="{FF2B5EF4-FFF2-40B4-BE49-F238E27FC236}">
                <a16:creationId xmlns:a16="http://schemas.microsoft.com/office/drawing/2014/main" id="{F075C056-1E28-49FF-B790-636A6496FF89}"/>
              </a:ext>
            </a:extLst>
          </p:cNvPr>
          <p:cNvSpPr txBox="1">
            <a:spLocks noChangeArrowheads="1"/>
          </p:cNvSpPr>
          <p:nvPr/>
        </p:nvSpPr>
        <p:spPr bwMode="auto">
          <a:xfrm>
            <a:off x="5322888" y="3881131"/>
            <a:ext cx="9429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Gastos financieros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3" name="Text Box 83">
            <a:extLst>
              <a:ext uri="{FF2B5EF4-FFF2-40B4-BE49-F238E27FC236}">
                <a16:creationId xmlns:a16="http://schemas.microsoft.com/office/drawing/2014/main" id="{3E011D8B-064B-4EC3-B2BF-863E78710DA3}"/>
              </a:ext>
            </a:extLst>
          </p:cNvPr>
          <p:cNvSpPr txBox="1">
            <a:spLocks noChangeArrowheads="1"/>
          </p:cNvSpPr>
          <p:nvPr/>
        </p:nvSpPr>
        <p:spPr bwMode="auto">
          <a:xfrm>
            <a:off x="4083050" y="4025593"/>
            <a:ext cx="889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0,072 – 0,145</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C37078"/>
                </a:solidFill>
                <a:effectLst/>
                <a:latin typeface="Arial" panose="020B0604020202020204" pitchFamily="34" charset="0"/>
                <a:ea typeface="Arial" panose="020B0604020202020204" pitchFamily="34" charset="0"/>
              </a:rPr>
              <a:t>0,085 – 0,269</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4" name="Text Box 84">
            <a:extLst>
              <a:ext uri="{FF2B5EF4-FFF2-40B4-BE49-F238E27FC236}">
                <a16:creationId xmlns:a16="http://schemas.microsoft.com/office/drawing/2014/main" id="{136441A6-AE55-43C6-8892-BB03606DDAC9}"/>
              </a:ext>
            </a:extLst>
          </p:cNvPr>
          <p:cNvSpPr txBox="1">
            <a:spLocks noChangeArrowheads="1"/>
          </p:cNvSpPr>
          <p:nvPr/>
        </p:nvSpPr>
        <p:spPr bwMode="auto">
          <a:xfrm>
            <a:off x="4805363" y="4025593"/>
            <a:ext cx="11144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Amortizaciones</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Gastos de explotación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5" name="Text Box 85">
            <a:extLst>
              <a:ext uri="{FF2B5EF4-FFF2-40B4-BE49-F238E27FC236}">
                <a16:creationId xmlns:a16="http://schemas.microsoft.com/office/drawing/2014/main" id="{437D7F42-5047-47C5-AFF2-E70A49AFE061}"/>
              </a:ext>
            </a:extLst>
          </p:cNvPr>
          <p:cNvSpPr txBox="1">
            <a:spLocks noChangeArrowheads="1"/>
          </p:cNvSpPr>
          <p:nvPr/>
        </p:nvSpPr>
        <p:spPr bwMode="auto">
          <a:xfrm>
            <a:off x="1254125" y="4082743"/>
            <a:ext cx="8509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rgbClr val="4A4A4A"/>
              </a:solidFill>
              <a:effectLst/>
              <a:latin typeface="Arial" panose="020B0604020202020204" pitchFamily="34" charset="0"/>
              <a:ea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800" b="0" i="0" u="none" strike="noStrike" cap="none" normalizeH="0" baseline="0" dirty="0">
                <a:ln>
                  <a:noFill/>
                </a:ln>
                <a:solidFill>
                  <a:srgbClr val="4A4A4A"/>
                </a:solidFill>
                <a:effectLst/>
                <a:latin typeface="Arial" panose="020B0604020202020204" pitchFamily="34" charset="0"/>
                <a:ea typeface="Arial" panose="020B0604020202020204" pitchFamily="34" charset="0"/>
              </a:rPr>
              <a:t>Porcentaje de costes + margen neto sobre el PVP sin IVA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7" name="Text Box 87">
            <a:extLst>
              <a:ext uri="{FF2B5EF4-FFF2-40B4-BE49-F238E27FC236}">
                <a16:creationId xmlns:a16="http://schemas.microsoft.com/office/drawing/2014/main" id="{9FDD7815-425F-4952-8029-E27820692DFB}"/>
              </a:ext>
            </a:extLst>
          </p:cNvPr>
          <p:cNvSpPr txBox="1">
            <a:spLocks noChangeArrowheads="1"/>
          </p:cNvSpPr>
          <p:nvPr/>
        </p:nvSpPr>
        <p:spPr bwMode="auto">
          <a:xfrm>
            <a:off x="2343150" y="4260850"/>
            <a:ext cx="3063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60%</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8" name="Text Box 88">
            <a:extLst>
              <a:ext uri="{FF2B5EF4-FFF2-40B4-BE49-F238E27FC236}">
                <a16:creationId xmlns:a16="http://schemas.microsoft.com/office/drawing/2014/main" id="{1EC53BEC-C122-4282-95E0-339014038B76}"/>
              </a:ext>
            </a:extLst>
          </p:cNvPr>
          <p:cNvSpPr txBox="1">
            <a:spLocks noChangeArrowheads="1"/>
          </p:cNvSpPr>
          <p:nvPr/>
        </p:nvSpPr>
        <p:spPr bwMode="auto">
          <a:xfrm>
            <a:off x="3444875" y="4530418"/>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0,008 – 0,039</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49" name="Text Box 89">
            <a:extLst>
              <a:ext uri="{FF2B5EF4-FFF2-40B4-BE49-F238E27FC236}">
                <a16:creationId xmlns:a16="http://schemas.microsoft.com/office/drawing/2014/main" id="{93AD5A60-0D0B-496C-A46C-50D0364F53D9}"/>
              </a:ext>
            </a:extLst>
          </p:cNvPr>
          <p:cNvSpPr txBox="1">
            <a:spLocks noChangeArrowheads="1"/>
          </p:cNvSpPr>
          <p:nvPr/>
        </p:nvSpPr>
        <p:spPr bwMode="auto">
          <a:xfrm>
            <a:off x="4330700" y="4530418"/>
            <a:ext cx="33813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Varios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0" name="Text Box 90">
            <a:extLst>
              <a:ext uri="{FF2B5EF4-FFF2-40B4-BE49-F238E27FC236}">
                <a16:creationId xmlns:a16="http://schemas.microsoft.com/office/drawing/2014/main" id="{8FC2EAFA-6DE7-4CAC-8CBF-8910C71B766E}"/>
              </a:ext>
            </a:extLst>
          </p:cNvPr>
          <p:cNvSpPr txBox="1">
            <a:spLocks noChangeArrowheads="1"/>
          </p:cNvSpPr>
          <p:nvPr/>
        </p:nvSpPr>
        <p:spPr bwMode="auto">
          <a:xfrm>
            <a:off x="3146425" y="4671706"/>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0,090 – 0,143</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1" name="Text Box 91">
            <a:extLst>
              <a:ext uri="{FF2B5EF4-FFF2-40B4-BE49-F238E27FC236}">
                <a16:creationId xmlns:a16="http://schemas.microsoft.com/office/drawing/2014/main" id="{89EBD24B-BC76-4568-B5AB-4974A858C7D9}"/>
              </a:ext>
            </a:extLst>
          </p:cNvPr>
          <p:cNvSpPr txBox="1">
            <a:spLocks noChangeArrowheads="1"/>
          </p:cNvSpPr>
          <p:nvPr/>
        </p:nvSpPr>
        <p:spPr bwMode="auto">
          <a:xfrm>
            <a:off x="4032250" y="4671706"/>
            <a:ext cx="10763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Coste de oportunidad</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2" name="Text Box 92">
            <a:extLst>
              <a:ext uri="{FF2B5EF4-FFF2-40B4-BE49-F238E27FC236}">
                <a16:creationId xmlns:a16="http://schemas.microsoft.com/office/drawing/2014/main" id="{B7BAE8F8-5810-418A-A393-9BB852B926AE}"/>
              </a:ext>
            </a:extLst>
          </p:cNvPr>
          <p:cNvSpPr txBox="1">
            <a:spLocks noChangeArrowheads="1"/>
          </p:cNvSpPr>
          <p:nvPr/>
        </p:nvSpPr>
        <p:spPr bwMode="auto">
          <a:xfrm>
            <a:off x="2840038" y="4816168"/>
            <a:ext cx="6540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0,027 – 0,037</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3" name="Text Box 93">
            <a:extLst>
              <a:ext uri="{FF2B5EF4-FFF2-40B4-BE49-F238E27FC236}">
                <a16:creationId xmlns:a16="http://schemas.microsoft.com/office/drawing/2014/main" id="{3EFD2B85-F857-4F91-B767-D375AEFDC87E}"/>
              </a:ext>
            </a:extLst>
          </p:cNvPr>
          <p:cNvSpPr txBox="1">
            <a:spLocks noChangeArrowheads="1"/>
          </p:cNvSpPr>
          <p:nvPr/>
        </p:nvSpPr>
        <p:spPr bwMode="auto">
          <a:xfrm>
            <a:off x="3727450" y="4816168"/>
            <a:ext cx="53498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Impuestos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4" name="Text Box 94">
            <a:extLst>
              <a:ext uri="{FF2B5EF4-FFF2-40B4-BE49-F238E27FC236}">
                <a16:creationId xmlns:a16="http://schemas.microsoft.com/office/drawing/2014/main" id="{F689CEA0-8919-411B-8356-8B87A6F760ED}"/>
              </a:ext>
            </a:extLst>
          </p:cNvPr>
          <p:cNvSpPr txBox="1">
            <a:spLocks noChangeArrowheads="1"/>
          </p:cNvSpPr>
          <p:nvPr/>
        </p:nvSpPr>
        <p:spPr bwMode="auto">
          <a:xfrm>
            <a:off x="2341563" y="4960631"/>
            <a:ext cx="869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0,333 – 3,189</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0,000 – 0,383</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5" name="Text Box 95">
            <a:extLst>
              <a:ext uri="{FF2B5EF4-FFF2-40B4-BE49-F238E27FC236}">
                <a16:creationId xmlns:a16="http://schemas.microsoft.com/office/drawing/2014/main" id="{73741B2B-D1B8-4240-8639-4D665F76A939}"/>
              </a:ext>
            </a:extLst>
          </p:cNvPr>
          <p:cNvSpPr txBox="1">
            <a:spLocks noChangeArrowheads="1"/>
          </p:cNvSpPr>
          <p:nvPr/>
        </p:nvSpPr>
        <p:spPr bwMode="auto">
          <a:xfrm>
            <a:off x="3228975" y="4960631"/>
            <a:ext cx="146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Recolección y transporte</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Riego</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6" name="Text Box 96">
            <a:extLst>
              <a:ext uri="{FF2B5EF4-FFF2-40B4-BE49-F238E27FC236}">
                <a16:creationId xmlns:a16="http://schemas.microsoft.com/office/drawing/2014/main" id="{CCA79C53-5CF7-42A1-8F9D-DEA5A0EE7ED3}"/>
              </a:ext>
            </a:extLst>
          </p:cNvPr>
          <p:cNvSpPr txBox="1">
            <a:spLocks noChangeArrowheads="1"/>
          </p:cNvSpPr>
          <p:nvPr/>
        </p:nvSpPr>
        <p:spPr bwMode="auto">
          <a:xfrm>
            <a:off x="1790700" y="5271781"/>
            <a:ext cx="9096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0,121 – 0,714</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0,123– 0,319</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7" name="Text Box 97">
            <a:extLst>
              <a:ext uri="{FF2B5EF4-FFF2-40B4-BE49-F238E27FC236}">
                <a16:creationId xmlns:a16="http://schemas.microsoft.com/office/drawing/2014/main" id="{900EA801-5960-4BD3-AF63-C385B13EC617}"/>
              </a:ext>
            </a:extLst>
          </p:cNvPr>
          <p:cNvSpPr txBox="1">
            <a:spLocks noChangeArrowheads="1"/>
          </p:cNvSpPr>
          <p:nvPr/>
        </p:nvSpPr>
        <p:spPr bwMode="auto">
          <a:xfrm>
            <a:off x="2932113" y="5271781"/>
            <a:ext cx="1333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Tratamientos fitosanitarios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8" name="Text Box 98">
            <a:extLst>
              <a:ext uri="{FF2B5EF4-FFF2-40B4-BE49-F238E27FC236}">
                <a16:creationId xmlns:a16="http://schemas.microsoft.com/office/drawing/2014/main" id="{E4D2B230-B6CB-41C6-8F5C-3F7A2A7B4F86}"/>
              </a:ext>
            </a:extLst>
          </p:cNvPr>
          <p:cNvSpPr txBox="1">
            <a:spLocks noChangeArrowheads="1"/>
          </p:cNvSpPr>
          <p:nvPr/>
        </p:nvSpPr>
        <p:spPr bwMode="auto">
          <a:xfrm>
            <a:off x="2676525" y="5416243"/>
            <a:ext cx="619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Fertilización</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59" name="Text Box 99">
            <a:extLst>
              <a:ext uri="{FF2B5EF4-FFF2-40B4-BE49-F238E27FC236}">
                <a16:creationId xmlns:a16="http://schemas.microsoft.com/office/drawing/2014/main" id="{7B50E423-6C0F-4E47-8AA3-939E69F2ED7A}"/>
              </a:ext>
            </a:extLst>
          </p:cNvPr>
          <p:cNvSpPr txBox="1">
            <a:spLocks noChangeArrowheads="1"/>
          </p:cNvSpPr>
          <p:nvPr/>
        </p:nvSpPr>
        <p:spPr bwMode="auto">
          <a:xfrm>
            <a:off x="1352550" y="5549900"/>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0,151 – 0,418</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0,078 – 0,501</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60" name="Text Box 100">
            <a:extLst>
              <a:ext uri="{FF2B5EF4-FFF2-40B4-BE49-F238E27FC236}">
                <a16:creationId xmlns:a16="http://schemas.microsoft.com/office/drawing/2014/main" id="{049F782F-845C-416C-B0ED-7190A6028AD1}"/>
              </a:ext>
            </a:extLst>
          </p:cNvPr>
          <p:cNvSpPr txBox="1">
            <a:spLocks noChangeArrowheads="1"/>
          </p:cNvSpPr>
          <p:nvPr/>
        </p:nvSpPr>
        <p:spPr bwMode="auto">
          <a:xfrm>
            <a:off x="2200275" y="5540068"/>
            <a:ext cx="21320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Poda, desvareto y eliminación de restos</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chemeClr val="tx1"/>
                </a:solidFill>
                <a:effectLst/>
                <a:latin typeface="Arial" panose="020B0604020202020204" pitchFamily="34" charset="0"/>
                <a:ea typeface="Arial" panose="020B0604020202020204" pitchFamily="34" charset="0"/>
              </a:rPr>
              <a:t>Manejo del suelo</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61" name="Text Box 101">
            <a:extLst>
              <a:ext uri="{FF2B5EF4-FFF2-40B4-BE49-F238E27FC236}">
                <a16:creationId xmlns:a16="http://schemas.microsoft.com/office/drawing/2014/main" id="{1B24D6AA-F21A-4283-8DD3-74A52B8C4D67}"/>
              </a:ext>
            </a:extLst>
          </p:cNvPr>
          <p:cNvSpPr txBox="1">
            <a:spLocks noChangeArrowheads="1"/>
          </p:cNvSpPr>
          <p:nvPr/>
        </p:nvSpPr>
        <p:spPr bwMode="auto">
          <a:xfrm>
            <a:off x="1055688" y="5619443"/>
            <a:ext cx="127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100" b="1" i="0"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a:ln>
                  <a:noFill/>
                </a:ln>
                <a:solidFill>
                  <a:srgbClr val="902E85"/>
                </a:solidFill>
                <a:effectLst/>
                <a:latin typeface="Arial" panose="020B0604020202020204" pitchFamily="34" charset="0"/>
                <a:ea typeface="Arial" panose="020B0604020202020204" pitchFamily="34" charset="0"/>
              </a:rPr>
              <a:t>C</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62" name="Text Box 102">
            <a:extLst>
              <a:ext uri="{FF2B5EF4-FFF2-40B4-BE49-F238E27FC236}">
                <a16:creationId xmlns:a16="http://schemas.microsoft.com/office/drawing/2014/main" id="{15157FA2-91E7-41CA-A2EE-44712AF79FE5}"/>
              </a:ext>
            </a:extLst>
          </p:cNvPr>
          <p:cNvSpPr txBox="1">
            <a:spLocks noChangeArrowheads="1"/>
          </p:cNvSpPr>
          <p:nvPr/>
        </p:nvSpPr>
        <p:spPr bwMode="auto">
          <a:xfrm>
            <a:off x="9264650" y="5654368"/>
            <a:ext cx="5969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1" i="0"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0" u="none" strike="noStrike" cap="none" normalizeH="0" baseline="0" dirty="0">
                <a:ln>
                  <a:noFill/>
                </a:ln>
                <a:solidFill>
                  <a:srgbClr val="902E85"/>
                </a:solidFill>
                <a:effectLst/>
                <a:latin typeface="Arial" panose="020B0604020202020204" pitchFamily="34" charset="0"/>
                <a:ea typeface="Arial" panose="020B0604020202020204" pitchFamily="34" charset="0"/>
              </a:rPr>
              <a:t>Tipo de coste por etapas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63" name="Text Box 103">
            <a:extLst>
              <a:ext uri="{FF2B5EF4-FFF2-40B4-BE49-F238E27FC236}">
                <a16:creationId xmlns:a16="http://schemas.microsoft.com/office/drawing/2014/main" id="{2D770C00-7EF1-4089-92D5-3953A8D7E327}"/>
              </a:ext>
            </a:extLst>
          </p:cNvPr>
          <p:cNvSpPr txBox="1">
            <a:spLocks noChangeArrowheads="1"/>
          </p:cNvSpPr>
          <p:nvPr/>
        </p:nvSpPr>
        <p:spPr bwMode="auto">
          <a:xfrm>
            <a:off x="714375" y="5939142"/>
            <a:ext cx="84820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1" i="1" u="none" strike="noStrike" cap="none" normalizeH="0" baseline="0" dirty="0">
                <a:ln>
                  <a:noFill/>
                </a:ln>
                <a:solidFill>
                  <a:srgbClr val="902E85"/>
                </a:solidFill>
                <a:effectLst/>
                <a:latin typeface="Arial" panose="020B0604020202020204" pitchFamily="34" charset="0"/>
                <a:ea typeface="Arial" panose="020B0604020202020204" pitchFamily="34" charset="0"/>
              </a:rPr>
              <a:t>Nota: </a:t>
            </a:r>
            <a:r>
              <a:rPr kumimoji="0" lang="es-ES" altLang="es-ES" sz="800" b="0" i="1" u="none" strike="noStrike" cap="none" normalizeH="0" baseline="0" dirty="0">
                <a:ln>
                  <a:noFill/>
                </a:ln>
                <a:solidFill>
                  <a:srgbClr val="902E85"/>
                </a:solidFill>
                <a:effectLst/>
                <a:latin typeface="Arial" panose="020B0604020202020204" pitchFamily="34" charset="0"/>
                <a:ea typeface="Arial" panose="020B0604020202020204" pitchFamily="34" charset="0"/>
              </a:rPr>
              <a:t>La metodología del estudio no contempla la inclusión de las ayudas de la PAC, indispensables para el mantenimiento y la supervivencia de una parte muy importante del olivar, </a:t>
            </a:r>
            <a:r>
              <a:rPr lang="es-ES" altLang="es-ES" sz="800" i="1" dirty="0">
                <a:solidFill>
                  <a:srgbClr val="902E85"/>
                </a:solidFill>
                <a:latin typeface="Arial" panose="020B0604020202020204" pitchFamily="34" charset="0"/>
                <a:ea typeface="Arial" panose="020B0604020202020204" pitchFamily="34" charset="0"/>
              </a:rPr>
              <a:t>ni de otro tipo de ayudas que perciba cualquier operador de la cadena.</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64" name="Text Box 104">
            <a:extLst>
              <a:ext uri="{FF2B5EF4-FFF2-40B4-BE49-F238E27FC236}">
                <a16:creationId xmlns:a16="http://schemas.microsoft.com/office/drawing/2014/main" id="{19BBC8C6-D989-4084-85EC-2EC779F702B8}"/>
              </a:ext>
            </a:extLst>
          </p:cNvPr>
          <p:cNvSpPr txBox="1">
            <a:spLocks noChangeArrowheads="1"/>
          </p:cNvSpPr>
          <p:nvPr/>
        </p:nvSpPr>
        <p:spPr bwMode="auto">
          <a:xfrm>
            <a:off x="714375" y="6162368"/>
            <a:ext cx="503713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800" b="0" i="1" u="none" strike="noStrike" cap="none" normalizeH="0" baseline="0" dirty="0">
              <a:ln>
                <a:noFill/>
              </a:ln>
              <a:solidFill>
                <a:srgbClr val="902E85"/>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0" i="1" u="none" strike="noStrike" cap="none" normalizeH="0" baseline="0" dirty="0">
                <a:ln>
                  <a:noFill/>
                </a:ln>
                <a:solidFill>
                  <a:srgbClr val="902E85"/>
                </a:solidFill>
                <a:effectLst/>
                <a:latin typeface="Arial" panose="020B0604020202020204" pitchFamily="34" charset="0"/>
                <a:ea typeface="Arial" panose="020B0604020202020204" pitchFamily="34" charset="0"/>
              </a:rPr>
              <a: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69" name="Text Box 109">
            <a:extLst>
              <a:ext uri="{FF2B5EF4-FFF2-40B4-BE49-F238E27FC236}">
                <a16:creationId xmlns:a16="http://schemas.microsoft.com/office/drawing/2014/main" id="{C995EEC6-CF7A-4E71-B2CE-E8CFDA8A8ADA}"/>
              </a:ext>
            </a:extLst>
          </p:cNvPr>
          <p:cNvSpPr txBox="1">
            <a:spLocks noChangeArrowheads="1"/>
          </p:cNvSpPr>
          <p:nvPr/>
        </p:nvSpPr>
        <p:spPr bwMode="auto">
          <a:xfrm>
            <a:off x="8420737" y="1083956"/>
            <a:ext cx="1574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1" i="0" u="sng" strike="noStrike" cap="none" normalizeH="0" baseline="0" dirty="0">
              <a:ln>
                <a:noFill/>
              </a:ln>
              <a:solidFill>
                <a:srgbClr val="902E85"/>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900" b="1" i="0" u="sng" strike="noStrike" cap="none" normalizeH="0" baseline="0" dirty="0">
                <a:ln>
                  <a:noFill/>
                </a:ln>
                <a:solidFill>
                  <a:srgbClr val="902E85"/>
                </a:solidFill>
                <a:effectLst/>
                <a:latin typeface="Arial" panose="020B0604020202020204" pitchFamily="34" charset="0"/>
                <a:ea typeface="Arial Narrow" panose="020B0606020202030204" pitchFamily="34" charset="0"/>
                <a:cs typeface="Arial Narrow" panose="020B0606020202030204" pitchFamily="34" charset="0"/>
              </a:rPr>
              <a:t>PVP con </a:t>
            </a:r>
            <a:r>
              <a:rPr lang="es-ES" altLang="es-ES" sz="900" b="1" u="sng" dirty="0">
                <a:solidFill>
                  <a:srgbClr val="902E85"/>
                </a:solidFill>
                <a:latin typeface="Arial" panose="020B0604020202020204" pitchFamily="34" charset="0"/>
              </a:rPr>
              <a:t>IVA (10%)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3,815 – 4,000 €/Kg</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Media ponderada</a:t>
            </a:r>
            <a:r>
              <a:rPr kumimoji="0" lang="es-ES" altLang="es-ES" sz="900" b="1" i="0" u="none" strike="noStrike" cap="none" normalizeH="0" baseline="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 3,898 </a:t>
            </a:r>
            <a:r>
              <a:rPr kumimoji="0" lang="es-ES" altLang="es-ES" sz="8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1800" b="1" i="0" u="none" strike="noStrike" cap="none" normalizeH="0" baseline="0" dirty="0">
              <a:ln>
                <a:noFill/>
              </a:ln>
              <a:solidFill>
                <a:schemeClr val="tx1"/>
              </a:solidFill>
              <a:effectLst/>
              <a:latin typeface="Arial" panose="020B0604020202020204" pitchFamily="34" charset="0"/>
            </a:endParaRPr>
          </a:p>
        </p:txBody>
      </p:sp>
      <p:sp>
        <p:nvSpPr>
          <p:cNvPr id="1071" name="Text Box 111">
            <a:extLst>
              <a:ext uri="{FF2B5EF4-FFF2-40B4-BE49-F238E27FC236}">
                <a16:creationId xmlns:a16="http://schemas.microsoft.com/office/drawing/2014/main" id="{AE24285B-60AD-4ED2-895D-73733289B755}"/>
              </a:ext>
            </a:extLst>
          </p:cNvPr>
          <p:cNvSpPr txBox="1">
            <a:spLocks noChangeArrowheads="1"/>
          </p:cNvSpPr>
          <p:nvPr/>
        </p:nvSpPr>
        <p:spPr bwMode="auto">
          <a:xfrm>
            <a:off x="9029700" y="1087131"/>
            <a:ext cx="50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ES" dirty="0"/>
          </a:p>
        </p:txBody>
      </p:sp>
      <p:sp>
        <p:nvSpPr>
          <p:cNvPr id="1072" name="Text Box 112">
            <a:extLst>
              <a:ext uri="{FF2B5EF4-FFF2-40B4-BE49-F238E27FC236}">
                <a16:creationId xmlns:a16="http://schemas.microsoft.com/office/drawing/2014/main" id="{3F08557C-B05B-4423-97E5-2FC390C4D799}"/>
              </a:ext>
            </a:extLst>
          </p:cNvPr>
          <p:cNvSpPr txBox="1">
            <a:spLocks noChangeArrowheads="1"/>
          </p:cNvSpPr>
          <p:nvPr/>
        </p:nvSpPr>
        <p:spPr bwMode="auto">
          <a:xfrm>
            <a:off x="554038" y="6641793"/>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ES" dirty="0"/>
          </a:p>
        </p:txBody>
      </p:sp>
      <p:sp>
        <p:nvSpPr>
          <p:cNvPr id="1073" name="Rectangle 113">
            <a:extLst>
              <a:ext uri="{FF2B5EF4-FFF2-40B4-BE49-F238E27FC236}">
                <a16:creationId xmlns:a16="http://schemas.microsoft.com/office/drawing/2014/main" id="{2C206B7D-F156-4316-A9C5-4D06E89DC5F0}"/>
              </a:ext>
            </a:extLst>
          </p:cNvPr>
          <p:cNvSpPr>
            <a:spLocks noChangeArrowheads="1"/>
          </p:cNvSpPr>
          <p:nvPr/>
        </p:nvSpPr>
        <p:spPr bwMode="auto">
          <a:xfrm>
            <a:off x="57150" y="-152707"/>
            <a:ext cx="1009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74" name="Rectangle 115">
            <a:extLst>
              <a:ext uri="{FF2B5EF4-FFF2-40B4-BE49-F238E27FC236}">
                <a16:creationId xmlns:a16="http://schemas.microsoft.com/office/drawing/2014/main" id="{4558ACA8-F941-46A8-B174-99426AC6E7CF}"/>
              </a:ext>
            </a:extLst>
          </p:cNvPr>
          <p:cNvSpPr>
            <a:spLocks noChangeArrowheads="1"/>
          </p:cNvSpPr>
          <p:nvPr/>
        </p:nvSpPr>
        <p:spPr bwMode="auto">
          <a:xfrm>
            <a:off x="57150" y="11982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115" name="Imagen 114">
            <a:extLst>
              <a:ext uri="{FF2B5EF4-FFF2-40B4-BE49-F238E27FC236}">
                <a16:creationId xmlns:a16="http://schemas.microsoft.com/office/drawing/2014/main" id="{81A0D6D3-B2D8-405C-8356-193750143D08}"/>
              </a:ext>
            </a:extLst>
          </p:cNvPr>
          <p:cNvPicPr/>
          <p:nvPr/>
        </p:nvPicPr>
        <p:blipFill>
          <a:blip r:embed="rId2"/>
          <a:stretch>
            <a:fillRect/>
          </a:stretch>
        </p:blipFill>
        <p:spPr>
          <a:xfrm>
            <a:off x="5288491" y="-6412"/>
            <a:ext cx="4826000" cy="939800"/>
          </a:xfrm>
          <a:prstGeom prst="rect">
            <a:avLst/>
          </a:prstGeom>
        </p:spPr>
      </p:pic>
      <p:sp>
        <p:nvSpPr>
          <p:cNvPr id="109" name="Text Box 78">
            <a:extLst>
              <a:ext uri="{FF2B5EF4-FFF2-40B4-BE49-F238E27FC236}">
                <a16:creationId xmlns:a16="http://schemas.microsoft.com/office/drawing/2014/main" id="{A1C3C74F-F9C4-4627-A1A5-FF5AA1F94143}"/>
              </a:ext>
            </a:extLst>
          </p:cNvPr>
          <p:cNvSpPr txBox="1">
            <a:spLocks noChangeArrowheads="1"/>
          </p:cNvSpPr>
          <p:nvPr/>
        </p:nvSpPr>
        <p:spPr bwMode="auto">
          <a:xfrm>
            <a:off x="3768719" y="4338637"/>
            <a:ext cx="4038606"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1" u="sng" strike="noStrike" cap="none" normalizeH="0" baseline="0" dirty="0">
              <a:ln>
                <a:noFill/>
              </a:ln>
              <a:solidFill>
                <a:srgbClr val="7030A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b="1" i="1" u="sng" dirty="0">
                <a:solidFill>
                  <a:srgbClr val="7030A0"/>
                </a:solidFill>
                <a:latin typeface="Arial" panose="020B0604020202020204" pitchFamily="34" charset="0"/>
                <a:ea typeface="Arial Narrow" panose="020B0606020202030204" pitchFamily="34" charset="0"/>
                <a:cs typeface="Arial Narrow" panose="020B0606020202030204" pitchFamily="34" charset="0"/>
              </a:rPr>
              <a:t>Coste medio Fase Agraria</a:t>
            </a:r>
            <a:r>
              <a:rPr kumimoji="0" lang="es-ES" altLang="es-ES" sz="900" b="1" i="1" u="sng" strike="noStrike" cap="none" normalizeH="0" baseline="0" dirty="0">
                <a:ln>
                  <a:noFill/>
                </a:ln>
                <a:solidFill>
                  <a:srgbClr val="7030A0"/>
                </a:solidFill>
                <a:latin typeface="Arial" panose="020B0604020202020204" pitchFamily="34" charset="0"/>
                <a:ea typeface="Arial Narrow" panose="020B0606020202030204" pitchFamily="34" charset="0"/>
                <a:cs typeface="Arial Narrow" panose="020B0606020202030204" pitchFamily="34" charset="0"/>
              </a:rPr>
              <a:t>: 2,757 </a:t>
            </a:r>
            <a:r>
              <a:rPr kumimoji="0" lang="es-ES" altLang="es-ES" sz="800" b="1" i="1" u="sng" strike="noStrike" cap="none" normalizeH="0" baseline="0" dirty="0">
                <a:ln>
                  <a:noFill/>
                </a:ln>
                <a:solidFill>
                  <a:srgbClr val="7030A0"/>
                </a:solidFill>
                <a:latin typeface="Arial" panose="020B0604020202020204" pitchFamily="34" charset="0"/>
                <a:ea typeface="Arial Narrow" panose="020B0606020202030204" pitchFamily="34" charset="0"/>
                <a:cs typeface="Arial Narrow" panose="020B0606020202030204" pitchFamily="34" charset="0"/>
              </a:rPr>
              <a:t>€/Kg (Pérdida media: -0,635 €/kg)</a:t>
            </a:r>
            <a:endParaRPr kumimoji="0" lang="es-ES" altLang="es-ES" sz="1800" b="1" i="1" u="sng" strike="noStrike" cap="none" normalizeH="0" baseline="0" dirty="0">
              <a:ln>
                <a:noFill/>
              </a:ln>
              <a:solidFill>
                <a:srgbClr val="7030A0"/>
              </a:solidFill>
              <a:latin typeface="Arial" panose="020B0604020202020204" pitchFamily="34" charset="0"/>
            </a:endParaRPr>
          </a:p>
        </p:txBody>
      </p:sp>
      <p:sp>
        <p:nvSpPr>
          <p:cNvPr id="110" name="Text Box 78">
            <a:extLst>
              <a:ext uri="{FF2B5EF4-FFF2-40B4-BE49-F238E27FC236}">
                <a16:creationId xmlns:a16="http://schemas.microsoft.com/office/drawing/2014/main" id="{BE745D06-1C3F-4DA7-8BA2-5BEBF91468ED}"/>
              </a:ext>
            </a:extLst>
          </p:cNvPr>
          <p:cNvSpPr txBox="1">
            <a:spLocks noChangeArrowheads="1"/>
          </p:cNvSpPr>
          <p:nvPr/>
        </p:nvSpPr>
        <p:spPr bwMode="auto">
          <a:xfrm>
            <a:off x="3702055" y="2916237"/>
            <a:ext cx="160654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dirty="0">
                <a:solidFill>
                  <a:srgbClr val="4A4A4A"/>
                </a:solidFill>
                <a:latin typeface="Arial" panose="020B0604020202020204" pitchFamily="34" charset="0"/>
                <a:ea typeface="Arial Narrow" panose="020B0606020202030204" pitchFamily="34" charset="0"/>
                <a:cs typeface="Arial Narrow" panose="020B0606020202030204" pitchFamily="34" charset="0"/>
              </a:rPr>
              <a:t>2,105 - 2,123 </a:t>
            </a:r>
            <a:r>
              <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Media ponderada: 2,116 </a:t>
            </a:r>
            <a:r>
              <a:rPr kumimoji="0" lang="es-ES" altLang="es-ES" sz="8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1800" b="1" i="0" u="none" strike="noStrike" cap="none" normalizeH="0" baseline="0" dirty="0">
              <a:ln>
                <a:noFill/>
              </a:ln>
              <a:solidFill>
                <a:schemeClr val="tx1"/>
              </a:solidFill>
              <a:effectLst/>
              <a:latin typeface="Arial" panose="020B0604020202020204" pitchFamily="34" charset="0"/>
            </a:endParaRPr>
          </a:p>
        </p:txBody>
      </p:sp>
      <p:sp>
        <p:nvSpPr>
          <p:cNvPr id="111" name="Text Box 78">
            <a:extLst>
              <a:ext uri="{FF2B5EF4-FFF2-40B4-BE49-F238E27FC236}">
                <a16:creationId xmlns:a16="http://schemas.microsoft.com/office/drawing/2014/main" id="{6CDEBC45-9DBA-411D-848B-015D907124DE}"/>
              </a:ext>
            </a:extLst>
          </p:cNvPr>
          <p:cNvSpPr txBox="1">
            <a:spLocks noChangeArrowheads="1"/>
          </p:cNvSpPr>
          <p:nvPr/>
        </p:nvSpPr>
        <p:spPr bwMode="auto">
          <a:xfrm>
            <a:off x="4972050" y="3576637"/>
            <a:ext cx="4038606"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1" u="sng" strike="noStrike" cap="none" normalizeH="0" baseline="0" dirty="0">
              <a:ln>
                <a:noFill/>
              </a:ln>
              <a:solidFill>
                <a:schemeClr val="accent6">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b="1" i="1" u="sng" dirty="0">
                <a:solidFill>
                  <a:schemeClr val="accent6">
                    <a:lumMod val="50000"/>
                  </a:schemeClr>
                </a:solidFill>
                <a:latin typeface="Arial" panose="020B0604020202020204" pitchFamily="34" charset="0"/>
                <a:ea typeface="Arial Narrow" panose="020B0606020202030204" pitchFamily="34" charset="0"/>
                <a:cs typeface="Arial Narrow" panose="020B0606020202030204" pitchFamily="34" charset="0"/>
              </a:rPr>
              <a:t>Coste medio Fase Almazaras</a:t>
            </a:r>
            <a:r>
              <a:rPr kumimoji="0" lang="es-ES" altLang="es-ES" sz="900" b="1" i="1" u="sng" strike="noStrike" cap="none" normalizeH="0" baseline="0" dirty="0">
                <a:ln>
                  <a:noFill/>
                </a:ln>
                <a:solidFill>
                  <a:schemeClr val="accent6">
                    <a:lumMod val="50000"/>
                  </a:schemeClr>
                </a:solidFill>
                <a:effectLst/>
                <a:latin typeface="Arial" panose="020B0604020202020204" pitchFamily="34" charset="0"/>
                <a:ea typeface="Arial Narrow" panose="020B0606020202030204" pitchFamily="34" charset="0"/>
                <a:cs typeface="Arial Narrow" panose="020B0606020202030204" pitchFamily="34" charset="0"/>
              </a:rPr>
              <a:t>: 0,274 </a:t>
            </a:r>
            <a:r>
              <a:rPr kumimoji="0" lang="es-ES" altLang="es-ES" sz="800" b="1" i="1" u="sng" strike="noStrike" cap="none" normalizeH="0" baseline="0" dirty="0">
                <a:ln>
                  <a:noFill/>
                </a:ln>
                <a:solidFill>
                  <a:schemeClr val="accent6">
                    <a:lumMod val="50000"/>
                  </a:schemeClr>
                </a:solidFill>
                <a:effectLst/>
                <a:latin typeface="Arial" panose="020B0604020202020204" pitchFamily="34" charset="0"/>
                <a:ea typeface="Arial Narrow" panose="020B0606020202030204" pitchFamily="34" charset="0"/>
                <a:cs typeface="Arial Narrow" panose="020B0606020202030204" pitchFamily="34" charset="0"/>
              </a:rPr>
              <a:t>€/Kg (Pérdida media: -0,280 €/kg)</a:t>
            </a:r>
            <a:endParaRPr kumimoji="0" lang="es-ES" altLang="es-ES" sz="1800" b="1" i="1" u="sng" strike="noStrike" cap="none" normalizeH="0" baseline="0" dirty="0">
              <a:ln>
                <a:noFill/>
              </a:ln>
              <a:solidFill>
                <a:schemeClr val="accent6">
                  <a:lumMod val="50000"/>
                </a:schemeClr>
              </a:solidFill>
              <a:effectLst/>
              <a:latin typeface="Arial" panose="020B0604020202020204" pitchFamily="34" charset="0"/>
            </a:endParaRPr>
          </a:p>
        </p:txBody>
      </p:sp>
      <p:sp>
        <p:nvSpPr>
          <p:cNvPr id="112" name="Text Box 78">
            <a:extLst>
              <a:ext uri="{FF2B5EF4-FFF2-40B4-BE49-F238E27FC236}">
                <a16:creationId xmlns:a16="http://schemas.microsoft.com/office/drawing/2014/main" id="{BD4FB03F-8B2C-4EEB-91E3-43EC7F23371F}"/>
              </a:ext>
            </a:extLst>
          </p:cNvPr>
          <p:cNvSpPr txBox="1">
            <a:spLocks noChangeArrowheads="1"/>
          </p:cNvSpPr>
          <p:nvPr/>
        </p:nvSpPr>
        <p:spPr bwMode="auto">
          <a:xfrm>
            <a:off x="6558913" y="1417024"/>
            <a:ext cx="160654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dirty="0">
                <a:solidFill>
                  <a:srgbClr val="4A4A4A"/>
                </a:solidFill>
                <a:latin typeface="Arial" panose="020B0604020202020204" pitchFamily="34" charset="0"/>
                <a:ea typeface="Arial Narrow" panose="020B0606020202030204" pitchFamily="34" charset="0"/>
                <a:cs typeface="Arial Narrow" panose="020B0606020202030204" pitchFamily="34" charset="0"/>
              </a:rPr>
              <a:t>3,468 – 3,636 </a:t>
            </a:r>
            <a:r>
              <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Media ponderada: 3,544 </a:t>
            </a:r>
            <a:r>
              <a:rPr kumimoji="0" lang="es-ES" altLang="es-ES" sz="8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1800" b="1" i="0" u="none" strike="noStrike" cap="none" normalizeH="0" baseline="0" dirty="0">
              <a:ln>
                <a:noFill/>
              </a:ln>
              <a:solidFill>
                <a:schemeClr val="tx1"/>
              </a:solidFill>
              <a:effectLst/>
              <a:latin typeface="Arial" panose="020B0604020202020204" pitchFamily="34" charset="0"/>
            </a:endParaRPr>
          </a:p>
        </p:txBody>
      </p:sp>
      <p:sp>
        <p:nvSpPr>
          <p:cNvPr id="113" name="Text Box 78">
            <a:extLst>
              <a:ext uri="{FF2B5EF4-FFF2-40B4-BE49-F238E27FC236}">
                <a16:creationId xmlns:a16="http://schemas.microsoft.com/office/drawing/2014/main" id="{37F84FF2-7944-4E09-8BC2-4316799F129A}"/>
              </a:ext>
            </a:extLst>
          </p:cNvPr>
          <p:cNvSpPr txBox="1">
            <a:spLocks noChangeArrowheads="1"/>
          </p:cNvSpPr>
          <p:nvPr/>
        </p:nvSpPr>
        <p:spPr bwMode="auto">
          <a:xfrm>
            <a:off x="6540493" y="2584461"/>
            <a:ext cx="3454405" cy="38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1" u="sng" strike="noStrike" cap="none" normalizeH="0" baseline="0" dirty="0">
              <a:ln>
                <a:noFill/>
              </a:ln>
              <a:solidFill>
                <a:schemeClr val="accent6">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b="1" i="1" u="sng" dirty="0">
                <a:solidFill>
                  <a:schemeClr val="accent6">
                    <a:lumMod val="50000"/>
                  </a:schemeClr>
                </a:solidFill>
                <a:latin typeface="Arial" panose="020B0604020202020204" pitchFamily="34" charset="0"/>
                <a:ea typeface="Arial Narrow" panose="020B0606020202030204" pitchFamily="34" charset="0"/>
                <a:cs typeface="Arial Narrow" panose="020B0606020202030204" pitchFamily="34" charset="0"/>
              </a:rPr>
              <a:t>Coste medio Fase Envasadoras</a:t>
            </a:r>
            <a:r>
              <a:rPr kumimoji="0" lang="es-ES" altLang="es-ES" sz="900" b="1" i="1" u="sng" strike="noStrike" cap="none" normalizeH="0" baseline="0" dirty="0">
                <a:ln>
                  <a:noFill/>
                </a:ln>
                <a:solidFill>
                  <a:schemeClr val="accent6">
                    <a:lumMod val="50000"/>
                  </a:schemeClr>
                </a:solidFill>
                <a:effectLst/>
                <a:latin typeface="Arial" panose="020B0604020202020204" pitchFamily="34" charset="0"/>
                <a:ea typeface="Arial Narrow" panose="020B0606020202030204" pitchFamily="34" charset="0"/>
                <a:cs typeface="Arial Narrow" panose="020B0606020202030204" pitchFamily="34" charset="0"/>
              </a:rPr>
              <a:t>: 0,470 </a:t>
            </a:r>
            <a:r>
              <a:rPr kumimoji="0" lang="es-ES" altLang="es-ES" sz="800" b="1" i="1" u="sng" strike="noStrike" cap="none" normalizeH="0" baseline="0" dirty="0">
                <a:ln>
                  <a:noFill/>
                </a:ln>
                <a:solidFill>
                  <a:schemeClr val="accent6">
                    <a:lumMod val="50000"/>
                  </a:schemeClr>
                </a:solidFill>
                <a:effectLst/>
                <a:latin typeface="Arial" panose="020B0604020202020204" pitchFamily="34" charset="0"/>
                <a:ea typeface="Arial Narrow" panose="020B0606020202030204" pitchFamily="34" charset="0"/>
                <a:cs typeface="Arial Narrow" panose="020B0606020202030204" pitchFamily="34" charset="0"/>
              </a:rPr>
              <a:t>€/Kg (Beneficio medio: 0,499 €/kg)</a:t>
            </a:r>
            <a:endParaRPr kumimoji="0" lang="es-ES" altLang="es-ES" sz="1800" b="1" i="1" u="sng" strike="noStrike" cap="none" normalizeH="0" baseline="0" dirty="0">
              <a:ln>
                <a:noFill/>
              </a:ln>
              <a:solidFill>
                <a:schemeClr val="accent6">
                  <a:lumMod val="50000"/>
                </a:schemeClr>
              </a:solidFill>
              <a:effectLst/>
              <a:latin typeface="Arial" panose="020B0604020202020204" pitchFamily="34" charset="0"/>
            </a:endParaRPr>
          </a:p>
        </p:txBody>
      </p:sp>
      <p:sp>
        <p:nvSpPr>
          <p:cNvPr id="114" name="Text Box 78">
            <a:extLst>
              <a:ext uri="{FF2B5EF4-FFF2-40B4-BE49-F238E27FC236}">
                <a16:creationId xmlns:a16="http://schemas.microsoft.com/office/drawing/2014/main" id="{3362FC38-C89A-4B9C-9FCB-1FA58E111032}"/>
              </a:ext>
            </a:extLst>
          </p:cNvPr>
          <p:cNvSpPr txBox="1">
            <a:spLocks noChangeArrowheads="1"/>
          </p:cNvSpPr>
          <p:nvPr/>
        </p:nvSpPr>
        <p:spPr bwMode="auto">
          <a:xfrm>
            <a:off x="4972050" y="2051050"/>
            <a:ext cx="160654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dirty="0">
                <a:solidFill>
                  <a:srgbClr val="4A4A4A"/>
                </a:solidFill>
                <a:latin typeface="Arial" panose="020B0604020202020204" pitchFamily="34" charset="0"/>
                <a:ea typeface="Arial Narrow" panose="020B0606020202030204" pitchFamily="34" charset="0"/>
                <a:cs typeface="Arial Narrow" panose="020B0606020202030204" pitchFamily="34" charset="0"/>
              </a:rPr>
              <a:t>3,077 – 3,101 </a:t>
            </a:r>
            <a:r>
              <a:rPr kumimoji="0" lang="es-ES" altLang="es-ES" sz="900" b="0"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9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Media ponderada: 3,086 </a:t>
            </a:r>
            <a:r>
              <a:rPr kumimoji="0" lang="es-ES" altLang="es-ES" sz="800" b="1" i="0" u="none" strike="noStrike" cap="none" normalizeH="0" baseline="0" dirty="0">
                <a:ln>
                  <a:noFill/>
                </a:ln>
                <a:solidFill>
                  <a:srgbClr val="4A4A4A"/>
                </a:solidFill>
                <a:effectLst/>
                <a:latin typeface="Arial" panose="020B0604020202020204" pitchFamily="34" charset="0"/>
                <a:ea typeface="Arial Narrow" panose="020B0606020202030204" pitchFamily="34" charset="0"/>
                <a:cs typeface="Arial Narrow" panose="020B0606020202030204" pitchFamily="34" charset="0"/>
              </a:rPr>
              <a:t>€/Kg</a:t>
            </a:r>
            <a:endParaRPr kumimoji="0" lang="es-ES" altLang="es-ES" sz="1800" b="1" i="0" u="none" strike="noStrike" cap="none" normalizeH="0" baseline="0" dirty="0">
              <a:ln>
                <a:noFill/>
              </a:ln>
              <a:solidFill>
                <a:schemeClr val="tx1"/>
              </a:solidFill>
              <a:effectLst/>
              <a:latin typeface="Arial" panose="020B0604020202020204" pitchFamily="34" charset="0"/>
            </a:endParaRPr>
          </a:p>
        </p:txBody>
      </p:sp>
      <p:sp>
        <p:nvSpPr>
          <p:cNvPr id="116" name="Text Box 78">
            <a:extLst>
              <a:ext uri="{FF2B5EF4-FFF2-40B4-BE49-F238E27FC236}">
                <a16:creationId xmlns:a16="http://schemas.microsoft.com/office/drawing/2014/main" id="{748BF8BB-F827-43FF-8F71-0DCFD8AD6690}"/>
              </a:ext>
            </a:extLst>
          </p:cNvPr>
          <p:cNvSpPr txBox="1">
            <a:spLocks noChangeArrowheads="1"/>
          </p:cNvSpPr>
          <p:nvPr/>
        </p:nvSpPr>
        <p:spPr bwMode="auto">
          <a:xfrm>
            <a:off x="8402316" y="1593850"/>
            <a:ext cx="1657352" cy="36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1" u="sng" strike="noStrike" cap="none" normalizeH="0" baseline="0" dirty="0">
              <a:ln>
                <a:noFill/>
              </a:ln>
              <a:solidFill>
                <a:srgbClr val="EE851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900" b="1" i="1" u="sng" dirty="0">
                <a:solidFill>
                  <a:srgbClr val="EE8512"/>
                </a:solidFill>
                <a:latin typeface="Arial" panose="020B0604020202020204" pitchFamily="34" charset="0"/>
                <a:ea typeface="Arial Narrow" panose="020B0606020202030204" pitchFamily="34" charset="0"/>
                <a:cs typeface="Arial Narrow" panose="020B0606020202030204" pitchFamily="34" charset="0"/>
              </a:rPr>
              <a:t>Coste medio Fase Distribución</a:t>
            </a:r>
            <a:r>
              <a:rPr kumimoji="0" lang="es-ES" altLang="es-ES" sz="900" b="1" i="1" u="sng" strike="noStrike" cap="none" normalizeH="0" baseline="0" dirty="0">
                <a:ln>
                  <a:noFill/>
                </a:ln>
                <a:solidFill>
                  <a:srgbClr val="EE8512"/>
                </a:solidFill>
                <a:effectLst/>
                <a:latin typeface="Arial" panose="020B0604020202020204" pitchFamily="34" charset="0"/>
                <a:ea typeface="Arial Narrow" panose="020B0606020202030204" pitchFamily="34" charset="0"/>
                <a:cs typeface="Arial Narrow" panose="020B0606020202030204" pitchFamily="34" charset="0"/>
              </a:rPr>
              <a:t>: 0,272 </a:t>
            </a:r>
            <a:r>
              <a:rPr kumimoji="0" lang="es-ES" altLang="es-ES" sz="800" b="1" i="1" u="sng" strike="noStrike" cap="none" normalizeH="0" baseline="0" dirty="0">
                <a:ln>
                  <a:noFill/>
                </a:ln>
                <a:solidFill>
                  <a:srgbClr val="EE8512"/>
                </a:solidFill>
                <a:effectLst/>
                <a:latin typeface="Arial" panose="020B0604020202020204" pitchFamily="34" charset="0"/>
                <a:ea typeface="Arial Narrow" panose="020B0606020202030204" pitchFamily="34" charset="0"/>
                <a:cs typeface="Arial Narrow" panose="020B0606020202030204" pitchFamily="34" charset="0"/>
              </a:rPr>
              <a:t>€/Kg (Beneficio medio: 0,186 €/kg)</a:t>
            </a:r>
            <a:endParaRPr kumimoji="0" lang="es-ES" altLang="es-ES" sz="1800" b="1" i="1" u="sng" strike="noStrike" cap="none" normalizeH="0" baseline="0" dirty="0">
              <a:ln>
                <a:noFill/>
              </a:ln>
              <a:solidFill>
                <a:srgbClr val="EE8512"/>
              </a:solidFill>
              <a:effectLst/>
              <a:latin typeface="Arial" panose="020B0604020202020204" pitchFamily="34" charset="0"/>
            </a:endParaRPr>
          </a:p>
        </p:txBody>
      </p:sp>
      <p:sp>
        <p:nvSpPr>
          <p:cNvPr id="103" name="CuadroTexto 102">
            <a:extLst>
              <a:ext uri="{FF2B5EF4-FFF2-40B4-BE49-F238E27FC236}">
                <a16:creationId xmlns:a16="http://schemas.microsoft.com/office/drawing/2014/main" id="{E60CFAD3-F64F-D14E-AF96-58E68522BDE4}"/>
              </a:ext>
            </a:extLst>
          </p:cNvPr>
          <p:cNvSpPr txBox="1"/>
          <p:nvPr/>
        </p:nvSpPr>
        <p:spPr>
          <a:xfrm>
            <a:off x="247650" y="146050"/>
            <a:ext cx="7380599" cy="646331"/>
          </a:xfrm>
          <a:prstGeom prst="rect">
            <a:avLst/>
          </a:prstGeom>
          <a:noFill/>
        </p:spPr>
        <p:txBody>
          <a:bodyPr wrap="square" rtlCol="0">
            <a:spAutoFit/>
          </a:bodyPr>
          <a:lstStyle/>
          <a:p>
            <a:r>
              <a:rPr lang="es-ES" b="1" dirty="0">
                <a:solidFill>
                  <a:srgbClr val="EF9A11"/>
                </a:solidFill>
              </a:rPr>
              <a:t>3.2. ESTRUCTURA DE COSTES, PRECIOS PERCIBIDOS </a:t>
            </a:r>
          </a:p>
          <a:p>
            <a:r>
              <a:rPr lang="es-ES" b="1" dirty="0">
                <a:solidFill>
                  <a:srgbClr val="EF9A11"/>
                </a:solidFill>
              </a:rPr>
              <a:t>Y MÁRGENES NETOS</a:t>
            </a:r>
          </a:p>
        </p:txBody>
      </p:sp>
    </p:spTree>
    <p:extLst>
      <p:ext uri="{BB962C8B-B14F-4D97-AF65-F5344CB8AC3E}">
        <p14:creationId xmlns:p14="http://schemas.microsoft.com/office/powerpoint/2010/main" val="169024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0" name="object 20"/>
          <p:cNvSpPr/>
          <p:nvPr/>
        </p:nvSpPr>
        <p:spPr>
          <a:xfrm>
            <a:off x="1397127" y="1384935"/>
            <a:ext cx="8188452" cy="1223772"/>
          </a:xfrm>
          <a:custGeom>
            <a:avLst/>
            <a:gdLst/>
            <a:ahLst/>
            <a:cxnLst/>
            <a:rect l="l" t="t" r="r" b="b"/>
            <a:pathLst>
              <a:path w="8188452" h="1223772">
                <a:moveTo>
                  <a:pt x="0" y="0"/>
                </a:moveTo>
                <a:lnTo>
                  <a:pt x="0" y="1223772"/>
                </a:lnTo>
                <a:lnTo>
                  <a:pt x="8188452" y="1223771"/>
                </a:lnTo>
                <a:lnTo>
                  <a:pt x="8188452" y="0"/>
                </a:lnTo>
                <a:lnTo>
                  <a:pt x="0" y="0"/>
                </a:lnTo>
                <a:close/>
              </a:path>
            </a:pathLst>
          </a:custGeom>
          <a:solidFill>
            <a:srgbClr val="8F2E85"/>
          </a:solidFill>
        </p:spPr>
        <p:txBody>
          <a:bodyPr wrap="square" lIns="0" tIns="0" rIns="0" bIns="0" rtlCol="0">
            <a:noAutofit/>
          </a:bodyPr>
          <a:lstStyle/>
          <a:p>
            <a:endParaRPr dirty="0"/>
          </a:p>
        </p:txBody>
      </p:sp>
      <p:sp>
        <p:nvSpPr>
          <p:cNvPr id="3" name="object 3"/>
          <p:cNvSpPr txBox="1"/>
          <p:nvPr/>
        </p:nvSpPr>
        <p:spPr>
          <a:xfrm>
            <a:off x="1397127" y="1384935"/>
            <a:ext cx="8188452" cy="1223772"/>
          </a:xfrm>
          <a:prstGeom prst="rect">
            <a:avLst/>
          </a:prstGeom>
        </p:spPr>
        <p:txBody>
          <a:bodyPr wrap="square" lIns="0" tIns="53340" rIns="0" bIns="0" rtlCol="0">
            <a:noAutofit/>
          </a:bodyPr>
          <a:lstStyle/>
          <a:p>
            <a:pPr marL="96767">
              <a:lnSpc>
                <a:spcPct val="95825"/>
              </a:lnSpc>
            </a:pPr>
            <a:r>
              <a:rPr lang="es-ES" b="1" dirty="0">
                <a:solidFill>
                  <a:srgbClr val="FDFFFF"/>
                </a:solidFill>
                <a:latin typeface="Arial"/>
                <a:cs typeface="Arial"/>
              </a:rPr>
              <a:t>4</a:t>
            </a:r>
            <a:r>
              <a:rPr b="1" spc="0" dirty="0">
                <a:solidFill>
                  <a:srgbClr val="FDFFFF"/>
                </a:solidFill>
                <a:latin typeface="Arial"/>
                <a:cs typeface="Arial"/>
              </a:rPr>
              <a:t>.    </a:t>
            </a:r>
            <a:r>
              <a:rPr b="1" spc="187" dirty="0">
                <a:solidFill>
                  <a:srgbClr val="FDFFFF"/>
                </a:solidFill>
                <a:latin typeface="Arial"/>
                <a:cs typeface="Arial"/>
              </a:rPr>
              <a:t> </a:t>
            </a:r>
            <a:r>
              <a:rPr lang="es-ES" b="1" spc="4" dirty="0">
                <a:solidFill>
                  <a:srgbClr val="FFFFFF"/>
                </a:solidFill>
                <a:latin typeface="Arial"/>
                <a:cs typeface="Arial"/>
              </a:rPr>
              <a:t>CONCLUSIONES</a:t>
            </a:r>
            <a:endParaRPr dirty="0">
              <a:latin typeface="Arial"/>
              <a:cs typeface="Arial"/>
            </a:endParaRPr>
          </a:p>
          <a:p>
            <a:pPr marL="579113">
              <a:lnSpc>
                <a:spcPct val="95825"/>
              </a:lnSpc>
              <a:spcBef>
                <a:spcPts val="2070"/>
              </a:spcBef>
            </a:pPr>
            <a:endParaRPr dirty="0">
              <a:latin typeface="Arial"/>
              <a:cs typeface="Arial"/>
            </a:endParaRPr>
          </a:p>
        </p:txBody>
      </p:sp>
      <p:pic>
        <p:nvPicPr>
          <p:cNvPr id="21" name="Imagen 20">
            <a:extLst>
              <a:ext uri="{FF2B5EF4-FFF2-40B4-BE49-F238E27FC236}">
                <a16:creationId xmlns:a16="http://schemas.microsoft.com/office/drawing/2014/main" id="{FDBE3239-7188-43C1-A648-9CFFE2B91B56}"/>
              </a:ext>
            </a:extLst>
          </p:cNvPr>
          <p:cNvPicPr/>
          <p:nvPr/>
        </p:nvPicPr>
        <p:blipFill>
          <a:blip r:embed="rId2"/>
          <a:stretch>
            <a:fillRect/>
          </a:stretch>
        </p:blipFill>
        <p:spPr>
          <a:xfrm>
            <a:off x="4972050" y="196850"/>
            <a:ext cx="4826000" cy="939800"/>
          </a:xfrm>
          <a:prstGeom prst="rect">
            <a:avLst/>
          </a:prstGeom>
        </p:spPr>
      </p:pic>
    </p:spTree>
    <p:extLst>
      <p:ext uri="{BB962C8B-B14F-4D97-AF65-F5344CB8AC3E}">
        <p14:creationId xmlns:p14="http://schemas.microsoft.com/office/powerpoint/2010/main" val="1432973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80333"/>
            <a:ext cx="9491742" cy="3970318"/>
          </a:xfrm>
          <a:prstGeom prst="rect">
            <a:avLst/>
          </a:prstGeom>
        </p:spPr>
        <p:txBody>
          <a:bodyPr wrap="square">
            <a:spAutoFit/>
          </a:bodyPr>
          <a:lstStyle/>
          <a:p>
            <a:r>
              <a:rPr lang="es-ES_tradnl" b="1" dirty="0">
                <a:solidFill>
                  <a:schemeClr val="accent6"/>
                </a:solidFill>
              </a:rPr>
              <a:t>4. CONCLUSIONES</a:t>
            </a:r>
          </a:p>
          <a:p>
            <a:endParaRPr lang="es-ES" dirty="0"/>
          </a:p>
          <a:p>
            <a:pPr marL="285750" lvl="0" indent="-285750" algn="just">
              <a:buFont typeface="Wingdings" pitchFamily="2" charset="2"/>
              <a:buChar char="Ø"/>
            </a:pPr>
            <a:r>
              <a:rPr lang="es-ES" dirty="0"/>
              <a:t>Los costes de producción de un kg de AOVE son muy distintos en los seis tipos de olivar contemplados, oscilando entre 1,389 €/kg y 5,283 €/kg, para el OS y el OTNM, respectivamente, para un tamaño medio de explotación de 7,04 ha.</a:t>
            </a:r>
          </a:p>
          <a:p>
            <a:pPr marL="285750" lvl="0" indent="-285750" algn="just">
              <a:buFont typeface="Wingdings" pitchFamily="2" charset="2"/>
              <a:buChar char="Ø"/>
            </a:pPr>
            <a:r>
              <a:rPr lang="es-ES" dirty="0"/>
              <a:t>Los costes de producción están muy influidos por la producción de la campaña, incrementándose a medida de la cosecha disminuye en OTNM, OTMS, OTMR y OIS, pero no en OIR y OS. </a:t>
            </a:r>
          </a:p>
          <a:p>
            <a:pPr marL="285750" lvl="0" indent="-285750" algn="just">
              <a:buFont typeface="Wingdings" pitchFamily="2" charset="2"/>
              <a:buChar char="Ø"/>
            </a:pPr>
            <a:r>
              <a:rPr lang="es-ES_tradnl" dirty="0"/>
              <a:t>La importancia de la mano de obra familiar en el OTNM es importante para explicar su cultivo. Así, descontando la mano de obra familiar, el coste de explotación para este modelo productivo se sitúa, en la campaña 2019-2020, en 1,339 €/kg. </a:t>
            </a:r>
            <a:r>
              <a:rPr lang="es-ES" dirty="0"/>
              <a:t> </a:t>
            </a:r>
          </a:p>
          <a:p>
            <a:pPr marL="285750" lvl="0" indent="-285750" algn="just">
              <a:buFont typeface="Wingdings" pitchFamily="2" charset="2"/>
              <a:buChar char="Ø"/>
            </a:pPr>
            <a:r>
              <a:rPr lang="es-ES" dirty="0"/>
              <a:t>Para futuros estudios de la cadena de valor del AOVE sería conveniente contar con la información relativa al tamaño medio de las parcelas en las que se dividen las explotaciones. La hipótesis de partida es que la parcelación aumenta considerablemente los costes de producción en la fase agraria.</a:t>
            </a:r>
          </a:p>
        </p:txBody>
      </p:sp>
    </p:spTree>
    <p:extLst>
      <p:ext uri="{BB962C8B-B14F-4D97-AF65-F5344CB8AC3E}">
        <p14:creationId xmlns:p14="http://schemas.microsoft.com/office/powerpoint/2010/main" val="152626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0" name="object 20"/>
          <p:cNvSpPr/>
          <p:nvPr/>
        </p:nvSpPr>
        <p:spPr>
          <a:xfrm>
            <a:off x="1397127" y="1384935"/>
            <a:ext cx="8188452" cy="1223772"/>
          </a:xfrm>
          <a:custGeom>
            <a:avLst/>
            <a:gdLst/>
            <a:ahLst/>
            <a:cxnLst/>
            <a:rect l="l" t="t" r="r" b="b"/>
            <a:pathLst>
              <a:path w="8188452" h="1223772">
                <a:moveTo>
                  <a:pt x="0" y="0"/>
                </a:moveTo>
                <a:lnTo>
                  <a:pt x="0" y="1223772"/>
                </a:lnTo>
                <a:lnTo>
                  <a:pt x="8188452" y="1223771"/>
                </a:lnTo>
                <a:lnTo>
                  <a:pt x="8188452" y="0"/>
                </a:lnTo>
                <a:lnTo>
                  <a:pt x="0" y="0"/>
                </a:lnTo>
                <a:close/>
              </a:path>
            </a:pathLst>
          </a:custGeom>
          <a:solidFill>
            <a:srgbClr val="8F2E85"/>
          </a:solidFill>
        </p:spPr>
        <p:txBody>
          <a:bodyPr wrap="square" lIns="0" tIns="0" rIns="0" bIns="0" rtlCol="0">
            <a:noAutofit/>
          </a:bodyPr>
          <a:lstStyle/>
          <a:p>
            <a:endParaRPr dirty="0"/>
          </a:p>
        </p:txBody>
      </p:sp>
      <p:sp>
        <p:nvSpPr>
          <p:cNvPr id="3" name="object 3"/>
          <p:cNvSpPr txBox="1"/>
          <p:nvPr/>
        </p:nvSpPr>
        <p:spPr>
          <a:xfrm>
            <a:off x="1397127" y="1384935"/>
            <a:ext cx="8188452" cy="1223772"/>
          </a:xfrm>
          <a:prstGeom prst="rect">
            <a:avLst/>
          </a:prstGeom>
        </p:spPr>
        <p:txBody>
          <a:bodyPr wrap="square" lIns="0" tIns="53340" rIns="0" bIns="0" rtlCol="0">
            <a:noAutofit/>
          </a:bodyPr>
          <a:lstStyle/>
          <a:p>
            <a:pPr marL="96767">
              <a:lnSpc>
                <a:spcPct val="95825"/>
              </a:lnSpc>
            </a:pPr>
            <a:r>
              <a:rPr b="1" spc="0" dirty="0">
                <a:solidFill>
                  <a:srgbClr val="FDFFFF"/>
                </a:solidFill>
                <a:cs typeface="Arial"/>
              </a:rPr>
              <a:t>1.    </a:t>
            </a:r>
            <a:r>
              <a:rPr b="1" spc="187" dirty="0">
                <a:solidFill>
                  <a:srgbClr val="FDFFFF"/>
                </a:solidFill>
                <a:cs typeface="Arial"/>
              </a:rPr>
              <a:t> </a:t>
            </a:r>
            <a:r>
              <a:rPr lang="es-ES" b="1" spc="187" dirty="0">
                <a:solidFill>
                  <a:srgbClr val="FDFFFF"/>
                </a:solidFill>
                <a:cs typeface="Arial"/>
              </a:rPr>
              <a:t>CONSIDERACIONES GENERALES Y </a:t>
            </a:r>
            <a:r>
              <a:rPr lang="es-ES" b="1" spc="4" dirty="0">
                <a:solidFill>
                  <a:srgbClr val="FFFFFF"/>
                </a:solidFill>
                <a:cs typeface="Arial"/>
              </a:rPr>
              <a:t>OBJETIVOS</a:t>
            </a:r>
            <a:endParaRPr dirty="0">
              <a:cs typeface="Arial"/>
            </a:endParaRPr>
          </a:p>
          <a:p>
            <a:pPr marL="579113">
              <a:lnSpc>
                <a:spcPct val="95825"/>
              </a:lnSpc>
              <a:spcBef>
                <a:spcPts val="2070"/>
              </a:spcBef>
            </a:pPr>
            <a:r>
              <a:rPr b="1" dirty="0">
                <a:solidFill>
                  <a:srgbClr val="FDC222"/>
                </a:solidFill>
                <a:cs typeface="Arial"/>
              </a:rPr>
              <a:t>1.1. </a:t>
            </a:r>
            <a:r>
              <a:rPr lang="es-ES" b="1" dirty="0">
                <a:solidFill>
                  <a:srgbClr val="FDC222"/>
                </a:solidFill>
                <a:cs typeface="Arial"/>
              </a:rPr>
              <a:t>Consideraciones generales</a:t>
            </a:r>
            <a:endParaRPr dirty="0">
              <a:cs typeface="Arial"/>
            </a:endParaRPr>
          </a:p>
          <a:p>
            <a:pPr marL="579113">
              <a:lnSpc>
                <a:spcPct val="95825"/>
              </a:lnSpc>
              <a:spcBef>
                <a:spcPts val="340"/>
              </a:spcBef>
            </a:pPr>
            <a:r>
              <a:rPr b="1" spc="1" dirty="0">
                <a:solidFill>
                  <a:srgbClr val="FDC222"/>
                </a:solidFill>
                <a:cs typeface="Arial"/>
              </a:rPr>
              <a:t>1.2. </a:t>
            </a:r>
            <a:r>
              <a:rPr lang="es-ES" b="1" spc="1" dirty="0">
                <a:solidFill>
                  <a:srgbClr val="FDC222"/>
                </a:solidFill>
                <a:cs typeface="Arial"/>
              </a:rPr>
              <a:t>Objetivos</a:t>
            </a:r>
            <a:endParaRPr dirty="0">
              <a:cs typeface="Arial"/>
            </a:endParaRPr>
          </a:p>
        </p:txBody>
      </p:sp>
      <p:pic>
        <p:nvPicPr>
          <p:cNvPr id="21" name="Imagen 20">
            <a:extLst>
              <a:ext uri="{FF2B5EF4-FFF2-40B4-BE49-F238E27FC236}">
                <a16:creationId xmlns:a16="http://schemas.microsoft.com/office/drawing/2014/main" id="{FDBE3239-7188-43C1-A648-9CFFE2B91B56}"/>
              </a:ext>
            </a:extLst>
          </p:cNvPr>
          <p:cNvPicPr/>
          <p:nvPr/>
        </p:nvPicPr>
        <p:blipFill>
          <a:blip r:embed="rId2"/>
          <a:stretch>
            <a:fillRect/>
          </a:stretch>
        </p:blipFill>
        <p:spPr>
          <a:xfrm>
            <a:off x="4972050" y="196850"/>
            <a:ext cx="4826000" cy="939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80333"/>
            <a:ext cx="9491742" cy="3139321"/>
          </a:xfrm>
          <a:prstGeom prst="rect">
            <a:avLst/>
          </a:prstGeom>
        </p:spPr>
        <p:txBody>
          <a:bodyPr wrap="square">
            <a:spAutoFit/>
          </a:bodyPr>
          <a:lstStyle/>
          <a:p>
            <a:r>
              <a:rPr lang="es-ES_tradnl" b="1" dirty="0">
                <a:solidFill>
                  <a:schemeClr val="accent6"/>
                </a:solidFill>
              </a:rPr>
              <a:t>4. CONCLUSIONES</a:t>
            </a:r>
          </a:p>
          <a:p>
            <a:endParaRPr lang="es-ES" dirty="0"/>
          </a:p>
          <a:p>
            <a:pPr marL="285750" lvl="0" indent="-285750" algn="just">
              <a:buFont typeface="Wingdings" pitchFamily="2" charset="2"/>
              <a:buChar char="Ø"/>
            </a:pPr>
            <a:r>
              <a:rPr lang="es-ES" dirty="0"/>
              <a:t>El coste de extracción varía entre 0,165 €/ kg de AOVE y 0,429 €/kg de AOVE, en una almazara pequeña –hasta 1.000 t- y una grande –más de 10.000 t-, respectivamente.</a:t>
            </a:r>
          </a:p>
          <a:p>
            <a:pPr marL="285750" indent="-285750" algn="just">
              <a:buFont typeface="Wingdings" pitchFamily="2" charset="2"/>
              <a:buChar char="Ø"/>
            </a:pPr>
            <a:r>
              <a:rPr lang="es-ES_tradnl" dirty="0"/>
              <a:t>Los datos evidencian una correlación, por otra parte, lógica, entre el coste de extracción y el volumen de producción. También hay una correlación inversa o negativa entre el coste de personal y el tamaño de la almazara, de tal modo que, a mayor tamaño, menos costes unitarios de personal. Esta misma relación inversa se observa para los costes de amortización de equipos, instalaciones y maquinarias, para los gastos financieros y gastos generales. Para el resto de costes, no se observa una correlación entre coste unitario y el tamaño de la industria. </a:t>
            </a:r>
          </a:p>
          <a:p>
            <a:pPr algn="just"/>
            <a:endParaRPr lang="es-ES_tradnl" dirty="0"/>
          </a:p>
        </p:txBody>
      </p:sp>
    </p:spTree>
    <p:extLst>
      <p:ext uri="{BB962C8B-B14F-4D97-AF65-F5344CB8AC3E}">
        <p14:creationId xmlns:p14="http://schemas.microsoft.com/office/powerpoint/2010/main" val="227749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80333"/>
            <a:ext cx="9491742" cy="6463308"/>
          </a:xfrm>
          <a:prstGeom prst="rect">
            <a:avLst/>
          </a:prstGeom>
        </p:spPr>
        <p:txBody>
          <a:bodyPr wrap="square">
            <a:spAutoFit/>
          </a:bodyPr>
          <a:lstStyle/>
          <a:p>
            <a:r>
              <a:rPr lang="es-ES_tradnl" b="1" dirty="0">
                <a:solidFill>
                  <a:schemeClr val="accent6"/>
                </a:solidFill>
              </a:rPr>
              <a:t>4. CONCLUSIONES</a:t>
            </a:r>
          </a:p>
          <a:p>
            <a:endParaRPr lang="es-ES" dirty="0"/>
          </a:p>
          <a:p>
            <a:pPr marL="285750" indent="-285750" algn="just">
              <a:buFont typeface="Wingdings" pitchFamily="2" charset="2"/>
              <a:buChar char="Ø"/>
            </a:pPr>
            <a:r>
              <a:rPr lang="es-ES_tradnl" dirty="0"/>
              <a:t>De acuerdo con la información recibida, tanto de ANIERAC, como de las empresas envasadoras encuestadas, el coste de envasado de AOVE osciló entre 0,254 €/kg y 1,294 €/kg. </a:t>
            </a:r>
          </a:p>
          <a:p>
            <a:pPr marL="285750" indent="-285750" algn="just">
              <a:buFont typeface="Wingdings" pitchFamily="2" charset="2"/>
              <a:buChar char="Ø"/>
            </a:pPr>
            <a:r>
              <a:rPr lang="es-ES_tradnl" dirty="0"/>
              <a:t>El coste de envasado de un PET de 1 litro varía sensiblemente en función del tamaño de la envasadora y del tipo de envasadora. Así, las envasadoras grandes que operan con todo tipo de aceites y durante todo el año reducen considerablemente su coste de envasado que es de 0,293 €/kg de AOVE, frente a los 0,715 €/kg de las envasadoras pequeñas, muchas de ellas integradas en almazaras. Este resultado debería hacer pensar a los responsables de estas últimas sobre la conveniencia o no de externalizar el proceso de envasado y/o buscar alianzas o fórmulas de integración para este proceso. </a:t>
            </a:r>
          </a:p>
          <a:p>
            <a:pPr marL="285750" indent="-285750" algn="just">
              <a:buFont typeface="Wingdings" pitchFamily="2" charset="2"/>
              <a:buChar char="Ø"/>
            </a:pPr>
            <a:r>
              <a:rPr lang="es-ES_tradnl" dirty="0"/>
              <a:t>El coste de envasado de una botella de ¾ de litro de AOVE se sitúa en 1,270 €/kg. </a:t>
            </a:r>
          </a:p>
          <a:p>
            <a:pPr marL="285750" indent="-285750" algn="just">
              <a:buFont typeface="Wingdings" pitchFamily="2" charset="2"/>
              <a:buChar char="Ø"/>
            </a:pPr>
            <a:r>
              <a:rPr lang="es-ES_tradnl" dirty="0"/>
              <a:t>Los costes de algunas de las partidas son muy variables en las envasadoras de la muestra. Así, por ejemplo, el coste de filtrado varía entre 0,011 €/kg y 0,191 €/kg; el de etiquetado entre 0,046 €/kg y 0,164 €/kg; el de </a:t>
            </a:r>
            <a:r>
              <a:rPr lang="es-ES_tradnl" dirty="0" err="1"/>
              <a:t>paletizado</a:t>
            </a:r>
            <a:r>
              <a:rPr lang="es-ES_tradnl" dirty="0"/>
              <a:t> entre 0,005 €/kg y 0,033€/kg; el de personal de la envasadora entre 0,040 €/kg y 0,348 €/kg; el de transporte de aceite envasado entre 0,013 €/kg y 0,255 €/kg; y el de amortización de la maquinaria entre 0,004 €/kg y 0,122 €/kg. </a:t>
            </a:r>
          </a:p>
          <a:p>
            <a:pPr marL="285750" indent="-285750" algn="just">
              <a:buFont typeface="Wingdings" pitchFamily="2" charset="2"/>
              <a:buChar char="Ø"/>
            </a:pPr>
            <a:r>
              <a:rPr lang="es-ES_tradnl" dirty="0"/>
              <a:t>Los datos evidencian una correlación, por otra parte, lógica, entre el coste de envasado y la cantidad envasada, sobre todo, en los costes de </a:t>
            </a:r>
            <a:r>
              <a:rPr lang="es-ES" dirty="0"/>
              <a:t>envases, embalajes, coste de los materiales empleados en el envasado de los productos terminados y su posterior </a:t>
            </a:r>
            <a:r>
              <a:rPr lang="es-ES" dirty="0" err="1"/>
              <a:t>paletizado</a:t>
            </a:r>
            <a:r>
              <a:rPr lang="es-ES" dirty="0"/>
              <a:t> y personal.</a:t>
            </a:r>
          </a:p>
          <a:p>
            <a:r>
              <a:rPr lang="es-ES_tradnl" b="1" dirty="0"/>
              <a:t> </a:t>
            </a:r>
            <a:endParaRPr lang="es-ES" dirty="0"/>
          </a:p>
          <a:p>
            <a:pPr marL="285750" indent="-285750" algn="just">
              <a:buFont typeface="Wingdings" pitchFamily="2" charset="2"/>
              <a:buChar char="Ø"/>
            </a:pPr>
            <a:endParaRPr lang="es-ES" dirty="0"/>
          </a:p>
          <a:p>
            <a:pPr marL="285750" indent="-285750" algn="just">
              <a:buFont typeface="Wingdings" pitchFamily="2" charset="2"/>
              <a:buChar char="Ø"/>
            </a:pPr>
            <a:endParaRPr lang="es-ES" dirty="0"/>
          </a:p>
        </p:txBody>
      </p:sp>
    </p:spTree>
    <p:extLst>
      <p:ext uri="{BB962C8B-B14F-4D97-AF65-F5344CB8AC3E}">
        <p14:creationId xmlns:p14="http://schemas.microsoft.com/office/powerpoint/2010/main" val="270144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80333"/>
            <a:ext cx="9491742" cy="6186309"/>
          </a:xfrm>
          <a:prstGeom prst="rect">
            <a:avLst/>
          </a:prstGeom>
        </p:spPr>
        <p:txBody>
          <a:bodyPr wrap="square">
            <a:spAutoFit/>
          </a:bodyPr>
          <a:lstStyle/>
          <a:p>
            <a:r>
              <a:rPr lang="es-ES_tradnl" b="1" dirty="0">
                <a:solidFill>
                  <a:schemeClr val="accent6"/>
                </a:solidFill>
              </a:rPr>
              <a:t>4. CONCLUSIONES</a:t>
            </a:r>
          </a:p>
          <a:p>
            <a:endParaRPr lang="es-ES" dirty="0"/>
          </a:p>
          <a:p>
            <a:pPr marL="285750" indent="-285750" algn="just">
              <a:buFont typeface="Wingdings" pitchFamily="2" charset="2"/>
              <a:buChar char="Ø"/>
            </a:pPr>
            <a:r>
              <a:rPr lang="es-ES" dirty="0"/>
              <a:t>En la campaña 2019-2020, los precios para PET de un litro variaron entre 3,045 €/kg y 3,056 €/kg. Los precios de cristal entre 3,580 €/kg y 3,813 €/kg. Considerando el peso del PET (94%) y el cristal (6%), los precios percibidos por los envasadores oscilan entre 3,067 €/kg y 3,101 €/kg. </a:t>
            </a:r>
          </a:p>
          <a:p>
            <a:pPr marL="285750" indent="-285750" algn="just">
              <a:buFont typeface="Wingdings" pitchFamily="2" charset="2"/>
              <a:buChar char="Ø"/>
            </a:pPr>
            <a:r>
              <a:rPr lang="es-ES" dirty="0"/>
              <a:t>El coste de distribución comercial oscila entre 0,137 €/kg y 0,405 €/kg, para el formato PET, y entre 0,171 €/kg y 0,405 €/kg, para el formato cristal. Los costes oscilan, pues, entre 0,137 €/kg y 0,405 €/kg.</a:t>
            </a:r>
          </a:p>
          <a:p>
            <a:pPr marL="285750" indent="-285750" algn="just">
              <a:buFont typeface="Wingdings" pitchFamily="2" charset="2"/>
              <a:buChar char="Ø"/>
            </a:pPr>
            <a:r>
              <a:rPr lang="es-ES" dirty="0"/>
              <a:t>Los precios de venta al público, sin IVA, oscilaron entre 3,468 €/kg –</a:t>
            </a:r>
            <a:r>
              <a:rPr lang="es-ES" dirty="0" err="1"/>
              <a:t>supermercados+autoservicios</a:t>
            </a:r>
            <a:r>
              <a:rPr lang="es-ES" dirty="0"/>
              <a:t>- y 3,636 €/kg –hipermercados.</a:t>
            </a:r>
          </a:p>
          <a:p>
            <a:pPr marL="285750" indent="-285750" algn="just">
              <a:buFont typeface="Wingdings" pitchFamily="2" charset="2"/>
              <a:buChar char="Ø"/>
            </a:pPr>
            <a:r>
              <a:rPr lang="es-ES" dirty="0"/>
              <a:t>Los olivareros/oleicultores incurren en pérdidas de 0,635 €/kg. Este resultado es revelador de las </a:t>
            </a:r>
            <a:r>
              <a:rPr lang="es-ES" altLang="es-ES" dirty="0">
                <a:ea typeface="Arial" panose="020B0604020202020204" pitchFamily="34" charset="0"/>
              </a:rPr>
              <a:t>indispensables que son las ayudas de la PAC para el mantenimiento y la supervivencia de una parte muy importante del olivar español.</a:t>
            </a:r>
            <a:endParaRPr lang="es-ES" dirty="0"/>
          </a:p>
          <a:p>
            <a:pPr marL="285750" indent="-285750" algn="just">
              <a:buFont typeface="Wingdings" pitchFamily="2" charset="2"/>
              <a:buChar char="Ø"/>
            </a:pPr>
            <a:r>
              <a:rPr lang="es-ES" dirty="0"/>
              <a:t>Los almazareros incurren en pérdidas de 0,280 €/kg. </a:t>
            </a:r>
            <a:r>
              <a:rPr lang="es-ES_tradnl" dirty="0"/>
              <a:t>La fase de industrial de envasado obtiene un beneficio antes de impuestos de  0,499 €/kg. </a:t>
            </a:r>
            <a:endParaRPr lang="es-ES" dirty="0"/>
          </a:p>
          <a:p>
            <a:pPr marL="285750" lvl="0" indent="-285750" algn="just">
              <a:buFont typeface="Wingdings" pitchFamily="2" charset="2"/>
              <a:buChar char="Ø"/>
            </a:pPr>
            <a:r>
              <a:rPr lang="es-ES_tradnl" dirty="0"/>
              <a:t>La distribución comercial obtiene un beneficios antes de impuestos de 0,186 €/kg. </a:t>
            </a:r>
            <a:endParaRPr lang="es-ES" dirty="0"/>
          </a:p>
          <a:p>
            <a:pPr marL="285750" lvl="0" indent="-285750" algn="just">
              <a:buFont typeface="Wingdings" pitchFamily="2" charset="2"/>
              <a:buChar char="Ø"/>
            </a:pPr>
            <a:r>
              <a:rPr lang="es-ES" dirty="0"/>
              <a:t>Los costes de producción o explotación representan el 73,07% de los costes de la cadena de valor; los costes de extracción, un 7,26%; los costes de envasado, un 12,46%; y los costes de la distribución, un 7,21%.</a:t>
            </a:r>
          </a:p>
          <a:p>
            <a:pPr marL="285750" lvl="0" indent="-285750" algn="just">
              <a:buFont typeface="Wingdings" pitchFamily="2" charset="2"/>
              <a:buChar char="Ø"/>
            </a:pPr>
            <a:r>
              <a:rPr lang="es-ES" dirty="0"/>
              <a:t>El precio de venta de los olivareros/oleicultores representa el 59,87% del precio de venta al público, sin IVA. </a:t>
            </a:r>
          </a:p>
          <a:p>
            <a:pPr marL="285750" indent="-285750" algn="just">
              <a:buFont typeface="Wingdings" pitchFamily="2" charset="2"/>
              <a:buChar char="Ø"/>
            </a:pPr>
            <a:endParaRPr lang="es-ES" dirty="0"/>
          </a:p>
        </p:txBody>
      </p:sp>
    </p:spTree>
    <p:extLst>
      <p:ext uri="{BB962C8B-B14F-4D97-AF65-F5344CB8AC3E}">
        <p14:creationId xmlns:p14="http://schemas.microsoft.com/office/powerpoint/2010/main" val="294039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923330"/>
          </a:xfrm>
          <a:prstGeom prst="rect">
            <a:avLst/>
          </a:prstGeom>
        </p:spPr>
        <p:txBody>
          <a:bodyPr wrap="square">
            <a:spAutoFit/>
          </a:bodyPr>
          <a:lstStyle/>
          <a:p>
            <a:r>
              <a:rPr lang="es-ES_tradnl" b="1" dirty="0">
                <a:solidFill>
                  <a:schemeClr val="accent6"/>
                </a:solidFill>
              </a:rPr>
              <a:t>4. CONCLUSIONES</a:t>
            </a:r>
          </a:p>
          <a:p>
            <a:endParaRPr lang="es-ES" dirty="0"/>
          </a:p>
          <a:p>
            <a:endParaRPr lang="es-ES_tradnl" dirty="0"/>
          </a:p>
        </p:txBody>
      </p:sp>
      <p:graphicFrame>
        <p:nvGraphicFramePr>
          <p:cNvPr id="6" name="Tabla 5">
            <a:extLst>
              <a:ext uri="{FF2B5EF4-FFF2-40B4-BE49-F238E27FC236}">
                <a16:creationId xmlns:a16="http://schemas.microsoft.com/office/drawing/2014/main" id="{E22651AF-DCB5-41B9-A463-E0DB90D5CDB4}"/>
              </a:ext>
            </a:extLst>
          </p:cNvPr>
          <p:cNvGraphicFramePr>
            <a:graphicFrameLocks noGrp="1"/>
          </p:cNvGraphicFramePr>
          <p:nvPr>
            <p:extLst>
              <p:ext uri="{D42A27DB-BD31-4B8C-83A1-F6EECF244321}">
                <p14:modId xmlns:p14="http://schemas.microsoft.com/office/powerpoint/2010/main" val="2159575438"/>
              </p:ext>
            </p:extLst>
          </p:nvPr>
        </p:nvGraphicFramePr>
        <p:xfrm>
          <a:off x="2533650" y="1526580"/>
          <a:ext cx="4826000" cy="4563072"/>
        </p:xfrm>
        <a:graphic>
          <a:graphicData uri="http://schemas.openxmlformats.org/drawingml/2006/table">
            <a:tbl>
              <a:tblPr/>
              <a:tblGrid>
                <a:gridCol w="3717325">
                  <a:extLst>
                    <a:ext uri="{9D8B030D-6E8A-4147-A177-3AD203B41FA5}">
                      <a16:colId xmlns:a16="http://schemas.microsoft.com/office/drawing/2014/main" val="126468270"/>
                    </a:ext>
                  </a:extLst>
                </a:gridCol>
                <a:gridCol w="1108675">
                  <a:extLst>
                    <a:ext uri="{9D8B030D-6E8A-4147-A177-3AD203B41FA5}">
                      <a16:colId xmlns:a16="http://schemas.microsoft.com/office/drawing/2014/main" val="1240128696"/>
                    </a:ext>
                  </a:extLst>
                </a:gridCol>
              </a:tblGrid>
              <a:tr h="256215">
                <a:tc>
                  <a:txBody>
                    <a:bodyPr/>
                    <a:lstStyle/>
                    <a:p>
                      <a:pPr algn="l" fontAlgn="b"/>
                      <a:endParaRPr lang="es-ES" sz="14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S" sz="1400" b="1" i="0" u="none" strike="noStrike">
                          <a:solidFill>
                            <a:srgbClr val="000000"/>
                          </a:solidFill>
                          <a:effectLst/>
                          <a:latin typeface="Calibri" panose="020F0502020204030204" pitchFamily="34" charset="0"/>
                        </a:rPr>
                        <a:t>2019-2020</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927178"/>
                  </a:ext>
                </a:extLst>
              </a:tr>
              <a:tr h="256215">
                <a:tc>
                  <a:txBody>
                    <a:bodyPr/>
                    <a:lstStyle/>
                    <a:p>
                      <a:pPr algn="l" fontAlgn="b"/>
                      <a:r>
                        <a:rPr lang="es-ES" sz="1400" b="1" i="0" u="none" strike="noStrike">
                          <a:solidFill>
                            <a:srgbClr val="000000"/>
                          </a:solidFill>
                          <a:effectLst/>
                          <a:latin typeface="Calibri" panose="020F0502020204030204" pitchFamily="34" charset="0"/>
                        </a:rPr>
                        <a:t>Costes</a:t>
                      </a: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s-ES" sz="1400" b="1" i="0" u="none" strike="noStrike">
                          <a:solidFill>
                            <a:srgbClr val="000000"/>
                          </a:solidFill>
                          <a:effectLst/>
                          <a:latin typeface="Calibri" panose="020F0502020204030204" pitchFamily="34" charset="0"/>
                        </a:rPr>
                        <a:t>En €/kg AOVE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54483274"/>
                  </a:ext>
                </a:extLst>
              </a:tr>
              <a:tr h="256215">
                <a:tc>
                  <a:txBody>
                    <a:bodyPr/>
                    <a:lstStyle/>
                    <a:p>
                      <a:pPr algn="l" fontAlgn="b"/>
                      <a:r>
                        <a:rPr lang="es-ES" sz="1400" b="0" i="0" u="none" strike="noStrike">
                          <a:solidFill>
                            <a:srgbClr val="000000"/>
                          </a:solidFill>
                          <a:effectLst/>
                          <a:latin typeface="Calibri" panose="020F0502020204030204" pitchFamily="34" charset="0"/>
                        </a:rPr>
                        <a:t>Costes de producción del AOVE</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2,757 €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583595"/>
                  </a:ext>
                </a:extLst>
              </a:tr>
              <a:tr h="244015">
                <a:tc>
                  <a:txBody>
                    <a:bodyPr/>
                    <a:lstStyle/>
                    <a:p>
                      <a:pPr algn="l" fontAlgn="b"/>
                      <a:r>
                        <a:rPr lang="es-ES" sz="1400" b="0" i="0" u="none" strike="noStrike">
                          <a:solidFill>
                            <a:srgbClr val="000000"/>
                          </a:solidFill>
                          <a:effectLst/>
                          <a:latin typeface="Calibri" panose="020F0502020204030204" pitchFamily="34" charset="0"/>
                        </a:rPr>
                        <a:t>Costes de extracción del AOVE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0,274 €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097778"/>
                  </a:ext>
                </a:extLst>
              </a:tr>
              <a:tr h="244015">
                <a:tc>
                  <a:txBody>
                    <a:bodyPr/>
                    <a:lstStyle/>
                    <a:p>
                      <a:pPr algn="l" fontAlgn="b"/>
                      <a:r>
                        <a:rPr lang="es-ES" sz="1400" b="0" i="0" u="none" strike="noStrike">
                          <a:solidFill>
                            <a:srgbClr val="000000"/>
                          </a:solidFill>
                          <a:effectLst/>
                          <a:latin typeface="Calibri" panose="020F0502020204030204" pitchFamily="34" charset="0"/>
                        </a:rPr>
                        <a:t>Costes de envasado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0,470 €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646490"/>
                  </a:ext>
                </a:extLst>
              </a:tr>
              <a:tr h="256215">
                <a:tc>
                  <a:txBody>
                    <a:bodyPr/>
                    <a:lstStyle/>
                    <a:p>
                      <a:pPr algn="l" fontAlgn="b"/>
                      <a:r>
                        <a:rPr lang="es-ES" sz="1400" b="0" i="0" u="none" strike="noStrike">
                          <a:solidFill>
                            <a:srgbClr val="000000"/>
                          </a:solidFill>
                          <a:effectLst/>
                          <a:latin typeface="Calibri" panose="020F0502020204030204" pitchFamily="34" charset="0"/>
                        </a:rPr>
                        <a:t>Costes de distribución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0,272 €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86906724"/>
                  </a:ext>
                </a:extLst>
              </a:tr>
              <a:tr h="256215">
                <a:tc>
                  <a:txBody>
                    <a:bodyPr/>
                    <a:lstStyle/>
                    <a:p>
                      <a:pPr algn="l" fontAlgn="b"/>
                      <a:endParaRPr lang="es-ES" sz="14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S" sz="14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474695"/>
                  </a:ext>
                </a:extLst>
              </a:tr>
              <a:tr h="256215">
                <a:tc>
                  <a:txBody>
                    <a:bodyPr/>
                    <a:lstStyle/>
                    <a:p>
                      <a:pPr algn="l" fontAlgn="b"/>
                      <a:r>
                        <a:rPr lang="es-ES" sz="1400" b="1" i="0" u="none" strike="noStrike">
                          <a:solidFill>
                            <a:srgbClr val="000000"/>
                          </a:solidFill>
                          <a:effectLst/>
                          <a:latin typeface="Calibri" panose="020F0502020204030204" pitchFamily="34" charset="0"/>
                        </a:rPr>
                        <a:t>Precios</a:t>
                      </a:r>
                    </a:p>
                  </a:txBody>
                  <a:tcPr marL="0" marR="0" marT="0"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s-ES" sz="1400" b="1" i="0" u="none" strike="noStrike">
                          <a:solidFill>
                            <a:srgbClr val="000000"/>
                          </a:solidFill>
                          <a:effectLst/>
                          <a:latin typeface="Calibri" panose="020F0502020204030204" pitchFamily="34" charset="0"/>
                        </a:rPr>
                        <a:t>En €/kg AOVE</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38947361"/>
                  </a:ext>
                </a:extLst>
              </a:tr>
              <a:tr h="256215">
                <a:tc>
                  <a:txBody>
                    <a:bodyPr/>
                    <a:lstStyle/>
                    <a:p>
                      <a:pPr algn="l" fontAlgn="b"/>
                      <a:r>
                        <a:rPr lang="es-ES" sz="1400" b="0" i="0" u="none" strike="noStrike">
                          <a:solidFill>
                            <a:srgbClr val="000000"/>
                          </a:solidFill>
                          <a:effectLst/>
                          <a:latin typeface="Calibri" panose="020F0502020204030204" pitchFamily="34" charset="0"/>
                        </a:rPr>
                        <a:t>Precio de venta olivarero</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solidFill>
                            <a:srgbClr val="000000"/>
                          </a:solidFill>
                          <a:effectLst/>
                          <a:latin typeface="Calibri" panose="020F0502020204030204" pitchFamily="34" charset="0"/>
                        </a:rPr>
                        <a:t>             2,122 €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964091"/>
                  </a:ext>
                </a:extLst>
              </a:tr>
              <a:tr h="244015">
                <a:tc>
                  <a:txBody>
                    <a:bodyPr/>
                    <a:lstStyle/>
                    <a:p>
                      <a:pPr algn="l" fontAlgn="b"/>
                      <a:r>
                        <a:rPr lang="es-ES" sz="1400" b="0" i="0" u="none" strike="noStrike">
                          <a:solidFill>
                            <a:srgbClr val="000000"/>
                          </a:solidFill>
                          <a:effectLst/>
                          <a:latin typeface="Calibri" panose="020F0502020204030204" pitchFamily="34" charset="0"/>
                        </a:rPr>
                        <a:t>Precio de venta almazarero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2,116 €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217071"/>
                  </a:ext>
                </a:extLst>
              </a:tr>
              <a:tr h="244015">
                <a:tc>
                  <a:txBody>
                    <a:bodyPr/>
                    <a:lstStyle/>
                    <a:p>
                      <a:pPr algn="l" fontAlgn="b"/>
                      <a:r>
                        <a:rPr lang="es-ES" sz="1400" b="0" i="0" u="none" strike="noStrike">
                          <a:solidFill>
                            <a:srgbClr val="000000"/>
                          </a:solidFill>
                          <a:effectLst/>
                          <a:latin typeface="Calibri" panose="020F0502020204030204" pitchFamily="34" charset="0"/>
                        </a:rPr>
                        <a:t>Precio de venta envasador</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3,086 €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933511"/>
                  </a:ext>
                </a:extLst>
              </a:tr>
              <a:tr h="256215">
                <a:tc>
                  <a:txBody>
                    <a:bodyPr/>
                    <a:lstStyle/>
                    <a:p>
                      <a:pPr algn="l" fontAlgn="b"/>
                      <a:r>
                        <a:rPr lang="es-ES" sz="1400" b="0" i="0" u="none" strike="noStrike">
                          <a:solidFill>
                            <a:srgbClr val="000000"/>
                          </a:solidFill>
                          <a:effectLst/>
                          <a:latin typeface="Calibri" panose="020F0502020204030204" pitchFamily="34" charset="0"/>
                        </a:rPr>
                        <a:t>Precio de venta al público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effectLst/>
                          <a:latin typeface="Calibri" panose="020F0502020204030204" pitchFamily="34" charset="0"/>
                        </a:rPr>
                        <a:t>             3,544 €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97336180"/>
                  </a:ext>
                </a:extLst>
              </a:tr>
              <a:tr h="268416">
                <a:tc>
                  <a:txBody>
                    <a:bodyPr/>
                    <a:lstStyle/>
                    <a:p>
                      <a:pPr algn="l" fontAlgn="b"/>
                      <a:endParaRPr lang="es-ES" sz="14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S" sz="14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27664034"/>
                  </a:ext>
                </a:extLst>
              </a:tr>
              <a:tr h="268416">
                <a:tc>
                  <a:txBody>
                    <a:bodyPr/>
                    <a:lstStyle/>
                    <a:p>
                      <a:pPr algn="l" fontAlgn="b"/>
                      <a:r>
                        <a:rPr lang="es-ES" sz="1400" b="1" i="0" u="none" strike="noStrike">
                          <a:solidFill>
                            <a:srgbClr val="000000"/>
                          </a:solidFill>
                          <a:effectLst/>
                          <a:latin typeface="Calibri" panose="020F0502020204030204" pitchFamily="34" charset="0"/>
                        </a:rPr>
                        <a:t>Margen neto o beneficio</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s-ES" sz="1400" b="1" i="0" u="none" strike="noStrike">
                          <a:solidFill>
                            <a:srgbClr val="000000"/>
                          </a:solidFill>
                          <a:effectLst/>
                          <a:latin typeface="Calibri" panose="020F0502020204030204" pitchFamily="34" charset="0"/>
                        </a:rPr>
                        <a:t>En €/kg AOVE</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785225750"/>
                  </a:ext>
                </a:extLst>
              </a:tr>
              <a:tr h="256215">
                <a:tc>
                  <a:txBody>
                    <a:bodyPr/>
                    <a:lstStyle/>
                    <a:p>
                      <a:pPr algn="l" fontAlgn="b"/>
                      <a:r>
                        <a:rPr lang="es-ES" sz="1400" b="0" i="0" u="none" strike="noStrike">
                          <a:solidFill>
                            <a:srgbClr val="000000"/>
                          </a:solidFill>
                          <a:effectLst/>
                          <a:latin typeface="Calibri" panose="020F0502020204030204" pitchFamily="34" charset="0"/>
                        </a:rPr>
                        <a:t>Margen del olivarero</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9C0006"/>
                          </a:solidFill>
                          <a:effectLst/>
                          <a:latin typeface="Calibri" panose="020F0502020204030204" pitchFamily="34" charset="0"/>
                        </a:rPr>
                        <a:t>          -0,635 €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1676381"/>
                  </a:ext>
                </a:extLst>
              </a:tr>
              <a:tr h="244015">
                <a:tc>
                  <a:txBody>
                    <a:bodyPr/>
                    <a:lstStyle/>
                    <a:p>
                      <a:pPr algn="l" fontAlgn="b"/>
                      <a:r>
                        <a:rPr lang="es-ES" sz="1400" b="0" i="0" u="none" strike="noStrike">
                          <a:solidFill>
                            <a:srgbClr val="000000"/>
                          </a:solidFill>
                          <a:effectLst/>
                          <a:latin typeface="Calibri" panose="020F0502020204030204" pitchFamily="34" charset="0"/>
                        </a:rPr>
                        <a:t>Margen del almazarero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9C0006"/>
                          </a:solidFill>
                          <a:effectLst/>
                          <a:latin typeface="Calibri" panose="020F0502020204030204" pitchFamily="34" charset="0"/>
                        </a:rPr>
                        <a:t>           -0,280 €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16525830"/>
                  </a:ext>
                </a:extLst>
              </a:tr>
              <a:tr h="244015">
                <a:tc>
                  <a:txBody>
                    <a:bodyPr/>
                    <a:lstStyle/>
                    <a:p>
                      <a:pPr algn="l" fontAlgn="b"/>
                      <a:r>
                        <a:rPr lang="es-ES" sz="1400" b="0" i="0" u="none" strike="noStrike">
                          <a:solidFill>
                            <a:srgbClr val="000000"/>
                          </a:solidFill>
                          <a:effectLst/>
                          <a:latin typeface="Calibri" panose="020F0502020204030204" pitchFamily="34" charset="0"/>
                        </a:rPr>
                        <a:t>Margen del envasador</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6100"/>
                          </a:solidFill>
                          <a:effectLst/>
                          <a:latin typeface="Calibri" panose="020F0502020204030204" pitchFamily="34" charset="0"/>
                        </a:rPr>
                        <a:t>             0,499 €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37150096"/>
                  </a:ext>
                </a:extLst>
              </a:tr>
              <a:tr h="256215">
                <a:tc>
                  <a:txBody>
                    <a:bodyPr/>
                    <a:lstStyle/>
                    <a:p>
                      <a:pPr algn="l" fontAlgn="b"/>
                      <a:r>
                        <a:rPr lang="es-ES" sz="1400" b="0" i="0" u="none" strike="noStrike">
                          <a:solidFill>
                            <a:srgbClr val="000000"/>
                          </a:solidFill>
                          <a:effectLst/>
                          <a:latin typeface="Calibri" panose="020F0502020204030204" pitchFamily="34" charset="0"/>
                        </a:rPr>
                        <a:t>Margen del distribuidor</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6100"/>
                          </a:solidFill>
                          <a:effectLst/>
                          <a:latin typeface="Calibri" panose="020F0502020204030204" pitchFamily="34" charset="0"/>
                        </a:rPr>
                        <a:t>             0,186 €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53827866"/>
                  </a:ext>
                </a:extLst>
              </a:tr>
            </a:tbl>
          </a:graphicData>
        </a:graphic>
      </p:graphicFrame>
    </p:spTree>
    <p:extLst>
      <p:ext uri="{BB962C8B-B14F-4D97-AF65-F5344CB8AC3E}">
        <p14:creationId xmlns:p14="http://schemas.microsoft.com/office/powerpoint/2010/main" val="3358994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7571303"/>
          </a:xfrm>
          <a:prstGeom prst="rect">
            <a:avLst/>
          </a:prstGeom>
        </p:spPr>
        <p:txBody>
          <a:bodyPr wrap="square">
            <a:spAutoFit/>
          </a:bodyPr>
          <a:lstStyle/>
          <a:p>
            <a:r>
              <a:rPr lang="es-ES_tradnl" b="1" dirty="0">
                <a:solidFill>
                  <a:schemeClr val="accent6"/>
                </a:solidFill>
              </a:rPr>
              <a:t>5. ANEXO</a:t>
            </a:r>
          </a:p>
          <a:p>
            <a:endParaRPr lang="es-ES_tradnl" b="1" dirty="0">
              <a:solidFill>
                <a:schemeClr val="accent6"/>
              </a:solidFill>
            </a:endParaRPr>
          </a:p>
          <a:p>
            <a:pPr marL="400050" indent="-400050" algn="just">
              <a:buAutoNum type="romanUcPeriod"/>
            </a:pPr>
            <a:r>
              <a:rPr lang="es-ES_tradnl" b="1" dirty="0">
                <a:solidFill>
                  <a:schemeClr val="accent6"/>
                </a:solidFill>
              </a:rPr>
              <a:t>REFERENCIA TEMPORAL PARA LOS DATOS</a:t>
            </a:r>
          </a:p>
          <a:p>
            <a:pPr algn="just"/>
            <a:endParaRPr lang="es-ES_tradnl" b="1" dirty="0">
              <a:solidFill>
                <a:schemeClr val="accent6"/>
              </a:solidFill>
            </a:endParaRPr>
          </a:p>
          <a:p>
            <a:pPr marL="285750" indent="-285750" algn="just">
              <a:buFont typeface="Wingdings" pitchFamily="2" charset="2"/>
              <a:buChar char="Ø"/>
            </a:pPr>
            <a:r>
              <a:rPr lang="es-ES_tradnl" dirty="0"/>
              <a:t>1 de octubre de 2019-30 de septiembre de 2020.</a:t>
            </a:r>
          </a:p>
          <a:p>
            <a:pPr algn="just"/>
            <a:endParaRPr lang="es-ES_tradnl" dirty="0"/>
          </a:p>
          <a:p>
            <a:pPr algn="just"/>
            <a:endParaRPr lang="es-ES_tradnl" dirty="0"/>
          </a:p>
          <a:p>
            <a:pPr algn="just"/>
            <a:r>
              <a:rPr lang="es-ES_tradnl" b="1" dirty="0">
                <a:solidFill>
                  <a:schemeClr val="accent6"/>
                </a:solidFill>
              </a:rPr>
              <a:t>II. DESCRIPCIÓN DE LAS PRINCIPALES ACTIVIDADES Y CONCEPTOS DE COSTE</a:t>
            </a:r>
          </a:p>
          <a:p>
            <a:pPr algn="just"/>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AGRARIA. COSTE DE PRODUCCIÓN</a:t>
            </a:r>
          </a:p>
          <a:p>
            <a:pPr algn="just"/>
            <a:endParaRPr lang="es-ES_tradnl" b="1" dirty="0">
              <a:solidFill>
                <a:schemeClr val="accent6"/>
              </a:solidFill>
            </a:endParaRPr>
          </a:p>
          <a:p>
            <a:pPr algn="just"/>
            <a:r>
              <a:rPr lang="es-ES_tradnl" b="1" dirty="0"/>
              <a:t>Actividades: </a:t>
            </a:r>
            <a:r>
              <a:rPr lang="es-ES_tradnl" dirty="0"/>
              <a:t>labores de cultivo del olivo, recolección de la aceituna y transporte de la aceituna a la almazara. </a:t>
            </a:r>
            <a:endParaRPr lang="es-ES" dirty="0"/>
          </a:p>
          <a:p>
            <a:pPr algn="just"/>
            <a:r>
              <a:rPr lang="es-ES_tradnl" b="1" dirty="0"/>
              <a:t>Costes: costes directos </a:t>
            </a:r>
            <a:r>
              <a:rPr lang="es-ES_tradnl" dirty="0"/>
              <a:t>(manejo/mantenimiento del suelo; poda, desvareto y eliminación de restos de poda; tratamientos fitosanitarios y foliares; fertilización; riego -en su caso; recolección de las aceitunas y transporte de las aceitunas hasta la almazara) y</a:t>
            </a:r>
            <a:r>
              <a:rPr lang="es-ES_tradnl" b="1" dirty="0"/>
              <a:t> costes indirectos</a:t>
            </a:r>
            <a:r>
              <a:rPr lang="es-ES_tradnl" dirty="0"/>
              <a:t> (impuestos; coste de oportunidad; amortizaciones; gastos financieros; gastos de administración y gestión). </a:t>
            </a:r>
          </a:p>
          <a:p>
            <a:pPr algn="just"/>
            <a:r>
              <a:rPr lang="es-ES_tradnl" b="1" dirty="0"/>
              <a:t>Tipología de olivar contemplado: </a:t>
            </a:r>
            <a:r>
              <a:rPr lang="es-ES_tradnl" dirty="0"/>
              <a:t>Olivar Tradicional No </a:t>
            </a:r>
            <a:r>
              <a:rPr lang="es-ES_tradnl" dirty="0" err="1"/>
              <a:t>Mecanizable</a:t>
            </a:r>
            <a:r>
              <a:rPr lang="es-ES_tradnl" dirty="0"/>
              <a:t> de Secano (OTNMS), Olivar Tradicional </a:t>
            </a:r>
            <a:r>
              <a:rPr lang="es-ES_tradnl" dirty="0" err="1"/>
              <a:t>Mecanizable</a:t>
            </a:r>
            <a:r>
              <a:rPr lang="es-ES_tradnl" dirty="0"/>
              <a:t> de Secano (OTMS), Olivar Tradicional </a:t>
            </a:r>
            <a:r>
              <a:rPr lang="es-ES_tradnl" dirty="0" err="1"/>
              <a:t>Mecanizable</a:t>
            </a:r>
            <a:r>
              <a:rPr lang="es-ES_tradnl" dirty="0"/>
              <a:t> de Riego (OTMR), Olivar Intensivo de Secano (OIS), Olivar Intensivo de Riego (OIR) y Olivar </a:t>
            </a:r>
            <a:r>
              <a:rPr lang="es-ES_tradnl" dirty="0" err="1"/>
              <a:t>Superintensivo</a:t>
            </a:r>
            <a:r>
              <a:rPr lang="es-ES_tradnl" dirty="0"/>
              <a:t> o en seto (OS).</a:t>
            </a:r>
          </a:p>
          <a:p>
            <a:pPr algn="just"/>
            <a:r>
              <a:rPr lang="es-ES_tradnl" b="1" dirty="0"/>
              <a:t>Rendimiento: </a:t>
            </a:r>
            <a:r>
              <a:rPr lang="es-ES_tradnl" dirty="0"/>
              <a:t>20% en todos los tipos de olivar, salvo en el OIR y OS que es del 18%.</a:t>
            </a:r>
            <a:endParaRPr lang="es-ES" dirty="0"/>
          </a:p>
          <a:p>
            <a:pPr algn="just"/>
            <a:endParaRPr lang="es-ES_tradnl" dirty="0"/>
          </a:p>
          <a:p>
            <a:endParaRPr lang="es-ES_tradnl" dirty="0"/>
          </a:p>
          <a:p>
            <a:r>
              <a:rPr lang="es-ES_tradnl" b="1" dirty="0"/>
              <a:t> </a:t>
            </a:r>
            <a:endParaRPr lang="es-ES" dirty="0"/>
          </a:p>
          <a:p>
            <a:r>
              <a:rPr lang="es-ES_tradnl" b="1" dirty="0"/>
              <a:t> </a:t>
            </a:r>
            <a:endParaRPr lang="es-ES" dirty="0"/>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413486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6463308"/>
          </a:xfrm>
          <a:prstGeom prst="rect">
            <a:avLst/>
          </a:prstGeom>
        </p:spPr>
        <p:txBody>
          <a:bodyPr wrap="square">
            <a:spAutoFit/>
          </a:bodyPr>
          <a:lstStyle/>
          <a:p>
            <a:endParaRPr lang="es-ES_tradnl" b="1" dirty="0">
              <a:solidFill>
                <a:schemeClr val="accent6"/>
              </a:solidFill>
            </a:endParaRPr>
          </a:p>
          <a:p>
            <a:endParaRPr lang="es-ES_tradnl" b="1" dirty="0">
              <a:solidFill>
                <a:schemeClr val="accent6"/>
              </a:solidFill>
            </a:endParaRPr>
          </a:p>
          <a:p>
            <a:pPr marL="285750" indent="-285750">
              <a:buFont typeface="Wingdings" pitchFamily="2" charset="2"/>
              <a:buChar char="Ø"/>
            </a:pPr>
            <a:r>
              <a:rPr lang="es-ES_tradnl" b="1" dirty="0">
                <a:solidFill>
                  <a:schemeClr val="accent6"/>
                </a:solidFill>
              </a:rPr>
              <a:t>FASE INDUSTRIAL. COSTE DE EXTRACCIÓN</a:t>
            </a:r>
          </a:p>
          <a:p>
            <a:endParaRPr lang="es-ES_tradnl" b="1" dirty="0">
              <a:solidFill>
                <a:schemeClr val="accent6"/>
              </a:solidFill>
            </a:endParaRPr>
          </a:p>
          <a:p>
            <a:pPr lvl="0" algn="just"/>
            <a:r>
              <a:rPr lang="es-ES" b="1" dirty="0"/>
              <a:t>Personal de fábrica:</a:t>
            </a:r>
            <a:r>
              <a:rPr lang="es-ES" dirty="0"/>
              <a:t> recepción, clasificación, limpieza y/o lavado -patio-, molienda, batido, extracción, decantación y almacenamiento. Salarios y seguridad social.</a:t>
            </a:r>
          </a:p>
          <a:p>
            <a:pPr lvl="0" algn="just"/>
            <a:r>
              <a:rPr lang="es-ES" b="1" dirty="0"/>
              <a:t>Amortización de equipos, instalaciones y máquinas</a:t>
            </a:r>
            <a:r>
              <a:rPr lang="es-ES" dirty="0"/>
              <a:t>. </a:t>
            </a:r>
          </a:p>
          <a:p>
            <a:pPr lvl="0" algn="just"/>
            <a:r>
              <a:rPr lang="es-ES" b="1" dirty="0"/>
              <a:t>Suministros:</a:t>
            </a:r>
            <a:r>
              <a:rPr lang="es-ES" dirty="0"/>
              <a:t> agua, energía eléctrica, coadyuvante tecnológico, combustibles, etc. </a:t>
            </a:r>
          </a:p>
          <a:p>
            <a:pPr lvl="0" algn="just"/>
            <a:r>
              <a:rPr lang="es-ES" b="1" dirty="0"/>
              <a:t>Reparación y conservación: </a:t>
            </a:r>
            <a:r>
              <a:rPr lang="es-ES" dirty="0"/>
              <a:t>mantenimiento y actualización de equipos informáticos, de las máquinas, de las instalaciones y edificios, de los vehículos, etc.</a:t>
            </a:r>
          </a:p>
          <a:p>
            <a:pPr lvl="0" algn="just"/>
            <a:r>
              <a:rPr lang="es-ES" b="1" dirty="0"/>
              <a:t>Impuestos y tributos:</a:t>
            </a:r>
            <a:r>
              <a:rPr lang="es-ES" dirty="0"/>
              <a:t> IBI, impuestos municipales, I.A.E., importe de los impuestos y tributos pagados sobre la renta personal o sociedades, etc.</a:t>
            </a:r>
          </a:p>
          <a:p>
            <a:pPr lvl="0" algn="just"/>
            <a:r>
              <a:rPr lang="es-ES" b="1" dirty="0"/>
              <a:t>Seguros: </a:t>
            </a:r>
            <a:r>
              <a:rPr lang="es-ES" dirty="0"/>
              <a:t>primas de seguros. </a:t>
            </a:r>
          </a:p>
          <a:p>
            <a:pPr lvl="0" algn="just"/>
            <a:r>
              <a:rPr lang="es-ES" b="1" dirty="0"/>
              <a:t>Gestión del orujo, hueso y de los efluentes:</a:t>
            </a:r>
            <a:r>
              <a:rPr lang="es-ES" dirty="0"/>
              <a:t> transporte, etc. </a:t>
            </a:r>
          </a:p>
          <a:p>
            <a:pPr lvl="0" algn="just"/>
            <a:r>
              <a:rPr lang="es-ES" b="1" dirty="0"/>
              <a:t>Gastos financieros:</a:t>
            </a:r>
            <a:r>
              <a:rPr lang="es-ES" dirty="0"/>
              <a:t> intereses, etc. </a:t>
            </a:r>
          </a:p>
          <a:p>
            <a:pPr lvl="0" algn="just"/>
            <a:r>
              <a:rPr lang="es-ES" b="1" dirty="0"/>
              <a:t>Gastos generales:</a:t>
            </a:r>
            <a:r>
              <a:rPr lang="es-ES" dirty="0"/>
              <a:t> imputación de gastos de personal de administración y gestión, asesoramiento y gestoría, vigilancia y seguridad, trazabilidad, interprofesional, laboratorio, otros servicios profesionales, prevención de riesgos laborales, mutua, auditoría, calidad y certificaciones, cuotas a asociaciones, Internet, formación, etc. </a:t>
            </a:r>
          </a:p>
          <a:p>
            <a:pPr lvl="0" algn="just"/>
            <a:r>
              <a:rPr lang="es-ES" b="1" dirty="0"/>
              <a:t>Otros. </a:t>
            </a:r>
            <a:endParaRPr lang="es-ES" dirty="0"/>
          </a:p>
          <a:p>
            <a:endParaRPr lang="es-ES_tradnl" b="1" dirty="0">
              <a:solidFill>
                <a:schemeClr val="accent6"/>
              </a:solidFill>
            </a:endParaRPr>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66306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7017306"/>
          </a:xfrm>
          <a:prstGeom prst="rect">
            <a:avLst/>
          </a:prstGeom>
        </p:spPr>
        <p:txBody>
          <a:bodyPr wrap="square">
            <a:spAutoFit/>
          </a:bodyPr>
          <a:lstStyle/>
          <a:p>
            <a:endParaRPr lang="es-ES_tradnl" b="1" dirty="0">
              <a:solidFill>
                <a:schemeClr val="accent6"/>
              </a:solidFill>
            </a:endParaRPr>
          </a:p>
          <a:p>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INDUSTRIAL. COSTE DE ENVASADO</a:t>
            </a:r>
          </a:p>
          <a:p>
            <a:pPr algn="just"/>
            <a:endParaRPr lang="es-ES_tradnl" b="1" dirty="0">
              <a:solidFill>
                <a:schemeClr val="accent6"/>
              </a:solidFill>
            </a:endParaRPr>
          </a:p>
          <a:p>
            <a:pPr lvl="0" algn="just"/>
            <a:r>
              <a:rPr lang="es-ES" b="1" dirty="0"/>
              <a:t>Logística de recogida de la materia prima</a:t>
            </a:r>
            <a:r>
              <a:rPr lang="es-ES" dirty="0"/>
              <a:t>: transporte del AOVE a granel desde la almazara hasta la envasadora. </a:t>
            </a:r>
          </a:p>
          <a:p>
            <a:pPr lvl="0" algn="just"/>
            <a:r>
              <a:rPr lang="es-ES" b="1" dirty="0"/>
              <a:t>Coste de filtrado. </a:t>
            </a:r>
            <a:endParaRPr lang="es-ES" dirty="0"/>
          </a:p>
          <a:p>
            <a:pPr lvl="0" algn="just"/>
            <a:r>
              <a:rPr lang="es-ES" b="1" dirty="0"/>
              <a:t>Envases, embalajes. Coste de los materiales empleados en el envasado de los productos terminados y su posterior </a:t>
            </a:r>
            <a:r>
              <a:rPr lang="es-ES" b="1" dirty="0" err="1"/>
              <a:t>paletizado</a:t>
            </a:r>
            <a:r>
              <a:rPr lang="es-ES" dirty="0"/>
              <a:t>: botella de cristal o PET, tapón, retráctil, etiqueta/</a:t>
            </a:r>
            <a:r>
              <a:rPr lang="es-ES" dirty="0" err="1"/>
              <a:t>contraetiqueta</a:t>
            </a:r>
            <a:r>
              <a:rPr lang="es-ES" dirty="0"/>
              <a:t>, caja, </a:t>
            </a:r>
            <a:r>
              <a:rPr lang="es-ES" dirty="0" err="1"/>
              <a:t>paletizado</a:t>
            </a:r>
            <a:r>
              <a:rPr lang="es-ES" dirty="0"/>
              <a:t> (</a:t>
            </a:r>
            <a:r>
              <a:rPr lang="es-ES" dirty="0" err="1"/>
              <a:t>palet</a:t>
            </a:r>
            <a:r>
              <a:rPr lang="es-ES" dirty="0"/>
              <a:t>, fleje, cantoneras, etc.).</a:t>
            </a:r>
          </a:p>
          <a:p>
            <a:pPr lvl="0" algn="just"/>
            <a:r>
              <a:rPr lang="es-ES" b="1" dirty="0"/>
              <a:t>Personal</a:t>
            </a:r>
            <a:r>
              <a:rPr lang="es-ES" dirty="0"/>
              <a:t>: personal de la envasadora y personal de administración y comercial. </a:t>
            </a:r>
          </a:p>
          <a:p>
            <a:pPr lvl="0" algn="just"/>
            <a:r>
              <a:rPr lang="es-ES" b="1" dirty="0"/>
              <a:t>Reparaciones y mantenimiento.  </a:t>
            </a:r>
            <a:endParaRPr lang="es-ES" dirty="0"/>
          </a:p>
          <a:p>
            <a:pPr lvl="0" algn="just"/>
            <a:r>
              <a:rPr lang="es-ES" b="1" dirty="0"/>
              <a:t>Seguros. </a:t>
            </a:r>
            <a:endParaRPr lang="es-ES" dirty="0"/>
          </a:p>
          <a:p>
            <a:pPr lvl="0" algn="just"/>
            <a:r>
              <a:rPr lang="es-ES" b="1" dirty="0"/>
              <a:t>Aportaciones</a:t>
            </a:r>
            <a:r>
              <a:rPr lang="es-ES" dirty="0"/>
              <a:t>: interprofesional, </a:t>
            </a:r>
            <a:r>
              <a:rPr lang="es-ES" dirty="0" err="1"/>
              <a:t>ecoembes</a:t>
            </a:r>
            <a:r>
              <a:rPr lang="es-ES" dirty="0"/>
              <a:t>, etc. </a:t>
            </a:r>
          </a:p>
          <a:p>
            <a:pPr lvl="0" algn="just"/>
            <a:r>
              <a:rPr lang="es-ES" b="1" dirty="0"/>
              <a:t>Impuestos.</a:t>
            </a:r>
            <a:endParaRPr lang="es-ES" dirty="0"/>
          </a:p>
          <a:p>
            <a:pPr lvl="0" algn="just"/>
            <a:r>
              <a:rPr lang="es-ES" b="1" dirty="0"/>
              <a:t>Logística de distribución</a:t>
            </a:r>
            <a:r>
              <a:rPr lang="es-ES" dirty="0"/>
              <a:t>: transporte del aceite envasado hasta la plataforma o establecimiento (en su caso). </a:t>
            </a:r>
          </a:p>
          <a:p>
            <a:pPr lvl="0" algn="just"/>
            <a:r>
              <a:rPr lang="es-ES" b="1" dirty="0"/>
              <a:t>Suministros y servicios. </a:t>
            </a:r>
            <a:endParaRPr lang="es-ES" dirty="0"/>
          </a:p>
          <a:p>
            <a:pPr lvl="0" algn="just"/>
            <a:r>
              <a:rPr lang="es-ES" b="1" dirty="0"/>
              <a:t>Amortización (filtro, envasadora, etc.). </a:t>
            </a:r>
            <a:endParaRPr lang="es-ES" dirty="0"/>
          </a:p>
          <a:p>
            <a:pPr lvl="0" algn="just"/>
            <a:r>
              <a:rPr lang="es-ES" b="1" dirty="0"/>
              <a:t>Coste comercial y financiero</a:t>
            </a:r>
            <a:r>
              <a:rPr lang="es-ES" dirty="0"/>
              <a:t>: gestión comercial y ventas, marketing y promociones, </a:t>
            </a:r>
            <a:r>
              <a:rPr lang="es-ES" dirty="0" err="1"/>
              <a:t>I+D+i</a:t>
            </a:r>
            <a:r>
              <a:rPr lang="es-ES" dirty="0"/>
              <a:t>, etc. </a:t>
            </a:r>
          </a:p>
          <a:p>
            <a:pPr lvl="0" algn="just"/>
            <a:r>
              <a:rPr lang="es-ES" b="1" dirty="0"/>
              <a:t>Otros costes:</a:t>
            </a:r>
            <a:r>
              <a:rPr lang="es-ES" dirty="0"/>
              <a:t> coste de financiación del aceite, gastos financieros, auditorías, gestión de calidad y certificaciones, trazabilidad, seguridad, limpieza, arrendamientos y cánones, etc. </a:t>
            </a:r>
          </a:p>
          <a:p>
            <a:endParaRPr lang="es-ES_tradnl" b="1" dirty="0">
              <a:solidFill>
                <a:schemeClr val="accent6"/>
              </a:solidFill>
            </a:endParaRPr>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15389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5909310"/>
          </a:xfrm>
          <a:prstGeom prst="rect">
            <a:avLst/>
          </a:prstGeom>
        </p:spPr>
        <p:txBody>
          <a:bodyPr wrap="square">
            <a:spAutoFit/>
          </a:bodyPr>
          <a:lstStyle/>
          <a:p>
            <a:endParaRPr lang="es-ES_tradnl" b="1" dirty="0">
              <a:solidFill>
                <a:schemeClr val="accent6"/>
              </a:solidFill>
            </a:endParaRPr>
          </a:p>
          <a:p>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DE DISTRIBUCIÓN. COSTE DE DISTRIBUCIÓN</a:t>
            </a:r>
          </a:p>
          <a:p>
            <a:pPr algn="just"/>
            <a:endParaRPr lang="es-ES_tradnl" b="1" dirty="0">
              <a:solidFill>
                <a:schemeClr val="accent6"/>
              </a:solidFill>
            </a:endParaRPr>
          </a:p>
          <a:p>
            <a:pPr lvl="0" algn="just"/>
            <a:r>
              <a:rPr lang="es-ES" b="1" dirty="0" err="1"/>
              <a:t>Logística</a:t>
            </a:r>
            <a:r>
              <a:rPr lang="es-ES" b="1" dirty="0"/>
              <a:t> a </a:t>
            </a:r>
            <a:r>
              <a:rPr lang="es-ES" b="1" dirty="0" err="1"/>
              <a:t>almacén</a:t>
            </a:r>
            <a:r>
              <a:rPr lang="es-ES" b="1" dirty="0"/>
              <a:t>:</a:t>
            </a:r>
            <a:r>
              <a:rPr lang="es-ES" dirty="0"/>
              <a:t> en algunos casos el coste de transporte desde la envasadora a la plataforma de </a:t>
            </a:r>
            <a:r>
              <a:rPr lang="es-ES" dirty="0" err="1"/>
              <a:t>distribución</a:t>
            </a:r>
            <a:r>
              <a:rPr lang="es-ES" dirty="0"/>
              <a:t> es asumido por la plataforma. </a:t>
            </a:r>
          </a:p>
          <a:p>
            <a:pPr lvl="0" algn="just"/>
            <a:r>
              <a:rPr lang="es-ES" b="1" dirty="0"/>
              <a:t>Almacenamiento:</a:t>
            </a:r>
            <a:r>
              <a:rPr lang="es-ES" dirty="0"/>
              <a:t> es el coste de la plataforma de </a:t>
            </a:r>
            <a:r>
              <a:rPr lang="es-ES" dirty="0" err="1"/>
              <a:t>distribución</a:t>
            </a:r>
            <a:r>
              <a:rPr lang="es-ES" dirty="0"/>
              <a:t> </a:t>
            </a:r>
            <a:r>
              <a:rPr lang="es-ES" dirty="0" err="1"/>
              <a:t>logística</a:t>
            </a:r>
            <a:r>
              <a:rPr lang="es-ES" dirty="0"/>
              <a:t>. Se compone </a:t>
            </a:r>
            <a:r>
              <a:rPr lang="es-ES" dirty="0" err="1"/>
              <a:t>básicamente</a:t>
            </a:r>
            <a:r>
              <a:rPr lang="es-ES" dirty="0"/>
              <a:t> de tres </a:t>
            </a:r>
            <a:r>
              <a:rPr lang="es-ES" dirty="0" err="1"/>
              <a:t>capítulos</a:t>
            </a:r>
            <a:r>
              <a:rPr lang="es-ES" dirty="0"/>
              <a:t> principales: a) mano de obra: es el coste del personal operario dedicado a las actividades </a:t>
            </a:r>
            <a:r>
              <a:rPr lang="es-ES" dirty="0" err="1"/>
              <a:t>logísticas</a:t>
            </a:r>
            <a:r>
              <a:rPr lang="es-ES" dirty="0"/>
              <a:t> de la plataforma de </a:t>
            </a:r>
            <a:r>
              <a:rPr lang="es-ES" dirty="0" err="1"/>
              <a:t>distribución</a:t>
            </a:r>
            <a:r>
              <a:rPr lang="es-ES" dirty="0"/>
              <a:t> (</a:t>
            </a:r>
            <a:r>
              <a:rPr lang="es-ES" dirty="0" err="1"/>
              <a:t>recepción</a:t>
            </a:r>
            <a:r>
              <a:rPr lang="es-ES" dirty="0"/>
              <a:t> entradas de </a:t>
            </a:r>
            <a:r>
              <a:rPr lang="es-ES" dirty="0" err="1"/>
              <a:t>mercancía</a:t>
            </a:r>
            <a:r>
              <a:rPr lang="es-ES" dirty="0"/>
              <a:t> de los proveedores, </a:t>
            </a:r>
            <a:r>
              <a:rPr lang="es-ES" dirty="0" err="1"/>
              <a:t>ubicación</a:t>
            </a:r>
            <a:r>
              <a:rPr lang="es-ES" dirty="0"/>
              <a:t> en el </a:t>
            </a:r>
            <a:r>
              <a:rPr lang="es-ES" dirty="0" err="1"/>
              <a:t>almacén</a:t>
            </a:r>
            <a:r>
              <a:rPr lang="es-ES" dirty="0"/>
              <a:t>, </a:t>
            </a:r>
            <a:r>
              <a:rPr lang="es-ES" i="1" dirty="0" err="1"/>
              <a:t>picking</a:t>
            </a:r>
            <a:r>
              <a:rPr lang="es-ES" i="1" dirty="0"/>
              <a:t> </a:t>
            </a:r>
            <a:r>
              <a:rPr lang="es-ES" dirty="0"/>
              <a:t>y </a:t>
            </a:r>
            <a:r>
              <a:rPr lang="es-ES" dirty="0" err="1"/>
              <a:t>preparación</a:t>
            </a:r>
            <a:r>
              <a:rPr lang="es-ES" dirty="0"/>
              <a:t> de los pedidos de tienda); b) gastos generales: comprende el resto de gastos fijos de la plataforma: Infraestructura (alquiler/</a:t>
            </a:r>
            <a:r>
              <a:rPr lang="es-ES" dirty="0" err="1"/>
              <a:t>amortización</a:t>
            </a:r>
            <a:r>
              <a:rPr lang="es-ES" dirty="0"/>
              <a:t> instalaciones, maquinaria), suministros (luz, </a:t>
            </a:r>
            <a:r>
              <a:rPr lang="es-ES" dirty="0" err="1"/>
              <a:t>teléfono</a:t>
            </a:r>
            <a:r>
              <a:rPr lang="es-ES" dirty="0"/>
              <a:t>, agua, etc.), seguros, servicios externos, estructura (personal directivo y de oficinas), etc.; y c) mermas: es el coste del producto deteriorado y que es necesario desechar.</a:t>
            </a:r>
          </a:p>
          <a:p>
            <a:pPr lvl="0" algn="just"/>
            <a:r>
              <a:rPr lang="es-ES" b="1" dirty="0" err="1"/>
              <a:t>Logística</a:t>
            </a:r>
            <a:r>
              <a:rPr lang="es-ES" b="1" dirty="0"/>
              <a:t> a tienda</a:t>
            </a:r>
            <a:r>
              <a:rPr lang="es-ES" dirty="0"/>
              <a:t>: es el coste del transporte capilar de los pedidos desde la plataforma de </a:t>
            </a:r>
            <a:r>
              <a:rPr lang="es-ES" dirty="0" err="1"/>
              <a:t>distribución</a:t>
            </a:r>
            <a:r>
              <a:rPr lang="es-ES" dirty="0"/>
              <a:t> a los distintos puntos de venta con las siguientes características: se organiza normalmente por rutas de reparto, y la unidad de referencia ya no es el </a:t>
            </a:r>
            <a:r>
              <a:rPr lang="es-ES" dirty="0" err="1"/>
              <a:t>palet</a:t>
            </a:r>
            <a:r>
              <a:rPr lang="es-ES" dirty="0"/>
              <a:t>, como en largas distancias, sino en cajas, ya que los pedidos son menores. El transporte puede ser propio o subcontratado. </a:t>
            </a:r>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2881604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5909310"/>
          </a:xfrm>
          <a:prstGeom prst="rect">
            <a:avLst/>
          </a:prstGeom>
        </p:spPr>
        <p:txBody>
          <a:bodyPr wrap="square">
            <a:spAutoFit/>
          </a:bodyPr>
          <a:lstStyle/>
          <a:p>
            <a:endParaRPr lang="es-ES_tradnl" b="1" dirty="0">
              <a:solidFill>
                <a:schemeClr val="accent6"/>
              </a:solidFill>
            </a:endParaRPr>
          </a:p>
          <a:p>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DE DISTRIBUCIÓN. COSTE DE DISTRIBUCIÓN</a:t>
            </a:r>
          </a:p>
          <a:p>
            <a:pPr algn="just"/>
            <a:endParaRPr lang="es-ES_tradnl" b="1" dirty="0">
              <a:solidFill>
                <a:schemeClr val="accent6"/>
              </a:solidFill>
            </a:endParaRPr>
          </a:p>
          <a:p>
            <a:pPr lvl="0" algn="just"/>
            <a:r>
              <a:rPr lang="es-ES" b="1" dirty="0"/>
              <a:t>Coste de tienda (libre servicio):</a:t>
            </a:r>
            <a:r>
              <a:rPr lang="es-ES" dirty="0"/>
              <a:t> se compone </a:t>
            </a:r>
            <a:r>
              <a:rPr lang="es-ES" dirty="0" err="1"/>
              <a:t>básicamente</a:t>
            </a:r>
            <a:r>
              <a:rPr lang="es-ES" dirty="0"/>
              <a:t> de los siguientes </a:t>
            </a:r>
            <a:r>
              <a:rPr lang="es-ES" dirty="0" err="1"/>
              <a:t>capítulos</a:t>
            </a:r>
            <a:r>
              <a:rPr lang="es-ES" dirty="0"/>
              <a:t> principales de coste: a) mano de obra: es el coste del personal de tienda dedicado a la venta asistida y a la actividad de </a:t>
            </a:r>
            <a:r>
              <a:rPr lang="es-ES" dirty="0" err="1"/>
              <a:t>reposición</a:t>
            </a:r>
            <a:r>
              <a:rPr lang="es-ES" dirty="0"/>
              <a:t> de producto de la </a:t>
            </a:r>
            <a:r>
              <a:rPr lang="es-ES" dirty="0" err="1"/>
              <a:t>sección</a:t>
            </a:r>
            <a:r>
              <a:rPr lang="es-ES" dirty="0"/>
              <a:t> de aceites; b) gastos generales propios de la tienda: suministros, tributos, alquileres, etc.; c) mermas de tienda: es el coste del producto que se estropea/no se vende (caducidad, aspecto visual, etc.) en la tienda. Estos costes en un porcentaje elevado suelen repercutirse al proveedor; y d) servicios centrales: es el coste de los servicios centrales del distribuidor que se imputa (se repercute) a los puntos de venta. </a:t>
            </a:r>
          </a:p>
          <a:p>
            <a:pPr lvl="0" algn="just"/>
            <a:r>
              <a:rPr lang="es-ES_tradnl" b="1" dirty="0"/>
              <a:t>Costes financieros derivados del aplazamiento del pago: </a:t>
            </a:r>
            <a:r>
              <a:rPr lang="es-ES_tradnl" dirty="0"/>
              <a:t>costes de financiación y coste de oportunidad derivados del aplazamiento del pago.</a:t>
            </a:r>
            <a:endParaRPr lang="es-ES" dirty="0"/>
          </a:p>
          <a:p>
            <a:pPr lvl="0" algn="just"/>
            <a:r>
              <a:rPr lang="es-ES_tradnl" b="1" dirty="0"/>
              <a:t>Costes de las promociones y ofertas en el punto de venta: </a:t>
            </a:r>
            <a:r>
              <a:rPr lang="es-ES_tradnl" dirty="0"/>
              <a:t>coste que suponen las ofertas pactadas con el distribuidor, por ejemplo, rebaja de precio, impresión de folletos, pruebas de producto en tienda, etc.</a:t>
            </a:r>
            <a:endParaRPr lang="es-ES" dirty="0"/>
          </a:p>
          <a:p>
            <a:pPr lvl="0" algn="just"/>
            <a:r>
              <a:rPr lang="es-ES_tradnl" b="1" dirty="0"/>
              <a:t>Pago u ofertas por introducción de nuevos productos en el lineal:</a:t>
            </a:r>
            <a:r>
              <a:rPr lang="es-ES_tradnl" dirty="0"/>
              <a:t> pagos que exige el distribuidor por la introducción de la marca en la enseña o, incluso, por la apertura de nuevos puntos de venta donde se incluya la marca en el lineal.</a:t>
            </a:r>
            <a:endParaRPr lang="es-ES" dirty="0"/>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1431511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5355312"/>
          </a:xfrm>
          <a:prstGeom prst="rect">
            <a:avLst/>
          </a:prstGeom>
        </p:spPr>
        <p:txBody>
          <a:bodyPr wrap="square">
            <a:spAutoFit/>
          </a:bodyPr>
          <a:lstStyle/>
          <a:p>
            <a:r>
              <a:rPr lang="es-ES_tradnl" b="1" dirty="0"/>
              <a:t> </a:t>
            </a:r>
            <a:endParaRPr lang="es-ES" dirty="0"/>
          </a:p>
          <a:p>
            <a:endParaRPr lang="es-ES_tradnl" b="1" dirty="0">
              <a:solidFill>
                <a:schemeClr val="accent6"/>
              </a:solidFill>
            </a:endParaRPr>
          </a:p>
          <a:p>
            <a:pPr algn="just"/>
            <a:r>
              <a:rPr lang="es-ES_tradnl" b="1" dirty="0">
                <a:solidFill>
                  <a:schemeClr val="accent6"/>
                </a:solidFill>
              </a:rPr>
              <a:t>III. CONCEPTOS Y CÁLCULO</a:t>
            </a:r>
          </a:p>
          <a:p>
            <a:pPr algn="just"/>
            <a:endParaRPr lang="es-ES_tradnl" b="1" dirty="0">
              <a:solidFill>
                <a:schemeClr val="accent6"/>
              </a:solidFill>
            </a:endParaRPr>
          </a:p>
          <a:p>
            <a:pPr marL="400050" indent="-400050" algn="just">
              <a:buFont typeface="Wingdings" pitchFamily="2" charset="2"/>
              <a:buChar char="Ø"/>
            </a:pPr>
            <a:r>
              <a:rPr lang="es-ES_tradnl" b="1" dirty="0">
                <a:solidFill>
                  <a:schemeClr val="accent6"/>
                </a:solidFill>
              </a:rPr>
              <a:t>MEDIA PONDERADA DEL COSTE DE PRODUCCIÓN</a:t>
            </a:r>
          </a:p>
          <a:p>
            <a:pPr algn="just"/>
            <a:endParaRPr lang="es-ES_tradnl" b="1" dirty="0">
              <a:solidFill>
                <a:schemeClr val="accent6"/>
              </a:solidFill>
            </a:endParaRPr>
          </a:p>
          <a:p>
            <a:pPr marL="400050" indent="-400050" algn="just">
              <a:buFont typeface="Wingdings" pitchFamily="2" charset="2"/>
              <a:buChar char="ü"/>
            </a:pPr>
            <a:r>
              <a:rPr lang="es-ES_tradnl" dirty="0"/>
              <a:t>Se parte del peso de cada tipo de olivar en el total de superficie de olivar para aceituna de almazara en España. </a:t>
            </a:r>
          </a:p>
          <a:p>
            <a:pPr marL="400050" indent="-400050" algn="just">
              <a:buFont typeface="Wingdings" pitchFamily="2" charset="2"/>
              <a:buChar char="ü"/>
            </a:pPr>
            <a:r>
              <a:rPr lang="es-ES_tradnl" dirty="0"/>
              <a:t>Se calcula el coste de producir un kg de AOVE en cada tipo de olivar. </a:t>
            </a:r>
          </a:p>
          <a:p>
            <a:pPr marL="400050" indent="-400050" algn="just">
              <a:buFont typeface="Wingdings" pitchFamily="2" charset="2"/>
              <a:buChar char="ü"/>
            </a:pPr>
            <a:r>
              <a:rPr lang="es-ES_tradnl" dirty="0"/>
              <a:t>El coste de producción de un kg de AOVE es la medida aritmética ponderada del coste de cada tipo de olivar por el porcentaje de superficie que ocupa en España.</a:t>
            </a:r>
          </a:p>
          <a:p>
            <a:pPr algn="just"/>
            <a:endParaRPr lang="es-ES_tradnl" dirty="0"/>
          </a:p>
          <a:p>
            <a:pPr marL="285750" indent="-285750" algn="just">
              <a:buFont typeface="Wingdings" pitchFamily="2" charset="2"/>
              <a:buChar char="Ø"/>
            </a:pPr>
            <a:r>
              <a:rPr lang="es-ES_tradnl" b="1" dirty="0">
                <a:solidFill>
                  <a:schemeClr val="accent6"/>
                </a:solidFill>
              </a:rPr>
              <a:t>MEDIA PONDERADA DEL PRECIO PERCIBIDO POR LOS OLIVAREROS –PRECIO SALIDA OLEICULTOR-</a:t>
            </a:r>
          </a:p>
          <a:p>
            <a:pPr marL="285750" indent="-285750" algn="just">
              <a:buFont typeface="Wingdings" pitchFamily="2" charset="2"/>
              <a:buChar char="Ø"/>
            </a:pPr>
            <a:endParaRPr lang="es-ES_tradnl" b="1" dirty="0">
              <a:solidFill>
                <a:schemeClr val="accent6"/>
              </a:solidFill>
            </a:endParaRPr>
          </a:p>
          <a:p>
            <a:pPr marL="285750" indent="-285750" algn="just">
              <a:buFont typeface="Wingdings" pitchFamily="2" charset="2"/>
              <a:buChar char="ü"/>
            </a:pPr>
            <a:r>
              <a:rPr lang="es-ES_tradnl" dirty="0"/>
              <a:t>Precios percibidos por los olivareros proporcionados por el MAPA. </a:t>
            </a:r>
          </a:p>
          <a:p>
            <a:pPr marL="400050" indent="-400050">
              <a:buFont typeface="Wingdings" pitchFamily="2" charset="2"/>
              <a:buChar char="Ø"/>
            </a:pPr>
            <a:endParaRPr lang="es-ES_tradnl" b="1" dirty="0">
              <a:solidFill>
                <a:schemeClr val="accent6"/>
              </a:solidFill>
            </a:endParaRPr>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423492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15" name="object 15"/>
          <p:cNvSpPr txBox="1"/>
          <p:nvPr/>
        </p:nvSpPr>
        <p:spPr>
          <a:xfrm>
            <a:off x="247650" y="1477772"/>
            <a:ext cx="8843711" cy="725678"/>
          </a:xfrm>
          <a:prstGeom prst="rect">
            <a:avLst/>
          </a:prstGeom>
        </p:spPr>
        <p:txBody>
          <a:bodyPr wrap="square" lIns="0" tIns="8413" rIns="0" bIns="0" rtlCol="0">
            <a:noAutofit/>
          </a:bodyPr>
          <a:lstStyle/>
          <a:p>
            <a:r>
              <a:rPr lang="es-ES_tradnl" b="1" dirty="0">
                <a:solidFill>
                  <a:schemeClr val="accent6"/>
                </a:solidFill>
              </a:rPr>
              <a:t>1.1. CONSIDERACIONES GENERALES</a:t>
            </a:r>
          </a:p>
          <a:p>
            <a:endParaRPr lang="es-ES_tradnl" b="1" dirty="0">
              <a:solidFill>
                <a:schemeClr val="accent6"/>
              </a:solidFill>
            </a:endParaRPr>
          </a:p>
          <a:p>
            <a:pPr algn="just"/>
            <a:r>
              <a:rPr lang="es-ES_tradnl" b="1" dirty="0"/>
              <a:t>EL PRESENTE ESTUDIO SE ENMARCA DENTRO DE LAS ACTUACIONES QUE ESTÁ LLEVANDO EL MINISTERIO DE AGRICULTURA, PESCA Y ALIMENTACIÓN (MAPA) PARA APORTAR INFORMACIÓN SOBRE LA CADENA DE VALOR Y FORMACIÓN DE PRECIOS DE LOS PRODUCTOS FRESCOS Y TRANSFORMADOS</a:t>
            </a:r>
          </a:p>
          <a:p>
            <a:pPr algn="just"/>
            <a:endParaRPr lang="es-ES_tradnl" b="1" dirty="0">
              <a:solidFill>
                <a:schemeClr val="accent6"/>
              </a:solidFill>
            </a:endParaRPr>
          </a:p>
          <a:p>
            <a:pPr marL="285750" indent="-285750" algn="just">
              <a:buFont typeface="Arial" panose="020B0604020202020204" pitchFamily="34" charset="0"/>
              <a:buChar char="•"/>
            </a:pPr>
            <a:r>
              <a:rPr lang="es-ES_tradnl" b="1" dirty="0"/>
              <a:t>Se trata de un estudio descriptivo que persigue profundizar en el conocimiento </a:t>
            </a:r>
            <a:r>
              <a:rPr lang="es-ES_tradnl" dirty="0"/>
              <a:t>sobre la cadena de valor del Aceite de Oliva Virgen Extra (AOVE) para contribuir a la transparencia del mercado, así como para detectar posibles ineficiencias en la cadena. </a:t>
            </a:r>
          </a:p>
          <a:p>
            <a:pPr marL="285750" indent="-285750" algn="just">
              <a:buFont typeface="Arial" panose="020B0604020202020204" pitchFamily="34" charset="0"/>
              <a:buChar char="•"/>
            </a:pPr>
            <a:r>
              <a:rPr lang="es-ES_tradnl" dirty="0"/>
              <a:t>Para ello, </a:t>
            </a:r>
            <a:r>
              <a:rPr lang="es-ES_tradnl" b="1" dirty="0"/>
              <a:t>la actualización del estudio del AOVE analiza la configuración de la cadena de valor </a:t>
            </a:r>
            <a:r>
              <a:rPr lang="es-ES_tradnl" dirty="0"/>
              <a:t>identificada en el estudio de la campaña 2009-2010</a:t>
            </a:r>
            <a:r>
              <a:rPr lang="es-ES_tradnl" b="1" dirty="0"/>
              <a:t> y estudia el proceso de formación de precios </a:t>
            </a:r>
            <a:r>
              <a:rPr lang="es-ES_tradnl" dirty="0"/>
              <a:t>a lo largo de la misma a través de la construcción de una nueva estructura de precios, a partir de los </a:t>
            </a:r>
            <a:r>
              <a:rPr lang="es-ES_tradnl" b="1" dirty="0"/>
              <a:t>datos de costes, beneficios y precios actualizados para la nueva campaña. </a:t>
            </a:r>
          </a:p>
          <a:p>
            <a:pPr marL="285750" indent="-285750" algn="just">
              <a:buFont typeface="Arial" panose="020B0604020202020204" pitchFamily="34" charset="0"/>
              <a:buChar char="•"/>
            </a:pPr>
            <a:r>
              <a:rPr lang="es-ES_tradnl" b="1" dirty="0"/>
              <a:t>No pretende ser un estudio estadístico sobre ingresos, costes y beneficios de los distintos agentes que operan a lo largo de la cadena. </a:t>
            </a:r>
          </a:p>
          <a:p>
            <a:pPr algn="just"/>
            <a:endParaRPr lang="es-ES" dirty="0">
              <a:solidFill>
                <a:schemeClr val="accent6"/>
              </a:solidFill>
            </a:endParaRPr>
          </a:p>
          <a:p>
            <a:r>
              <a:rPr lang="es-ES_tradnl" b="1" dirty="0"/>
              <a:t> </a:t>
            </a:r>
            <a:endParaRPr lang="es-ES" dirty="0"/>
          </a:p>
          <a:p>
            <a:endParaRPr lang="es-ES"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Tree>
    <p:extLst>
      <p:ext uri="{BB962C8B-B14F-4D97-AF65-F5344CB8AC3E}">
        <p14:creationId xmlns:p14="http://schemas.microsoft.com/office/powerpoint/2010/main" val="3862083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6740307"/>
          </a:xfrm>
          <a:prstGeom prst="rect">
            <a:avLst/>
          </a:prstGeom>
        </p:spPr>
        <p:txBody>
          <a:bodyPr wrap="square">
            <a:spAutoFit/>
          </a:bodyPr>
          <a:lstStyle/>
          <a:p>
            <a:r>
              <a:rPr lang="es-ES_tradnl" b="1" dirty="0"/>
              <a:t> </a:t>
            </a:r>
            <a:endParaRPr lang="es-ES" dirty="0"/>
          </a:p>
          <a:p>
            <a:endParaRPr lang="es-ES_tradnl" b="1" dirty="0">
              <a:solidFill>
                <a:schemeClr val="accent6"/>
              </a:solidFill>
            </a:endParaRPr>
          </a:p>
          <a:p>
            <a:pPr marL="400050" indent="-400050" algn="just">
              <a:buFont typeface="Wingdings" pitchFamily="2" charset="2"/>
              <a:buChar char="Ø"/>
            </a:pPr>
            <a:r>
              <a:rPr lang="es-ES_tradnl" b="1" dirty="0">
                <a:solidFill>
                  <a:schemeClr val="accent6"/>
                </a:solidFill>
              </a:rPr>
              <a:t>MEDIA PONDERADA DEL COSTE DE EXTRACCIÓN</a:t>
            </a:r>
          </a:p>
          <a:p>
            <a:pPr algn="just"/>
            <a:endParaRPr lang="es-ES_tradnl" b="1" dirty="0">
              <a:solidFill>
                <a:schemeClr val="accent6"/>
              </a:solidFill>
            </a:endParaRPr>
          </a:p>
          <a:p>
            <a:pPr marL="400050" indent="-400050" algn="just">
              <a:buFont typeface="Wingdings" pitchFamily="2" charset="2"/>
              <a:buChar char="ü"/>
            </a:pPr>
            <a:r>
              <a:rPr lang="es-ES_tradnl" dirty="0"/>
              <a:t>Se parte de los costes de extracción proporcionados por las almazaras encuestadas. </a:t>
            </a:r>
          </a:p>
          <a:p>
            <a:pPr marL="400050" indent="-400050" algn="just">
              <a:buFont typeface="Wingdings" pitchFamily="2" charset="2"/>
              <a:buChar char="ü"/>
            </a:pPr>
            <a:r>
              <a:rPr lang="es-ES_tradnl" dirty="0"/>
              <a:t>Se distribuyen las almazaras según tamaño en cinco tipos: hasta 1.000 t; de 1.000 a 2.500 t; de 2.500 a 5.000 t; de 5.000 a 10.000 t; y más de 10.000 t. </a:t>
            </a:r>
          </a:p>
          <a:p>
            <a:pPr marL="400050" indent="-400050" algn="just">
              <a:buFont typeface="Wingdings" pitchFamily="2" charset="2"/>
              <a:buChar char="ü"/>
            </a:pPr>
            <a:r>
              <a:rPr lang="es-ES_tradnl" dirty="0"/>
              <a:t>Para cada tipo se calculan los costes de extracción. </a:t>
            </a:r>
          </a:p>
          <a:p>
            <a:pPr marL="400050" indent="-400050" algn="just">
              <a:buFont typeface="Wingdings" pitchFamily="2" charset="2"/>
              <a:buChar char="ü"/>
            </a:pPr>
            <a:r>
              <a:rPr lang="es-ES_tradnl" dirty="0"/>
              <a:t>A cada tipo de almazara se le otorga el peso que tienen en el sector, de acuerdo con los datos proporcionados por la AICA para la campaña 2018-2019.</a:t>
            </a:r>
          </a:p>
          <a:p>
            <a:pPr marL="400050" indent="-400050" algn="just">
              <a:buFont typeface="Wingdings" pitchFamily="2" charset="2"/>
              <a:buChar char="ü"/>
            </a:pPr>
            <a:r>
              <a:rPr lang="es-ES_tradnl" dirty="0"/>
              <a:t>El coste de extracción es la media aritmética ponderada del coste de cada tipo de almazara por su peso en el conjunto del sector almazarero español.  </a:t>
            </a:r>
          </a:p>
          <a:p>
            <a:pPr algn="just"/>
            <a:endParaRPr lang="es-ES_tradnl" dirty="0"/>
          </a:p>
          <a:p>
            <a:pPr marL="285750" indent="-285750" algn="just">
              <a:buFont typeface="Wingdings" pitchFamily="2" charset="2"/>
              <a:buChar char="Ø"/>
            </a:pPr>
            <a:r>
              <a:rPr lang="es-ES_tradnl" b="1" dirty="0">
                <a:solidFill>
                  <a:schemeClr val="accent6"/>
                </a:solidFill>
              </a:rPr>
              <a:t>MEDIA PONDERADA DEL PRECIO PERCIBIDO POR LAS ALMAZARAS –PRECIO SALIDA ALMAZARA-</a:t>
            </a:r>
          </a:p>
          <a:p>
            <a:pPr marL="285750" indent="-285750" algn="just">
              <a:buFont typeface="Wingdings" pitchFamily="2" charset="2"/>
              <a:buChar char="Ø"/>
            </a:pPr>
            <a:endParaRPr lang="es-ES_tradnl" b="1" dirty="0">
              <a:solidFill>
                <a:schemeClr val="accent6"/>
              </a:solidFill>
            </a:endParaRPr>
          </a:p>
          <a:p>
            <a:pPr marL="285750" indent="-285750" algn="just">
              <a:buFont typeface="Wingdings" pitchFamily="2" charset="2"/>
              <a:buChar char="ü"/>
            </a:pPr>
            <a:r>
              <a:rPr lang="es-ES_tradnl" dirty="0"/>
              <a:t>Se asume la venta a granel. </a:t>
            </a:r>
          </a:p>
          <a:p>
            <a:pPr marL="285750" indent="-285750" algn="just">
              <a:buFont typeface="Wingdings" pitchFamily="2" charset="2"/>
              <a:buChar char="ü"/>
            </a:pPr>
            <a:r>
              <a:rPr lang="es-ES_tradnl" dirty="0"/>
              <a:t>Se utilizan tres fuentes de información: </a:t>
            </a:r>
            <a:r>
              <a:rPr lang="es-ES_tradnl" dirty="0" err="1"/>
              <a:t>POOLred</a:t>
            </a:r>
            <a:r>
              <a:rPr lang="es-ES_tradnl" dirty="0"/>
              <a:t>, MAPA y Observatorio de precios y mercados de la Junta de Andalucía. </a:t>
            </a:r>
          </a:p>
          <a:p>
            <a:pPr marL="285750" indent="-285750" algn="just">
              <a:buFont typeface="Wingdings" pitchFamily="2" charset="2"/>
              <a:buChar char="ü"/>
            </a:pPr>
            <a:r>
              <a:rPr lang="es-ES_tradnl" dirty="0"/>
              <a:t>Se calcula la media aritmética de los precios de las tres fuentes, que se utiliza como precio percibido por las almazaras o precio de salida de almazara.</a:t>
            </a:r>
          </a:p>
          <a:p>
            <a:pPr marL="400050" indent="-400050">
              <a:buFont typeface="Wingdings" pitchFamily="2" charset="2"/>
              <a:buChar char="Ø"/>
            </a:pPr>
            <a:endParaRPr lang="es-ES_tradnl" b="1" dirty="0">
              <a:solidFill>
                <a:schemeClr val="accent6"/>
              </a:solidFill>
            </a:endParaRPr>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77791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527050"/>
            <a:ext cx="9491742" cy="7017306"/>
          </a:xfrm>
          <a:prstGeom prst="rect">
            <a:avLst/>
          </a:prstGeom>
        </p:spPr>
        <p:txBody>
          <a:bodyPr wrap="square">
            <a:spAutoFit/>
          </a:bodyPr>
          <a:lstStyle/>
          <a:p>
            <a:endParaRPr lang="es-ES_tradnl" b="1" dirty="0">
              <a:solidFill>
                <a:schemeClr val="accent6"/>
              </a:solidFill>
            </a:endParaRPr>
          </a:p>
          <a:p>
            <a:pPr marL="400050" indent="-400050" algn="just">
              <a:buFont typeface="Wingdings" pitchFamily="2" charset="2"/>
              <a:buChar char="Ø"/>
            </a:pPr>
            <a:r>
              <a:rPr lang="es-ES_tradnl" b="1" dirty="0">
                <a:solidFill>
                  <a:schemeClr val="accent6"/>
                </a:solidFill>
              </a:rPr>
              <a:t>MEDIA PONDERADA DEL COSTE DE ENVASADO</a:t>
            </a:r>
          </a:p>
          <a:p>
            <a:pPr algn="just"/>
            <a:endParaRPr lang="es-ES_tradnl" b="1" dirty="0">
              <a:solidFill>
                <a:schemeClr val="accent6"/>
              </a:solidFill>
            </a:endParaRPr>
          </a:p>
          <a:p>
            <a:pPr marL="400050" indent="-400050" algn="just">
              <a:buFont typeface="Wingdings" pitchFamily="2" charset="2"/>
              <a:buChar char="ü"/>
            </a:pPr>
            <a:r>
              <a:rPr lang="es-ES_tradnl" dirty="0"/>
              <a:t>Se consideran dos envases: PET de 1 litro y botella de cristal de ¾ de litro. </a:t>
            </a:r>
          </a:p>
          <a:p>
            <a:pPr marL="400050" indent="-400050" algn="just">
              <a:buFont typeface="Wingdings" pitchFamily="2" charset="2"/>
              <a:buChar char="ü"/>
            </a:pPr>
            <a:r>
              <a:rPr lang="es-ES_tradnl" dirty="0"/>
              <a:t>Se asumen las siguientes hipótesis: (1) </a:t>
            </a:r>
            <a:r>
              <a:rPr lang="es-ES" dirty="0"/>
              <a:t>La primera que la cuota de venta del AOVE por empresas no asociadas a ANIERAC representa el 30% de las ventas totales en España; (2) La segunda que, según ANIERAC, la distribución, en volumen, de las ventas en los distintos formatos son: 93% PET, 5% vidrio y 2% lata. En este trabajo, planteamos el siguiente reparto: 94% PET y 6% vidrio; y (3) La tercera que en la conversión litros a kg se ha mantenido el factor de conversión 0,916kg/l en todas las partidas.</a:t>
            </a:r>
          </a:p>
          <a:p>
            <a:pPr marL="400050" indent="-400050" algn="just">
              <a:buFont typeface="Wingdings" pitchFamily="2" charset="2"/>
              <a:buChar char="ü"/>
            </a:pPr>
            <a:r>
              <a:rPr lang="es-ES_tradnl" dirty="0"/>
              <a:t>Se parte de la información de costes de ambos envases proporcionada por las envasadoras entrevistadas y por ANIERAC. </a:t>
            </a:r>
          </a:p>
          <a:p>
            <a:pPr marL="400050" indent="-400050" algn="just">
              <a:buFont typeface="Wingdings" pitchFamily="2" charset="2"/>
              <a:buChar char="ü"/>
            </a:pPr>
            <a:r>
              <a:rPr lang="es-ES_tradnl" dirty="0"/>
              <a:t>A esta información se le aplican las hipótesis antes señaladas.</a:t>
            </a:r>
          </a:p>
          <a:p>
            <a:pPr marL="400050" indent="-400050" algn="just">
              <a:buFont typeface="Wingdings" pitchFamily="2" charset="2"/>
              <a:buChar char="ü"/>
            </a:pPr>
            <a:r>
              <a:rPr lang="es-ES_tradnl" dirty="0"/>
              <a:t>El coste de envasado de un kg de AOVE es la media aritmética ponderada considerando los costes de ambos envases y las hipótesis formuladas.   </a:t>
            </a:r>
          </a:p>
          <a:p>
            <a:pPr algn="just"/>
            <a:endParaRPr lang="es-ES_tradnl" dirty="0"/>
          </a:p>
          <a:p>
            <a:pPr marL="285750" indent="-285750" algn="just">
              <a:buFont typeface="Wingdings" pitchFamily="2" charset="2"/>
              <a:buChar char="Ø"/>
            </a:pPr>
            <a:r>
              <a:rPr lang="es-ES_tradnl" b="1" dirty="0">
                <a:solidFill>
                  <a:schemeClr val="accent6"/>
                </a:solidFill>
              </a:rPr>
              <a:t>MEDIA PONDERADA DEL PRECIO PERCIBIDO POR LAS ENVASADORAS –PRECIO SALIDA ENVASADORA-</a:t>
            </a:r>
          </a:p>
          <a:p>
            <a:pPr marL="285750" indent="-285750" algn="just">
              <a:buFont typeface="Wingdings" pitchFamily="2" charset="2"/>
              <a:buChar char="Ø"/>
            </a:pPr>
            <a:endParaRPr lang="es-ES_tradnl" b="1" dirty="0">
              <a:solidFill>
                <a:schemeClr val="accent6"/>
              </a:solidFill>
            </a:endParaRPr>
          </a:p>
          <a:p>
            <a:pPr marL="285750" indent="-285750" algn="just">
              <a:buFont typeface="Wingdings" pitchFamily="2" charset="2"/>
              <a:buChar char="ü"/>
            </a:pPr>
            <a:r>
              <a:rPr lang="es-ES_tradnl" dirty="0"/>
              <a:t>Se parte de la información del precio de venta de las envasadoras encuestadas y de ANIERAC, tanto del PET de 1 litro, como de la botella de cristal de ¾ de litro. </a:t>
            </a:r>
          </a:p>
          <a:p>
            <a:pPr marL="285750" indent="-285750" algn="just">
              <a:buFont typeface="Wingdings" pitchFamily="2" charset="2"/>
              <a:buChar char="ü"/>
            </a:pPr>
            <a:r>
              <a:rPr lang="es-ES_tradnl" dirty="0"/>
              <a:t>El precio percibido es la media aritmética ponderada considerando los datos proporcionados y las hipótesis antes señaladas. </a:t>
            </a:r>
            <a:endParaRPr lang="es-ES_tradnl" b="1" dirty="0">
              <a:solidFill>
                <a:schemeClr val="accent6"/>
              </a:solidFill>
            </a:endParaRPr>
          </a:p>
          <a:p>
            <a:endParaRPr lang="es-ES_tradnl" b="1" dirty="0">
              <a:solidFill>
                <a:schemeClr val="accent6"/>
              </a:solidFill>
            </a:endParaRPr>
          </a:p>
          <a:p>
            <a:endParaRPr lang="es-ES" dirty="0"/>
          </a:p>
        </p:txBody>
      </p:sp>
    </p:spTree>
    <p:extLst>
      <p:ext uri="{BB962C8B-B14F-4D97-AF65-F5344CB8AC3E}">
        <p14:creationId xmlns:p14="http://schemas.microsoft.com/office/powerpoint/2010/main" val="26997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5909310"/>
          </a:xfrm>
          <a:prstGeom prst="rect">
            <a:avLst/>
          </a:prstGeom>
        </p:spPr>
        <p:txBody>
          <a:bodyPr wrap="square">
            <a:spAutoFit/>
          </a:bodyPr>
          <a:lstStyle/>
          <a:p>
            <a:r>
              <a:rPr lang="es-ES_tradnl" b="1" dirty="0"/>
              <a:t> </a:t>
            </a:r>
            <a:endParaRPr lang="es-ES" dirty="0"/>
          </a:p>
          <a:p>
            <a:endParaRPr lang="es-ES_tradnl" b="1" dirty="0">
              <a:solidFill>
                <a:schemeClr val="accent6"/>
              </a:solidFill>
            </a:endParaRPr>
          </a:p>
          <a:p>
            <a:pPr marL="400050" indent="-400050" algn="just">
              <a:buFont typeface="Wingdings" pitchFamily="2" charset="2"/>
              <a:buChar char="Ø"/>
            </a:pPr>
            <a:r>
              <a:rPr lang="es-ES_tradnl" b="1" dirty="0">
                <a:solidFill>
                  <a:schemeClr val="accent6"/>
                </a:solidFill>
              </a:rPr>
              <a:t>MEDIA PONDERADA DEL COSTE DE DISTRIBUCIÓN</a:t>
            </a:r>
          </a:p>
          <a:p>
            <a:pPr algn="just"/>
            <a:endParaRPr lang="es-ES_tradnl" b="1" dirty="0">
              <a:solidFill>
                <a:schemeClr val="accent6"/>
              </a:solidFill>
            </a:endParaRPr>
          </a:p>
          <a:p>
            <a:pPr marL="285750" indent="-285750" algn="just">
              <a:buFont typeface="Wingdings" pitchFamily="2" charset="2"/>
              <a:buChar char="ü"/>
            </a:pPr>
            <a:r>
              <a:rPr lang="es-ES_tradnl" dirty="0"/>
              <a:t>Se ha procedido combinando dos métodos. Un método directo del coste de distribución, en función de la información proporcionada por las asociaciones representativas del sector de la distribución comercial en España. Un método indirecto, que ha consistido en aplicar la inflación a los costes de distribución por partidas que figuran en el último trabajo sobre cadena de valor del AOVE elaborado por el MAPA publicado en el año 2012. </a:t>
            </a:r>
          </a:p>
          <a:p>
            <a:pPr marL="285750" indent="-285750" algn="just">
              <a:buFont typeface="Wingdings" pitchFamily="2" charset="2"/>
              <a:buChar char="ü"/>
            </a:pPr>
            <a:r>
              <a:rPr lang="es-ES_tradnl" dirty="0"/>
              <a:t>El coste de distribución se ha calculado como la media aritmética de los costes de ambos métodos. </a:t>
            </a:r>
          </a:p>
          <a:p>
            <a:pPr algn="just"/>
            <a:endParaRPr lang="es-ES_tradnl" dirty="0"/>
          </a:p>
          <a:p>
            <a:pPr marL="285750" indent="-285750" algn="just">
              <a:buFont typeface="Wingdings" pitchFamily="2" charset="2"/>
              <a:buChar char="Ø"/>
            </a:pPr>
            <a:r>
              <a:rPr lang="es-ES_tradnl" b="1" dirty="0">
                <a:solidFill>
                  <a:schemeClr val="accent6"/>
                </a:solidFill>
              </a:rPr>
              <a:t>MEDIA PONDERADA DEL PRECIO PERCIBIDO POR LOS ESTABLECIMIENTOS DE DISTRIBUCIÓN COMERCIAL</a:t>
            </a:r>
          </a:p>
          <a:p>
            <a:pPr algn="just"/>
            <a:endParaRPr lang="es-ES_tradnl" b="1" dirty="0">
              <a:solidFill>
                <a:schemeClr val="accent6"/>
              </a:solidFill>
            </a:endParaRPr>
          </a:p>
          <a:p>
            <a:pPr marL="285750" indent="-285750" algn="just">
              <a:buFont typeface="Wingdings" pitchFamily="2" charset="2"/>
              <a:buChar char="ü"/>
            </a:pPr>
            <a:r>
              <a:rPr lang="es-ES_tradnl" dirty="0"/>
              <a:t>Se consideran tres tipos de establecimientos: hipermercados, </a:t>
            </a:r>
            <a:r>
              <a:rPr lang="es-ES_tradnl" dirty="0" err="1"/>
              <a:t>supermercados+autoservicios</a:t>
            </a:r>
            <a:r>
              <a:rPr lang="es-ES_tradnl" dirty="0"/>
              <a:t> y </a:t>
            </a:r>
            <a:r>
              <a:rPr lang="es-ES_tradnl" dirty="0" err="1"/>
              <a:t>discounts</a:t>
            </a:r>
            <a:r>
              <a:rPr lang="es-ES_tradnl" dirty="0"/>
              <a:t>. </a:t>
            </a:r>
          </a:p>
          <a:p>
            <a:pPr marL="285750" indent="-285750" algn="just">
              <a:buFont typeface="Wingdings" pitchFamily="2" charset="2"/>
              <a:buChar char="ü"/>
            </a:pPr>
            <a:r>
              <a:rPr lang="es-ES_tradnl" dirty="0"/>
              <a:t>Los precios de venta al público son los que figuran en el Panel de Consumo Alimentario del MAPA. </a:t>
            </a:r>
          </a:p>
          <a:p>
            <a:pPr marL="285750" indent="-285750" algn="just">
              <a:buFont typeface="Wingdings" pitchFamily="2" charset="2"/>
              <a:buChar char="ü"/>
            </a:pPr>
            <a:r>
              <a:rPr lang="es-ES_tradnl" dirty="0"/>
              <a:t>El precio percibido por los establecimientos es la media aritmética ponderada del precio de venta en cada establecimiento por su peso en el mercado español. </a:t>
            </a:r>
            <a:endParaRPr lang="es-ES" dirty="0"/>
          </a:p>
        </p:txBody>
      </p:sp>
    </p:spTree>
    <p:extLst>
      <p:ext uri="{BB962C8B-B14F-4D97-AF65-F5344CB8AC3E}">
        <p14:creationId xmlns:p14="http://schemas.microsoft.com/office/powerpoint/2010/main" val="1853190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6463308"/>
          </a:xfrm>
          <a:prstGeom prst="rect">
            <a:avLst/>
          </a:prstGeom>
        </p:spPr>
        <p:txBody>
          <a:bodyPr wrap="square">
            <a:spAutoFit/>
          </a:bodyPr>
          <a:lstStyle/>
          <a:p>
            <a:r>
              <a:rPr lang="es-ES_tradnl" b="1" dirty="0"/>
              <a:t> </a:t>
            </a:r>
            <a:endParaRPr lang="es-ES" dirty="0"/>
          </a:p>
          <a:p>
            <a:endParaRPr lang="es-ES_tradnl" b="1" dirty="0">
              <a:solidFill>
                <a:schemeClr val="accent6"/>
              </a:solidFill>
            </a:endParaRPr>
          </a:p>
          <a:p>
            <a:pPr algn="just"/>
            <a:r>
              <a:rPr lang="es-ES_tradnl" b="1" dirty="0">
                <a:solidFill>
                  <a:schemeClr val="accent6"/>
                </a:solidFill>
              </a:rPr>
              <a:t>IV. ELABORACIÓN DE LA ESTRUCTURA DE PRECIOS Y MARGEN NETO O BENEFICIO</a:t>
            </a:r>
          </a:p>
          <a:p>
            <a:pPr algn="just"/>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AGRARIA </a:t>
            </a:r>
          </a:p>
          <a:p>
            <a:pPr marL="285750" indent="-285750" algn="just">
              <a:buFont typeface="Wingdings" pitchFamily="2" charset="2"/>
              <a:buChar char="Ø"/>
            </a:pPr>
            <a:endParaRPr lang="es-ES_tradnl" b="1" dirty="0">
              <a:solidFill>
                <a:schemeClr val="accent6"/>
              </a:solidFill>
            </a:endParaRPr>
          </a:p>
          <a:p>
            <a:pPr marL="285750" indent="-285750" algn="just">
              <a:buFont typeface="Wingdings" pitchFamily="2" charset="2"/>
              <a:buChar char="ü"/>
            </a:pPr>
            <a:r>
              <a:rPr lang="es-ES_tradnl" dirty="0"/>
              <a:t>Margen neto o beneficio = Precio percibido por los olivareros (precio salida oleicultor) – Coste de explotación. </a:t>
            </a:r>
          </a:p>
          <a:p>
            <a:pPr marL="285750" indent="-285750" algn="just">
              <a:buFont typeface="Wingdings" pitchFamily="2" charset="2"/>
              <a:buChar char="ü"/>
            </a:pPr>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INDUSTRIAL. ALMAZARAS</a:t>
            </a:r>
          </a:p>
          <a:p>
            <a:pPr marL="285750" indent="-285750" algn="just">
              <a:buFont typeface="Wingdings" pitchFamily="2" charset="2"/>
              <a:buChar char="Ø"/>
            </a:pPr>
            <a:endParaRPr lang="es-ES_tradnl" b="1" dirty="0">
              <a:solidFill>
                <a:schemeClr val="accent6"/>
              </a:solidFill>
            </a:endParaRPr>
          </a:p>
          <a:p>
            <a:pPr marL="285750" indent="-285750" algn="just">
              <a:buFont typeface="Wingdings" pitchFamily="2" charset="2"/>
              <a:buChar char="ü"/>
            </a:pPr>
            <a:r>
              <a:rPr lang="es-ES_tradnl" dirty="0"/>
              <a:t>Margen bruto = Precio percibido por las almazaras (precio salida almazara o precio de venta) – Precio percibido por los olivareros (precio salida oleicultor o  precio de entrada o compra).</a:t>
            </a:r>
          </a:p>
          <a:p>
            <a:pPr algn="just"/>
            <a:endParaRPr lang="es-ES_tradnl" dirty="0"/>
          </a:p>
          <a:p>
            <a:pPr marL="285750" indent="-285750" algn="just">
              <a:buFont typeface="Wingdings" pitchFamily="2" charset="2"/>
              <a:buChar char="ü"/>
            </a:pPr>
            <a:r>
              <a:rPr lang="es-ES_tradnl" dirty="0"/>
              <a:t>Margen neto o beneficio = Precio percibido por las almazaras (precio salida almazara) – Precio percibido por los olivareros (precio salida oleicultor) – Coste de extracción. Margen bruto – Coste de extracción.</a:t>
            </a:r>
          </a:p>
          <a:p>
            <a:pPr algn="just"/>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p:txBody>
      </p:sp>
    </p:spTree>
    <p:extLst>
      <p:ext uri="{BB962C8B-B14F-4D97-AF65-F5344CB8AC3E}">
        <p14:creationId xmlns:p14="http://schemas.microsoft.com/office/powerpoint/2010/main" val="637805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3"/>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603250"/>
            <a:ext cx="9491742" cy="7848302"/>
          </a:xfrm>
          <a:prstGeom prst="rect">
            <a:avLst/>
          </a:prstGeom>
        </p:spPr>
        <p:txBody>
          <a:bodyPr wrap="square">
            <a:spAutoFit/>
          </a:bodyPr>
          <a:lstStyle/>
          <a:p>
            <a:r>
              <a:rPr lang="es-ES_tradnl" b="1" dirty="0"/>
              <a:t> </a:t>
            </a:r>
            <a:endParaRPr lang="es-ES" dirty="0"/>
          </a:p>
          <a:p>
            <a:endParaRPr lang="es-ES_tradnl" b="1" dirty="0">
              <a:solidFill>
                <a:schemeClr val="accent6"/>
              </a:solidFill>
            </a:endParaRPr>
          </a:p>
          <a:p>
            <a:pPr algn="just"/>
            <a:r>
              <a:rPr lang="es-ES_tradnl" b="1" dirty="0">
                <a:solidFill>
                  <a:schemeClr val="accent6"/>
                </a:solidFill>
              </a:rPr>
              <a:t>IV. ELABORACIÓN DE LA ESTRUCTURA DE PRECIOS Y MARGEN NETO O BENEFICIO</a:t>
            </a:r>
          </a:p>
          <a:p>
            <a:pPr algn="just"/>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INDUSTRIAL. ENVASADORAS</a:t>
            </a:r>
          </a:p>
          <a:p>
            <a:pPr algn="just"/>
            <a:endParaRPr lang="es-ES_tradnl" b="1" dirty="0">
              <a:solidFill>
                <a:schemeClr val="accent6"/>
              </a:solidFill>
            </a:endParaRPr>
          </a:p>
          <a:p>
            <a:pPr marL="285750" indent="-285750" algn="just">
              <a:buFont typeface="Wingdings" pitchFamily="2" charset="2"/>
              <a:buChar char="ü"/>
            </a:pPr>
            <a:r>
              <a:rPr lang="es-ES_tradnl" dirty="0"/>
              <a:t>Margen bruto = Precio percibido por las envasadoras (precio salida envasadora o precio de venta) – Precio percibido por las almazaras (precio salida almazaras o  precio de entrada o compra).</a:t>
            </a:r>
          </a:p>
          <a:p>
            <a:pPr algn="just"/>
            <a:endParaRPr lang="es-ES_tradnl" dirty="0"/>
          </a:p>
          <a:p>
            <a:pPr marL="285750" indent="-285750" algn="just">
              <a:buFont typeface="Wingdings" pitchFamily="2" charset="2"/>
              <a:buChar char="ü"/>
            </a:pPr>
            <a:r>
              <a:rPr lang="es-ES_tradnl" dirty="0"/>
              <a:t>Margen neto o beneficio = Precio percibido por las envasadoras (precio salida envasadora) – Precio percibido por las almazaras (precio salida almazara) – Coste de envasado. Margen bruto – Coste de envasado.</a:t>
            </a:r>
            <a:endParaRPr lang="es-ES_tradnl" b="1" dirty="0">
              <a:solidFill>
                <a:schemeClr val="accent6"/>
              </a:solidFill>
            </a:endParaRPr>
          </a:p>
          <a:p>
            <a:pPr marL="285750" indent="-285750" algn="just">
              <a:buFont typeface="Wingdings" pitchFamily="2" charset="2"/>
              <a:buChar char="ü"/>
            </a:pPr>
            <a:endParaRPr lang="es-ES_tradnl" b="1" dirty="0">
              <a:solidFill>
                <a:schemeClr val="accent6"/>
              </a:solidFill>
            </a:endParaRPr>
          </a:p>
          <a:p>
            <a:pPr marL="285750" indent="-285750" algn="just">
              <a:buFont typeface="Wingdings" pitchFamily="2" charset="2"/>
              <a:buChar char="Ø"/>
            </a:pPr>
            <a:r>
              <a:rPr lang="es-ES_tradnl" b="1" dirty="0">
                <a:solidFill>
                  <a:schemeClr val="accent6"/>
                </a:solidFill>
              </a:rPr>
              <a:t>FASE DE DISTRIBUCIÓN</a:t>
            </a:r>
          </a:p>
          <a:p>
            <a:pPr marL="285750" indent="-285750" algn="just">
              <a:buFont typeface="Wingdings" pitchFamily="2" charset="2"/>
              <a:buChar char="Ø"/>
            </a:pPr>
            <a:endParaRPr lang="es-ES_tradnl" b="1" dirty="0">
              <a:solidFill>
                <a:schemeClr val="accent6"/>
              </a:solidFill>
            </a:endParaRPr>
          </a:p>
          <a:p>
            <a:pPr marL="285750" indent="-285750" algn="just">
              <a:buFont typeface="Wingdings" pitchFamily="2" charset="2"/>
              <a:buChar char="ü"/>
            </a:pPr>
            <a:r>
              <a:rPr lang="es-ES_tradnl" dirty="0"/>
              <a:t>Margen bruto = Precio percibido por la distribución (precio de venta al público) – Precio percibido por las envasadoras (precio salida envasadoras o  precio de entrada o compra).</a:t>
            </a:r>
          </a:p>
          <a:p>
            <a:pPr algn="just"/>
            <a:endParaRPr lang="es-ES_tradnl" dirty="0"/>
          </a:p>
          <a:p>
            <a:pPr marL="285750" indent="-285750" algn="just">
              <a:buFont typeface="Wingdings" pitchFamily="2" charset="2"/>
              <a:buChar char="ü"/>
            </a:pPr>
            <a:r>
              <a:rPr lang="es-ES_tradnl" dirty="0"/>
              <a:t>Margen neto o beneficio = Precio percibido por las distribución (precio de venta al público) – Precio percibido por las envasadoras (precio salida envasadora) – Coste de distribución. Margen bruto – Coste de distribución.</a:t>
            </a:r>
            <a:endParaRPr lang="es-ES_tradnl" b="1" dirty="0">
              <a:solidFill>
                <a:schemeClr val="accent6"/>
              </a:solidFill>
            </a:endParaRPr>
          </a:p>
          <a:p>
            <a:pPr algn="just"/>
            <a:endParaRPr lang="es-ES_tradnl" b="1" dirty="0">
              <a:solidFill>
                <a:schemeClr val="accent6"/>
              </a:solidFill>
            </a:endParaRPr>
          </a:p>
          <a:p>
            <a:pPr marL="285750" indent="-285750" algn="just">
              <a:buFont typeface="Wingdings" pitchFamily="2" charset="2"/>
              <a:buChar char="Ø"/>
            </a:pPr>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a:p>
            <a:pPr algn="just"/>
            <a:endParaRPr lang="es-ES_tradnl" b="1" dirty="0">
              <a:solidFill>
                <a:schemeClr val="accent6"/>
              </a:solidFill>
            </a:endParaRPr>
          </a:p>
        </p:txBody>
      </p:sp>
    </p:spTree>
    <p:extLst>
      <p:ext uri="{BB962C8B-B14F-4D97-AF65-F5344CB8AC3E}">
        <p14:creationId xmlns:p14="http://schemas.microsoft.com/office/powerpoint/2010/main" val="2729649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0" name="object 20"/>
          <p:cNvSpPr/>
          <p:nvPr/>
        </p:nvSpPr>
        <p:spPr>
          <a:xfrm>
            <a:off x="1397127" y="1384935"/>
            <a:ext cx="8188452" cy="1223772"/>
          </a:xfrm>
          <a:custGeom>
            <a:avLst/>
            <a:gdLst/>
            <a:ahLst/>
            <a:cxnLst/>
            <a:rect l="l" t="t" r="r" b="b"/>
            <a:pathLst>
              <a:path w="8188452" h="1223772">
                <a:moveTo>
                  <a:pt x="0" y="0"/>
                </a:moveTo>
                <a:lnTo>
                  <a:pt x="0" y="1223772"/>
                </a:lnTo>
                <a:lnTo>
                  <a:pt x="8188452" y="1223771"/>
                </a:lnTo>
                <a:lnTo>
                  <a:pt x="8188452" y="0"/>
                </a:lnTo>
                <a:lnTo>
                  <a:pt x="0" y="0"/>
                </a:lnTo>
                <a:close/>
              </a:path>
            </a:pathLst>
          </a:custGeom>
          <a:solidFill>
            <a:srgbClr val="8F2E85"/>
          </a:solidFill>
        </p:spPr>
        <p:txBody>
          <a:bodyPr wrap="square" lIns="0" tIns="0" rIns="0" bIns="0" rtlCol="0">
            <a:noAutofit/>
          </a:bodyPr>
          <a:lstStyle/>
          <a:p>
            <a:endParaRPr dirty="0"/>
          </a:p>
        </p:txBody>
      </p:sp>
      <p:sp>
        <p:nvSpPr>
          <p:cNvPr id="3" name="object 3"/>
          <p:cNvSpPr txBox="1"/>
          <p:nvPr/>
        </p:nvSpPr>
        <p:spPr>
          <a:xfrm>
            <a:off x="1397127" y="1384935"/>
            <a:ext cx="8188452" cy="1223772"/>
          </a:xfrm>
          <a:prstGeom prst="rect">
            <a:avLst/>
          </a:prstGeom>
        </p:spPr>
        <p:txBody>
          <a:bodyPr wrap="square" lIns="0" tIns="53340" rIns="0" bIns="0" rtlCol="0">
            <a:noAutofit/>
          </a:bodyPr>
          <a:lstStyle/>
          <a:p>
            <a:pPr marL="96767">
              <a:lnSpc>
                <a:spcPct val="95825"/>
              </a:lnSpc>
            </a:pPr>
            <a:r>
              <a:rPr lang="es-ES" b="1" spc="4" dirty="0">
                <a:solidFill>
                  <a:srgbClr val="FFFFFF"/>
                </a:solidFill>
                <a:latin typeface="Arial"/>
                <a:cs typeface="Arial"/>
              </a:rPr>
              <a:t>6. EL EQUIPO DE INVESTIGACIÓN</a:t>
            </a:r>
            <a:endParaRPr dirty="0">
              <a:latin typeface="Arial"/>
              <a:cs typeface="Arial"/>
            </a:endParaRPr>
          </a:p>
          <a:p>
            <a:pPr marL="579113">
              <a:lnSpc>
                <a:spcPct val="95825"/>
              </a:lnSpc>
              <a:spcBef>
                <a:spcPts val="2070"/>
              </a:spcBef>
            </a:pPr>
            <a:endParaRPr dirty="0">
              <a:latin typeface="Arial"/>
              <a:cs typeface="Arial"/>
            </a:endParaRPr>
          </a:p>
        </p:txBody>
      </p:sp>
      <p:pic>
        <p:nvPicPr>
          <p:cNvPr id="21" name="Imagen 20">
            <a:extLst>
              <a:ext uri="{FF2B5EF4-FFF2-40B4-BE49-F238E27FC236}">
                <a16:creationId xmlns:a16="http://schemas.microsoft.com/office/drawing/2014/main" id="{FDBE3239-7188-43C1-A648-9CFFE2B91B56}"/>
              </a:ext>
            </a:extLst>
          </p:cNvPr>
          <p:cNvPicPr/>
          <p:nvPr/>
        </p:nvPicPr>
        <p:blipFill>
          <a:blip r:embed="rId2"/>
          <a:stretch>
            <a:fillRect/>
          </a:stretch>
        </p:blipFill>
        <p:spPr>
          <a:xfrm>
            <a:off x="4972050" y="196850"/>
            <a:ext cx="4826000" cy="939800"/>
          </a:xfrm>
          <a:prstGeom prst="rect">
            <a:avLst/>
          </a:prstGeom>
        </p:spPr>
      </p:pic>
      <p:sp>
        <p:nvSpPr>
          <p:cNvPr id="2" name="Rectángulo 1">
            <a:extLst>
              <a:ext uri="{FF2B5EF4-FFF2-40B4-BE49-F238E27FC236}">
                <a16:creationId xmlns:a16="http://schemas.microsoft.com/office/drawing/2014/main" id="{A7A332BE-8FC8-F14D-AA97-813E02B73D81}"/>
              </a:ext>
            </a:extLst>
          </p:cNvPr>
          <p:cNvSpPr/>
          <p:nvPr/>
        </p:nvSpPr>
        <p:spPr>
          <a:xfrm>
            <a:off x="1195958" y="3552726"/>
            <a:ext cx="6376417" cy="2308324"/>
          </a:xfrm>
          <a:prstGeom prst="rect">
            <a:avLst/>
          </a:prstGeom>
        </p:spPr>
        <p:txBody>
          <a:bodyPr wrap="square">
            <a:spAutoFit/>
          </a:bodyPr>
          <a:lstStyle/>
          <a:p>
            <a:pPr>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Manuel Parras Rosa. Investigador Responsable. </a:t>
            </a:r>
            <a:r>
              <a:rPr lang="es-ES_tradnl" dirty="0" err="1">
                <a:latin typeface="Calibri" panose="020F0502020204030204" pitchFamily="34" charset="0"/>
                <a:ea typeface="Calibri" panose="020F0502020204030204" pitchFamily="34" charset="0"/>
                <a:cs typeface="Times New Roman" panose="02020603050405020304" pitchFamily="18" charset="0"/>
              </a:rPr>
              <a:t>mparras@ujaen.es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Enrique Bernal Jurado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María Gutiérrez Salcedo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Adoración Mozas Moral</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Eva María </a:t>
            </a:r>
            <a:r>
              <a:rPr lang="es-ES_tradnl" dirty="0" err="1">
                <a:latin typeface="Calibri" panose="020F0502020204030204" pitchFamily="34" charset="0"/>
                <a:ea typeface="Calibri" panose="020F0502020204030204" pitchFamily="34" charset="0"/>
                <a:cs typeface="Times New Roman" panose="02020603050405020304" pitchFamily="18" charset="0"/>
              </a:rPr>
              <a:t>Murgado</a:t>
            </a:r>
            <a:r>
              <a:rPr lang="es-ES_tradnl" dirty="0">
                <a:latin typeface="Calibri" panose="020F0502020204030204" pitchFamily="34" charset="0"/>
                <a:ea typeface="Calibri" panose="020F0502020204030204" pitchFamily="34" charset="0"/>
                <a:cs typeface="Times New Roman" panose="02020603050405020304" pitchFamily="18" charset="0"/>
              </a:rPr>
              <a:t> </a:t>
            </a:r>
            <a:r>
              <a:rPr lang="es-ES_tradnl" dirty="0" err="1">
                <a:latin typeface="Calibri" panose="020F0502020204030204" pitchFamily="34" charset="0"/>
                <a:ea typeface="Calibri" panose="020F0502020204030204" pitchFamily="34" charset="0"/>
                <a:cs typeface="Times New Roman" panose="02020603050405020304" pitchFamily="18" charset="0"/>
              </a:rPr>
              <a:t>Armenteros</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Francisco José Torres Ruiz</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Antonio Ruz Carmona</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dirty="0">
                <a:latin typeface="Calibri" panose="020F0502020204030204" pitchFamily="34" charset="0"/>
                <a:ea typeface="Calibri" panose="020F0502020204030204" pitchFamily="34" charset="0"/>
                <a:cs typeface="Times New Roman" panose="02020603050405020304" pitchFamily="18" charset="0"/>
              </a:rPr>
              <a:t>Manuela Vega Zamora</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descr="photo">
            <a:extLst>
              <a:ext uri="{FF2B5EF4-FFF2-40B4-BE49-F238E27FC236}">
                <a16:creationId xmlns:a16="http://schemas.microsoft.com/office/drawing/2014/main" id="{340ACD95-CE96-E942-A98A-2CB9CE9FF2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50" y="5207466"/>
            <a:ext cx="1696594" cy="1583692"/>
          </a:xfrm>
          <a:prstGeom prst="rect">
            <a:avLst/>
          </a:prstGeom>
          <a:noFill/>
          <a:ln>
            <a:noFill/>
          </a:ln>
        </p:spPr>
      </p:pic>
      <p:pic>
        <p:nvPicPr>
          <p:cNvPr id="10" name="Gráfico 9">
            <a:extLst>
              <a:ext uri="{FF2B5EF4-FFF2-40B4-BE49-F238E27FC236}">
                <a16:creationId xmlns:a16="http://schemas.microsoft.com/office/drawing/2014/main" id="{759B248B-B913-8F48-9993-77B2F97003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2650" y="4154187"/>
            <a:ext cx="3835400" cy="1021063"/>
          </a:xfrm>
          <a:prstGeom prst="rect">
            <a:avLst/>
          </a:prstGeom>
        </p:spPr>
      </p:pic>
    </p:spTree>
    <p:extLst>
      <p:ext uri="{BB962C8B-B14F-4D97-AF65-F5344CB8AC3E}">
        <p14:creationId xmlns:p14="http://schemas.microsoft.com/office/powerpoint/2010/main" val="50336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15" name="object 15"/>
          <p:cNvSpPr txBox="1"/>
          <p:nvPr/>
        </p:nvSpPr>
        <p:spPr>
          <a:xfrm>
            <a:off x="247650" y="1782572"/>
            <a:ext cx="8843711" cy="725678"/>
          </a:xfrm>
          <a:prstGeom prst="rect">
            <a:avLst/>
          </a:prstGeom>
        </p:spPr>
        <p:txBody>
          <a:bodyPr wrap="square" lIns="0" tIns="8413" rIns="0" bIns="0" rtlCol="0">
            <a:noAutofit/>
          </a:bodyPr>
          <a:lstStyle/>
          <a:p>
            <a:r>
              <a:rPr lang="es-ES_tradnl" b="1" dirty="0">
                <a:solidFill>
                  <a:schemeClr val="accent6"/>
                </a:solidFill>
              </a:rPr>
              <a:t>1.1. CONSIDERACIONES GENERALES</a:t>
            </a:r>
          </a:p>
          <a:p>
            <a:endParaRPr lang="es-ES_tradnl" b="1" dirty="0">
              <a:solidFill>
                <a:schemeClr val="accent6"/>
              </a:solidFill>
            </a:endParaRPr>
          </a:p>
          <a:p>
            <a:pPr marL="285750" indent="-285750" algn="just">
              <a:buFont typeface="Arial" panose="020B0604020202020204" pitchFamily="34" charset="0"/>
              <a:buChar char="•"/>
            </a:pPr>
            <a:r>
              <a:rPr lang="es-ES_tradnl" dirty="0"/>
              <a:t>Asimismo, </a:t>
            </a:r>
            <a:r>
              <a:rPr lang="es-ES_tradnl" b="1" dirty="0"/>
              <a:t>se persigue fomentar la colaboración del sector en la mejora continua del mismo, </a:t>
            </a:r>
            <a:r>
              <a:rPr lang="es-ES_tradnl" dirty="0"/>
              <a:t>mediante un análisis conjunto sobre los costes que se generan a lo largo de la cadena y que impactan sobre el precio final del consumidor. </a:t>
            </a:r>
          </a:p>
          <a:p>
            <a:pPr marL="285750" indent="-285750" algn="just">
              <a:buFont typeface="Arial" panose="020B0604020202020204" pitchFamily="34" charset="0"/>
              <a:buChar char="•"/>
            </a:pPr>
            <a:r>
              <a:rPr lang="es-ES_tradnl" dirty="0"/>
              <a:t>El estudio actualizado permite </a:t>
            </a:r>
            <a:r>
              <a:rPr lang="es-ES_tradnl" b="1" dirty="0"/>
              <a:t>extraer las principales conclusiones </a:t>
            </a:r>
            <a:r>
              <a:rPr lang="es-ES_tradnl" dirty="0"/>
              <a:t>sobre la formación de precios en el sector del AOVE para la nueva campaña y, además, aportar valoraciones sobre la evolución seguida por la cadena de valor respecto de las realizadas para campañas anteriores. </a:t>
            </a:r>
          </a:p>
          <a:p>
            <a:pPr marL="285750" indent="-285750" algn="just">
              <a:buFont typeface="Arial" panose="020B0604020202020204" pitchFamily="34" charset="0"/>
              <a:buChar char="•"/>
            </a:pPr>
            <a:endParaRPr lang="es-ES" dirty="0">
              <a:solidFill>
                <a:schemeClr val="accent6"/>
              </a:solidFill>
            </a:endParaRPr>
          </a:p>
          <a:p>
            <a:r>
              <a:rPr lang="es-ES_tradnl" b="1" dirty="0"/>
              <a:t> </a:t>
            </a:r>
            <a:endParaRPr lang="es-ES" dirty="0"/>
          </a:p>
          <a:p>
            <a:endParaRPr lang="es-ES"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Tree>
    <p:extLst>
      <p:ext uri="{BB962C8B-B14F-4D97-AF65-F5344CB8AC3E}">
        <p14:creationId xmlns:p14="http://schemas.microsoft.com/office/powerpoint/2010/main" val="187640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15" name="object 15"/>
          <p:cNvSpPr txBox="1"/>
          <p:nvPr/>
        </p:nvSpPr>
        <p:spPr>
          <a:xfrm>
            <a:off x="854068" y="1365250"/>
            <a:ext cx="8843711" cy="725678"/>
          </a:xfrm>
          <a:prstGeom prst="rect">
            <a:avLst/>
          </a:prstGeom>
        </p:spPr>
        <p:txBody>
          <a:bodyPr wrap="square" lIns="0" tIns="8413" rIns="0" bIns="0" rtlCol="0">
            <a:noAutofit/>
          </a:bodyPr>
          <a:lstStyle/>
          <a:p>
            <a:r>
              <a:rPr lang="es-ES_tradnl" b="1" dirty="0">
                <a:solidFill>
                  <a:schemeClr val="accent6"/>
                </a:solidFill>
              </a:rPr>
              <a:t>1.2. OBJETIVOS</a:t>
            </a:r>
          </a:p>
          <a:p>
            <a:endParaRPr lang="es-ES_tradnl" b="1" dirty="0">
              <a:solidFill>
                <a:schemeClr val="accent6"/>
              </a:solidFill>
            </a:endParaRPr>
          </a:p>
          <a:p>
            <a:r>
              <a:rPr lang="es-ES_tradnl" b="1" dirty="0">
                <a:solidFill>
                  <a:schemeClr val="accent6"/>
                </a:solidFill>
              </a:rPr>
              <a:t>OBJETIVO PRINCIPAL</a:t>
            </a:r>
            <a:endParaRPr lang="es-ES" dirty="0">
              <a:solidFill>
                <a:schemeClr val="accent6"/>
              </a:solidFill>
            </a:endParaRPr>
          </a:p>
          <a:p>
            <a:r>
              <a:rPr lang="es-ES_tradnl" b="1" dirty="0"/>
              <a:t> </a:t>
            </a:r>
            <a:endParaRPr lang="es-ES" dirty="0"/>
          </a:p>
          <a:p>
            <a:pPr algn="just"/>
            <a:r>
              <a:rPr lang="es-ES_tradnl" dirty="0"/>
              <a:t>El objetivo principal de este trabajo es </a:t>
            </a:r>
            <a:r>
              <a:rPr lang="es-ES_tradnl" i="1" dirty="0"/>
              <a:t>Elaborar la Cadena de Valor del Aceite de Oliva Virgen Extra, en la campaña 2019-2020, en el Mercado Español</a:t>
            </a:r>
            <a:r>
              <a:rPr lang="es-ES_tradnl" dirty="0"/>
              <a:t>. Se trata de conocer y analizar la estructura y los costes de las distintas fases de la cadena -fase agraria, fase industrial y fase de distribución comercial-, el precio percibido por los agentes que intervienen en las mismas -olivareros/oleicultores, almazareros/elaboradores, envasadores y distribuidores- y el margen neto o beneficio obtenido por las actividades que realizan. </a:t>
            </a:r>
            <a:endParaRPr lang="es-ES" dirty="0"/>
          </a:p>
          <a:p>
            <a:r>
              <a:rPr lang="es-ES_tradnl" dirty="0"/>
              <a:t> </a:t>
            </a:r>
            <a:endParaRPr lang="es-ES" dirty="0"/>
          </a:p>
          <a:p>
            <a:r>
              <a:rPr lang="es-ES_tradnl" b="1" dirty="0">
                <a:solidFill>
                  <a:schemeClr val="accent6"/>
                </a:solidFill>
              </a:rPr>
              <a:t>OBJETIVOS DERIVADOS</a:t>
            </a:r>
          </a:p>
          <a:p>
            <a:endParaRPr lang="es-ES" dirty="0">
              <a:solidFill>
                <a:schemeClr val="accent6"/>
              </a:solidFill>
            </a:endParaRPr>
          </a:p>
          <a:p>
            <a:pPr algn="just"/>
            <a:r>
              <a:rPr lang="es-ES_tradnl" dirty="0"/>
              <a:t>Los objetivos derivados son varios: (a) conocer el peso en los costes finales de explotación, de primera transformación, de envasado y de distribución, de las distintas partidas que los conforman; (b) conocer la influencia de la producción en los costes, precios y márgenes netos en cada una de las fases de la cadena de valor, considerando que se estudia una campaña con una producción inferior a la media (1.129.233 toneladas). </a:t>
            </a:r>
            <a:endParaRPr lang="es-ES" dirty="0"/>
          </a:p>
          <a:p>
            <a:endParaRPr lang="es-ES"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0" name="object 20"/>
          <p:cNvSpPr/>
          <p:nvPr/>
        </p:nvSpPr>
        <p:spPr>
          <a:xfrm>
            <a:off x="1397127" y="1384934"/>
            <a:ext cx="8188452" cy="1580515"/>
          </a:xfrm>
          <a:custGeom>
            <a:avLst/>
            <a:gdLst/>
            <a:ahLst/>
            <a:cxnLst/>
            <a:rect l="l" t="t" r="r" b="b"/>
            <a:pathLst>
              <a:path w="8188452" h="1223772">
                <a:moveTo>
                  <a:pt x="0" y="0"/>
                </a:moveTo>
                <a:lnTo>
                  <a:pt x="0" y="1223772"/>
                </a:lnTo>
                <a:lnTo>
                  <a:pt x="8188452" y="1223771"/>
                </a:lnTo>
                <a:lnTo>
                  <a:pt x="8188452" y="0"/>
                </a:lnTo>
                <a:lnTo>
                  <a:pt x="0" y="0"/>
                </a:lnTo>
                <a:close/>
              </a:path>
            </a:pathLst>
          </a:custGeom>
          <a:solidFill>
            <a:srgbClr val="8F2E85"/>
          </a:solidFill>
        </p:spPr>
        <p:txBody>
          <a:bodyPr wrap="square" lIns="0" tIns="0" rIns="0" bIns="0" rtlCol="0">
            <a:noAutofit/>
          </a:bodyPr>
          <a:lstStyle/>
          <a:p>
            <a:endParaRPr dirty="0"/>
          </a:p>
        </p:txBody>
      </p:sp>
      <p:sp>
        <p:nvSpPr>
          <p:cNvPr id="3" name="object 3"/>
          <p:cNvSpPr txBox="1"/>
          <p:nvPr/>
        </p:nvSpPr>
        <p:spPr>
          <a:xfrm>
            <a:off x="1397127" y="1384934"/>
            <a:ext cx="8188452" cy="1472057"/>
          </a:xfrm>
          <a:prstGeom prst="rect">
            <a:avLst/>
          </a:prstGeom>
        </p:spPr>
        <p:txBody>
          <a:bodyPr wrap="square" lIns="0" tIns="53340" rIns="0" bIns="0" rtlCol="0">
            <a:noAutofit/>
          </a:bodyPr>
          <a:lstStyle/>
          <a:p>
            <a:pPr marL="96767">
              <a:lnSpc>
                <a:spcPct val="95825"/>
              </a:lnSpc>
            </a:pPr>
            <a:r>
              <a:rPr lang="es-ES" b="1" dirty="0">
                <a:solidFill>
                  <a:srgbClr val="FDFFFF"/>
                </a:solidFill>
                <a:latin typeface="Arial"/>
                <a:cs typeface="Arial"/>
              </a:rPr>
              <a:t>2</a:t>
            </a:r>
            <a:r>
              <a:rPr b="1" spc="0" dirty="0">
                <a:solidFill>
                  <a:srgbClr val="FDFFFF"/>
                </a:solidFill>
                <a:cs typeface="Arial"/>
              </a:rPr>
              <a:t>.    </a:t>
            </a:r>
            <a:r>
              <a:rPr b="1" spc="187" dirty="0">
                <a:solidFill>
                  <a:srgbClr val="FDFFFF"/>
                </a:solidFill>
                <a:cs typeface="Arial"/>
              </a:rPr>
              <a:t> </a:t>
            </a:r>
            <a:r>
              <a:rPr lang="es-ES" b="1" spc="4" dirty="0">
                <a:solidFill>
                  <a:srgbClr val="FFFFFF"/>
                </a:solidFill>
                <a:cs typeface="Arial"/>
              </a:rPr>
              <a:t>METODOLOGÍA Y FUENTES DE INFORMACIÓN</a:t>
            </a:r>
            <a:endParaRPr dirty="0">
              <a:cs typeface="Arial"/>
            </a:endParaRPr>
          </a:p>
          <a:p>
            <a:pPr marL="579113">
              <a:lnSpc>
                <a:spcPct val="95825"/>
              </a:lnSpc>
              <a:spcBef>
                <a:spcPts val="2070"/>
              </a:spcBef>
            </a:pPr>
            <a:r>
              <a:rPr lang="es-ES" b="1" dirty="0">
                <a:solidFill>
                  <a:srgbClr val="FDC222"/>
                </a:solidFill>
                <a:cs typeface="Arial"/>
              </a:rPr>
              <a:t>2</a:t>
            </a:r>
            <a:r>
              <a:rPr b="1" dirty="0">
                <a:solidFill>
                  <a:srgbClr val="FDC222"/>
                </a:solidFill>
                <a:cs typeface="Arial"/>
              </a:rPr>
              <a:t>.1. </a:t>
            </a:r>
            <a:r>
              <a:rPr lang="es-ES" b="1" dirty="0">
                <a:solidFill>
                  <a:srgbClr val="FDC222"/>
                </a:solidFill>
                <a:cs typeface="Arial"/>
              </a:rPr>
              <a:t>Investigación primaria</a:t>
            </a:r>
            <a:endParaRPr dirty="0">
              <a:cs typeface="Arial"/>
            </a:endParaRPr>
          </a:p>
          <a:p>
            <a:pPr marL="579113">
              <a:lnSpc>
                <a:spcPct val="95825"/>
              </a:lnSpc>
              <a:spcBef>
                <a:spcPts val="340"/>
              </a:spcBef>
            </a:pPr>
            <a:r>
              <a:rPr lang="es-ES" b="1" spc="1" dirty="0">
                <a:solidFill>
                  <a:srgbClr val="FDC222"/>
                </a:solidFill>
                <a:cs typeface="Arial"/>
              </a:rPr>
              <a:t>2</a:t>
            </a:r>
            <a:r>
              <a:rPr b="1" spc="1" dirty="0">
                <a:solidFill>
                  <a:srgbClr val="FDC222"/>
                </a:solidFill>
                <a:cs typeface="Arial"/>
              </a:rPr>
              <a:t>.2. </a:t>
            </a:r>
            <a:r>
              <a:rPr lang="es-ES" b="1" spc="1" dirty="0">
                <a:solidFill>
                  <a:srgbClr val="FDC222"/>
                </a:solidFill>
                <a:cs typeface="Arial"/>
              </a:rPr>
              <a:t>Investigación secundaria</a:t>
            </a:r>
          </a:p>
          <a:p>
            <a:pPr marL="579113">
              <a:lnSpc>
                <a:spcPct val="95825"/>
              </a:lnSpc>
              <a:spcBef>
                <a:spcPts val="340"/>
              </a:spcBef>
            </a:pPr>
            <a:r>
              <a:rPr lang="es-ES" b="1" spc="1" dirty="0">
                <a:solidFill>
                  <a:srgbClr val="FDC222"/>
                </a:solidFill>
                <a:cs typeface="Arial"/>
              </a:rPr>
              <a:t>2.3. Proceso de validación</a:t>
            </a:r>
            <a:endParaRPr dirty="0">
              <a:cs typeface="Arial"/>
            </a:endParaRPr>
          </a:p>
        </p:txBody>
      </p:sp>
      <p:pic>
        <p:nvPicPr>
          <p:cNvPr id="21" name="Imagen 20">
            <a:extLst>
              <a:ext uri="{FF2B5EF4-FFF2-40B4-BE49-F238E27FC236}">
                <a16:creationId xmlns:a16="http://schemas.microsoft.com/office/drawing/2014/main" id="{FDBE3239-7188-43C1-A648-9CFFE2B91B56}"/>
              </a:ext>
            </a:extLst>
          </p:cNvPr>
          <p:cNvPicPr/>
          <p:nvPr/>
        </p:nvPicPr>
        <p:blipFill>
          <a:blip r:embed="rId2"/>
          <a:stretch>
            <a:fillRect/>
          </a:stretch>
        </p:blipFill>
        <p:spPr>
          <a:xfrm>
            <a:off x="4972050" y="196850"/>
            <a:ext cx="4826000" cy="939800"/>
          </a:xfrm>
          <a:prstGeom prst="rect">
            <a:avLst/>
          </a:prstGeom>
        </p:spPr>
      </p:pic>
    </p:spTree>
    <p:extLst>
      <p:ext uri="{BB962C8B-B14F-4D97-AF65-F5344CB8AC3E}">
        <p14:creationId xmlns:p14="http://schemas.microsoft.com/office/powerpoint/2010/main" val="140803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60450"/>
            <a:ext cx="9144000" cy="6463308"/>
          </a:xfrm>
          <a:prstGeom prst="rect">
            <a:avLst/>
          </a:prstGeom>
        </p:spPr>
        <p:txBody>
          <a:bodyPr wrap="square">
            <a:spAutoFit/>
          </a:bodyPr>
          <a:lstStyle/>
          <a:p>
            <a:r>
              <a:rPr lang="es-ES_tradnl" b="1" dirty="0">
                <a:solidFill>
                  <a:schemeClr val="accent6"/>
                </a:solidFill>
              </a:rPr>
              <a:t>2.1. INVESTIGACIÓN PRIMARIA</a:t>
            </a:r>
          </a:p>
          <a:p>
            <a:endParaRPr lang="es-ES" dirty="0">
              <a:solidFill>
                <a:schemeClr val="accent6"/>
              </a:solidFill>
            </a:endParaRPr>
          </a:p>
          <a:p>
            <a:endParaRPr lang="es-ES" dirty="0">
              <a:solidFill>
                <a:schemeClr val="accent6"/>
              </a:solidFill>
            </a:endParaRPr>
          </a:p>
          <a:p>
            <a:pPr marL="285750" indent="-285750" algn="just">
              <a:buFont typeface="Wingdings" pitchFamily="2" charset="2"/>
              <a:buChar char="Ø"/>
            </a:pPr>
            <a:r>
              <a:rPr lang="es-ES_tradnl" b="1" dirty="0"/>
              <a:t>FASE AGRARIA: COSTES DE PRODUCCIÓN</a:t>
            </a:r>
          </a:p>
          <a:p>
            <a:pPr algn="just"/>
            <a:endParaRPr lang="es-ES_tradnl" b="1" dirty="0"/>
          </a:p>
          <a:p>
            <a:pPr marL="285750" indent="-285750" algn="just">
              <a:buFont typeface="Courier New" panose="02070309020205020404" pitchFamily="49" charset="0"/>
              <a:buChar char="o"/>
            </a:pPr>
            <a:r>
              <a:rPr lang="es-ES_tradnl" dirty="0"/>
              <a:t>Cálculo de costes a escala nacional con la aplicación informática </a:t>
            </a:r>
            <a:r>
              <a:rPr lang="es-ES_tradnl" dirty="0" err="1"/>
              <a:t>GestOli</a:t>
            </a:r>
            <a:r>
              <a:rPr lang="es-ES_tradnl" dirty="0"/>
              <a:t>, que permite modificar todas las variables productivas y analizar el impacto en los costes (Parras et al., 2020. En: </a:t>
            </a:r>
            <a:r>
              <a:rPr lang="es-ES_tradnl" u="sng" dirty="0">
                <a:hlinkClick r:id="rId3">
                  <a:extLst>
                    <a:ext uri="{A12FA001-AC4F-418D-AE19-62706E023703}">
                      <ahyp:hlinkClr xmlns:ahyp="http://schemas.microsoft.com/office/drawing/2018/hyperlinkcolor" val="tx"/>
                    </a:ext>
                  </a:extLst>
                </a:hlinkClick>
              </a:rPr>
              <a:t>https://www.dipujaen.es/export/files/dipujaen/Costes_Olivar_Jaen.pdf</a:t>
            </a:r>
            <a:r>
              <a:rPr lang="es-ES_tradnl" u="sng" dirty="0"/>
              <a:t>).</a:t>
            </a:r>
            <a:r>
              <a:rPr lang="es-ES_tradnl" dirty="0"/>
              <a:t> </a:t>
            </a:r>
            <a:r>
              <a:rPr lang="es-ES_tradnl" dirty="0" err="1"/>
              <a:t>GestOli</a:t>
            </a:r>
            <a:r>
              <a:rPr lang="es-ES_tradnl" dirty="0"/>
              <a:t> permite el cálculo de los costes de producción de una forma dinámica, en el sentido de que es posible cambiar todas las variables productivas -estructura de la explotación y gestión- y analizar el impacto en los costes de producción. Se compone esencialmente de tres grandes bloques cuyas interacciones alimentan un cuarto bloque de resultados. </a:t>
            </a:r>
          </a:p>
          <a:p>
            <a:pPr marL="285750" indent="-285750" algn="just">
              <a:buFont typeface="Courier New" panose="02070309020205020404" pitchFamily="49" charset="0"/>
              <a:buChar char="o"/>
            </a:pPr>
            <a:endParaRPr lang="es-ES_tradnl" dirty="0"/>
          </a:p>
          <a:p>
            <a:pPr marL="285750" indent="-285750" algn="just">
              <a:buFont typeface="Wingdings" pitchFamily="2" charset="2"/>
              <a:buChar char="ü"/>
            </a:pPr>
            <a:r>
              <a:rPr lang="es-ES_tradnl" dirty="0"/>
              <a:t>El bloque de variables de entorno tiene la finalidad de definir con exactitud el sistema productivo considerado. Por ello, en este bloque, el programa se nutre con la información relativa a la estructura de la explotación (tamaño, número de parcelas, número de olivos por ha, producción media por ha, presencia de regadío, presencia de olivar en pendiente, etc.), su gestión (maquinarias en propiedad con sus relativos costes de adquisición incluyendo los financieros, el manejo seguido, los productos empleados, etc.). </a:t>
            </a:r>
          </a:p>
          <a:p>
            <a:pPr algn="just"/>
            <a:r>
              <a:rPr lang="es-ES_tradnl" b="1" dirty="0"/>
              <a:t>  </a:t>
            </a:r>
            <a:endParaRPr lang="es-ES" dirty="0"/>
          </a:p>
          <a:p>
            <a:endParaRPr lang="es-ES" dirty="0"/>
          </a:p>
          <a:p>
            <a:endParaRPr lang="es-ES_tradnl" dirty="0"/>
          </a:p>
          <a:p>
            <a:endParaRPr lang="es-ES_tradnl" dirty="0"/>
          </a:p>
        </p:txBody>
      </p:sp>
    </p:spTree>
    <p:extLst>
      <p:ext uri="{BB962C8B-B14F-4D97-AF65-F5344CB8AC3E}">
        <p14:creationId xmlns:p14="http://schemas.microsoft.com/office/powerpoint/2010/main" val="293687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497204" y="6477381"/>
            <a:ext cx="698754" cy="0"/>
          </a:xfrm>
          <a:custGeom>
            <a:avLst/>
            <a:gdLst/>
            <a:ahLst/>
            <a:cxnLst/>
            <a:rect l="l" t="t" r="r" b="b"/>
            <a:pathLst>
              <a:path w="698754">
                <a:moveTo>
                  <a:pt x="0" y="0"/>
                </a:moveTo>
                <a:lnTo>
                  <a:pt x="698754" y="0"/>
                </a:lnTo>
              </a:path>
            </a:pathLst>
          </a:custGeom>
          <a:ln w="9525">
            <a:solidFill>
              <a:srgbClr val="8F2E85"/>
            </a:solidFill>
          </a:ln>
        </p:spPr>
        <p:txBody>
          <a:bodyPr wrap="square" lIns="0" tIns="0" rIns="0" bIns="0" rtlCol="0">
            <a:noAutofit/>
          </a:bodyPr>
          <a:lstStyle/>
          <a:p>
            <a:endParaRPr dirty="0"/>
          </a:p>
        </p:txBody>
      </p:sp>
      <p:sp>
        <p:nvSpPr>
          <p:cNvPr id="2" name="object 2"/>
          <p:cNvSpPr txBox="1"/>
          <p:nvPr/>
        </p:nvSpPr>
        <p:spPr>
          <a:xfrm>
            <a:off x="497204" y="6337681"/>
            <a:ext cx="698754" cy="152400"/>
          </a:xfrm>
          <a:prstGeom prst="rect">
            <a:avLst/>
          </a:prstGeom>
        </p:spPr>
        <p:txBody>
          <a:bodyPr wrap="square" lIns="0" tIns="0" rIns="0" bIns="0" rtlCol="0">
            <a:noAutofit/>
          </a:bodyPr>
          <a:lstStyle/>
          <a:p>
            <a:pPr marL="25400">
              <a:lnSpc>
                <a:spcPts val="1000"/>
              </a:lnSpc>
            </a:pPr>
            <a:endParaRPr sz="1000"/>
          </a:p>
        </p:txBody>
      </p:sp>
      <p:pic>
        <p:nvPicPr>
          <p:cNvPr id="24" name="Imagen 23">
            <a:extLst>
              <a:ext uri="{FF2B5EF4-FFF2-40B4-BE49-F238E27FC236}">
                <a16:creationId xmlns:a16="http://schemas.microsoft.com/office/drawing/2014/main" id="{26CF6497-BE0F-419A-9920-29EFF471A3C2}"/>
              </a:ext>
            </a:extLst>
          </p:cNvPr>
          <p:cNvPicPr/>
          <p:nvPr/>
        </p:nvPicPr>
        <p:blipFill>
          <a:blip r:embed="rId2"/>
          <a:stretch>
            <a:fillRect/>
          </a:stretch>
        </p:blipFill>
        <p:spPr>
          <a:xfrm>
            <a:off x="5251450" y="-6350"/>
            <a:ext cx="4826000" cy="939800"/>
          </a:xfrm>
          <a:prstGeom prst="rect">
            <a:avLst/>
          </a:prstGeom>
        </p:spPr>
      </p:pic>
      <p:sp>
        <p:nvSpPr>
          <p:cNvPr id="4" name="Rectángulo 3">
            <a:extLst>
              <a:ext uri="{FF2B5EF4-FFF2-40B4-BE49-F238E27FC236}">
                <a16:creationId xmlns:a16="http://schemas.microsoft.com/office/drawing/2014/main" id="{D2604CF1-6461-8740-8146-A28AB43AD7DB}"/>
              </a:ext>
            </a:extLst>
          </p:cNvPr>
          <p:cNvSpPr/>
          <p:nvPr/>
        </p:nvSpPr>
        <p:spPr>
          <a:xfrm>
            <a:off x="247650" y="1005145"/>
            <a:ext cx="9491742" cy="5632311"/>
          </a:xfrm>
          <a:prstGeom prst="rect">
            <a:avLst/>
          </a:prstGeom>
        </p:spPr>
        <p:txBody>
          <a:bodyPr wrap="square">
            <a:spAutoFit/>
          </a:bodyPr>
          <a:lstStyle/>
          <a:p>
            <a:r>
              <a:rPr lang="es-ES_tradnl" b="1" dirty="0">
                <a:solidFill>
                  <a:schemeClr val="accent6"/>
                </a:solidFill>
              </a:rPr>
              <a:t>2.1. INVESTIGACIÓN PRIMARIA</a:t>
            </a:r>
          </a:p>
          <a:p>
            <a:endParaRPr lang="es-ES" dirty="0">
              <a:solidFill>
                <a:schemeClr val="accent6"/>
              </a:solidFill>
            </a:endParaRPr>
          </a:p>
          <a:p>
            <a:endParaRPr lang="es-ES" dirty="0">
              <a:solidFill>
                <a:schemeClr val="accent6"/>
              </a:solidFill>
            </a:endParaRPr>
          </a:p>
          <a:p>
            <a:pPr marL="285750" indent="-285750" algn="just">
              <a:buFont typeface="Wingdings" pitchFamily="2" charset="2"/>
              <a:buChar char="Ø"/>
            </a:pPr>
            <a:r>
              <a:rPr lang="es-ES_tradnl" b="1" dirty="0"/>
              <a:t>FASE AGRARIA: COSTES DE PRODUCCIÓN</a:t>
            </a:r>
          </a:p>
          <a:p>
            <a:pPr algn="just"/>
            <a:endParaRPr lang="es-ES_tradnl" b="1" dirty="0"/>
          </a:p>
          <a:p>
            <a:pPr marL="285750" indent="-285750" algn="just">
              <a:buFont typeface="Wingdings" pitchFamily="2" charset="2"/>
              <a:buChar char="ü"/>
            </a:pPr>
            <a:r>
              <a:rPr lang="es-ES_tradnl" dirty="0"/>
              <a:t>El bloque de tiempos de operaciones es el bloque central del programa. La metodología seguida en su diseño es traducir toda operación realizada en el olivar en tiempo de ejecución y en costes. Este enfoque permite adaptar el cálculo a una multitud de situaciones productivas y, en consecuencia, afinar mucho la estimación de costes. Para ello, en este bloque, para cada tarea de gestión del olivar, el programa calcula los tiempos de producción teóricos en el caso de la máxima eficiencia en las labores y los tiempos de producción reales que resultan de añadir un conjunto de ineficiencias relacionadas con la estructura productiva de las explotaciones. Los tiempos de trabajo necesarios para llevar a cabo cada operación se han obtenido a través de un conjunto de 60 encuestas a agricultores de la provincia de Jaén y consultas a expertos.</a:t>
            </a:r>
          </a:p>
          <a:p>
            <a:pPr algn="just"/>
            <a:endParaRPr lang="es-ES_tradnl" dirty="0"/>
          </a:p>
          <a:p>
            <a:pPr algn="just"/>
            <a:endParaRPr lang="es-ES_tradnl" dirty="0"/>
          </a:p>
          <a:p>
            <a:pPr algn="just"/>
            <a:r>
              <a:rPr lang="es-ES_tradnl" b="1" dirty="0"/>
              <a:t>  </a:t>
            </a:r>
            <a:endParaRPr lang="es-ES" dirty="0"/>
          </a:p>
          <a:p>
            <a:endParaRPr lang="es-ES" dirty="0"/>
          </a:p>
          <a:p>
            <a:endParaRPr lang="es-ES_tradnl" dirty="0"/>
          </a:p>
          <a:p>
            <a:endParaRPr lang="es-ES_tradnl" dirty="0"/>
          </a:p>
        </p:txBody>
      </p:sp>
    </p:spTree>
    <p:extLst>
      <p:ext uri="{BB962C8B-B14F-4D97-AF65-F5344CB8AC3E}">
        <p14:creationId xmlns:p14="http://schemas.microsoft.com/office/powerpoint/2010/main" val="2087060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1487</TotalTime>
  <Words>6842</Words>
  <Application>Microsoft Macintosh PowerPoint</Application>
  <PresentationFormat>Personalizado</PresentationFormat>
  <Paragraphs>839</Paragraphs>
  <Slides>45</Slides>
  <Notes>21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45</vt:i4>
      </vt:variant>
    </vt:vector>
  </HeadingPairs>
  <TitlesOfParts>
    <vt:vector size="53" baseType="lpstr">
      <vt:lpstr>Arial</vt:lpstr>
      <vt:lpstr>Arial Narrow</vt:lpstr>
      <vt:lpstr>Calibri</vt:lpstr>
      <vt:lpstr>Courier New</vt:lpstr>
      <vt:lpstr>Times New Roman</vt:lpstr>
      <vt:lpstr>Trebuchet MS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dc:creator>
  <cp:lastModifiedBy>Usuario de Microsoft Office</cp:lastModifiedBy>
  <cp:revision>103</cp:revision>
  <dcterms:modified xsi:type="dcterms:W3CDTF">2021-06-04T08:45:42Z</dcterms:modified>
</cp:coreProperties>
</file>