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65" r:id="rId3"/>
    <p:sldId id="261" r:id="rId4"/>
    <p:sldId id="262" r:id="rId5"/>
    <p:sldId id="263" r:id="rId6"/>
    <p:sldId id="285" r:id="rId7"/>
    <p:sldId id="286" r:id="rId8"/>
    <p:sldId id="289" r:id="rId9"/>
    <p:sldId id="288" r:id="rId10"/>
    <p:sldId id="287" r:id="rId11"/>
    <p:sldId id="290" r:id="rId12"/>
    <p:sldId id="291" r:id="rId13"/>
    <p:sldId id="292" r:id="rId14"/>
    <p:sldId id="293" r:id="rId15"/>
    <p:sldId id="295" r:id="rId16"/>
    <p:sldId id="294" r:id="rId17"/>
    <p:sldId id="296" r:id="rId18"/>
  </p:sldIdLst>
  <p:sldSz cx="10440988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28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lga Moreno Perez" initials="OMP" lastIdx="1" clrIdx="0">
    <p:extLst>
      <p:ext uri="{19B8F6BF-5375-455C-9EA6-DF929625EA0E}">
        <p15:presenceInfo xmlns:p15="http://schemas.microsoft.com/office/powerpoint/2012/main" userId="S-1-5-21-102064544-280963791-1022575233-1542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84" autoAdjust="0"/>
  </p:normalViewPr>
  <p:slideViewPr>
    <p:cSldViewPr>
      <p:cViewPr varScale="1">
        <p:scale>
          <a:sx n="79" d="100"/>
          <a:sy n="79" d="100"/>
        </p:scale>
        <p:origin x="1253" y="62"/>
      </p:cViewPr>
      <p:guideLst>
        <p:guide orient="horz" pos="2160"/>
        <p:guide pos="3289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388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C269EF-7897-4C1D-B580-F4448D57DE31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1"/>
      <dgm:spPr/>
    </dgm:pt>
    <dgm:pt modelId="{F0A7A1FF-5728-430A-82C8-15660693AAD3}">
      <dgm:prSet phldrT="[Texto]"/>
      <dgm:spPr/>
      <dgm:t>
        <a:bodyPr/>
        <a:lstStyle/>
        <a:p>
          <a:r>
            <a:rPr lang="es-ES" dirty="0"/>
            <a:t>Elaboración planes de acción</a:t>
          </a:r>
        </a:p>
      </dgm:t>
    </dgm:pt>
    <dgm:pt modelId="{15B6B564-D1FF-489E-B5D5-C3531799FB70}" type="parTrans" cxnId="{7A1F1EC6-39A3-4A1E-B33E-B5E5F38C0E4B}">
      <dgm:prSet/>
      <dgm:spPr/>
      <dgm:t>
        <a:bodyPr/>
        <a:lstStyle/>
        <a:p>
          <a:endParaRPr lang="es-ES"/>
        </a:p>
      </dgm:t>
    </dgm:pt>
    <dgm:pt modelId="{DC3EFEEE-4AB5-4F18-B34E-3C9E9CC89068}" type="sibTrans" cxnId="{7A1F1EC6-39A3-4A1E-B33E-B5E5F38C0E4B}">
      <dgm:prSet/>
      <dgm:spPr/>
      <dgm:t>
        <a:bodyPr/>
        <a:lstStyle/>
        <a:p>
          <a:endParaRPr lang="es-ES"/>
        </a:p>
      </dgm:t>
    </dgm:pt>
    <dgm:pt modelId="{BA971A73-4123-4718-A917-EA500E8BEA11}">
      <dgm:prSet phldrT="[Texto]"/>
      <dgm:spPr/>
      <dgm:t>
        <a:bodyPr/>
        <a:lstStyle/>
        <a:p>
          <a:r>
            <a:rPr lang="es-ES" dirty="0"/>
            <a:t>Escenarios</a:t>
          </a:r>
        </a:p>
      </dgm:t>
    </dgm:pt>
    <dgm:pt modelId="{DEFE429E-7390-480F-9B7E-14435FADECBA}" type="parTrans" cxnId="{4ED63811-5FA3-447B-9121-FBD2BC2C5636}">
      <dgm:prSet/>
      <dgm:spPr/>
      <dgm:t>
        <a:bodyPr/>
        <a:lstStyle/>
        <a:p>
          <a:endParaRPr lang="es-ES"/>
        </a:p>
      </dgm:t>
    </dgm:pt>
    <dgm:pt modelId="{17AE2567-F250-4FD5-A047-1DB1E1C7DDA4}" type="sibTrans" cxnId="{4ED63811-5FA3-447B-9121-FBD2BC2C5636}">
      <dgm:prSet/>
      <dgm:spPr/>
      <dgm:t>
        <a:bodyPr/>
        <a:lstStyle/>
        <a:p>
          <a:endParaRPr lang="es-ES"/>
        </a:p>
      </dgm:t>
    </dgm:pt>
    <dgm:pt modelId="{B31D4492-E825-4E31-AD8E-9B9B22F8B428}">
      <dgm:prSet phldrT="[Texto]"/>
      <dgm:spPr/>
      <dgm:t>
        <a:bodyPr/>
        <a:lstStyle/>
        <a:p>
          <a:r>
            <a:rPr lang="es-ES" dirty="0"/>
            <a:t>Análisis conjunto</a:t>
          </a:r>
        </a:p>
      </dgm:t>
    </dgm:pt>
    <dgm:pt modelId="{D513AAAF-4D3E-430D-BD8C-93DE76DE1834}" type="parTrans" cxnId="{8350108E-B0E3-42AB-98AB-03FC9A1BB834}">
      <dgm:prSet/>
      <dgm:spPr/>
      <dgm:t>
        <a:bodyPr/>
        <a:lstStyle/>
        <a:p>
          <a:endParaRPr lang="es-ES"/>
        </a:p>
      </dgm:t>
    </dgm:pt>
    <dgm:pt modelId="{E0D6BC22-C952-4D42-9302-065B0A7F90B2}" type="sibTrans" cxnId="{8350108E-B0E3-42AB-98AB-03FC9A1BB834}">
      <dgm:prSet/>
      <dgm:spPr/>
      <dgm:t>
        <a:bodyPr/>
        <a:lstStyle/>
        <a:p>
          <a:endParaRPr lang="es-ES"/>
        </a:p>
      </dgm:t>
    </dgm:pt>
    <dgm:pt modelId="{B94D355B-5AA9-4771-9D2A-4D524D7D5E93}" type="pres">
      <dgm:prSet presAssocID="{63C269EF-7897-4C1D-B580-F4448D57DE31}" presName="Name0" presStyleCnt="0">
        <dgm:presLayoutVars>
          <dgm:dir/>
          <dgm:resizeHandles val="exact"/>
        </dgm:presLayoutVars>
      </dgm:prSet>
      <dgm:spPr/>
    </dgm:pt>
    <dgm:pt modelId="{FE91810D-235D-478F-B2F1-930E8FC5639C}" type="pres">
      <dgm:prSet presAssocID="{63C269EF-7897-4C1D-B580-F4448D57DE31}" presName="vNodes" presStyleCnt="0"/>
      <dgm:spPr/>
    </dgm:pt>
    <dgm:pt modelId="{047960F7-4A9D-4E5A-A015-9DF07CFA127B}" type="pres">
      <dgm:prSet presAssocID="{F0A7A1FF-5728-430A-82C8-15660693AAD3}" presName="node" presStyleLbl="node1" presStyleIdx="0" presStyleCnt="3" custScaleX="281581" custScaleY="179174">
        <dgm:presLayoutVars>
          <dgm:bulletEnabled val="1"/>
        </dgm:presLayoutVars>
      </dgm:prSet>
      <dgm:spPr/>
    </dgm:pt>
    <dgm:pt modelId="{77AA80E7-B1C8-4216-AA6A-48AADEC9F84C}" type="pres">
      <dgm:prSet presAssocID="{DC3EFEEE-4AB5-4F18-B34E-3C9E9CC89068}" presName="spacerT" presStyleCnt="0"/>
      <dgm:spPr/>
    </dgm:pt>
    <dgm:pt modelId="{C855B2F4-0F15-4128-B0C1-A8FF864879B9}" type="pres">
      <dgm:prSet presAssocID="{DC3EFEEE-4AB5-4F18-B34E-3C9E9CC89068}" presName="sibTrans" presStyleLbl="sibTrans2D1" presStyleIdx="0" presStyleCnt="2"/>
      <dgm:spPr/>
    </dgm:pt>
    <dgm:pt modelId="{45C93795-38F9-4E76-9AF8-9FA691DEB988}" type="pres">
      <dgm:prSet presAssocID="{DC3EFEEE-4AB5-4F18-B34E-3C9E9CC89068}" presName="spacerB" presStyleCnt="0"/>
      <dgm:spPr/>
    </dgm:pt>
    <dgm:pt modelId="{504D8F12-D4C2-44CC-9B7C-0D36D3A552AD}" type="pres">
      <dgm:prSet presAssocID="{BA971A73-4123-4718-A917-EA500E8BEA11}" presName="node" presStyleLbl="node1" presStyleIdx="1" presStyleCnt="3" custScaleX="281581" custScaleY="179174">
        <dgm:presLayoutVars>
          <dgm:bulletEnabled val="1"/>
        </dgm:presLayoutVars>
      </dgm:prSet>
      <dgm:spPr/>
    </dgm:pt>
    <dgm:pt modelId="{827B3FE6-AD3D-4B35-B37A-04FB8B9C507A}" type="pres">
      <dgm:prSet presAssocID="{63C269EF-7897-4C1D-B580-F4448D57DE31}" presName="sibTransLast" presStyleLbl="sibTrans2D1" presStyleIdx="1" presStyleCnt="2"/>
      <dgm:spPr/>
    </dgm:pt>
    <dgm:pt modelId="{C3652DAB-5D01-4E93-A949-C924FF2CE9F4}" type="pres">
      <dgm:prSet presAssocID="{63C269EF-7897-4C1D-B580-F4448D57DE31}" presName="connectorText" presStyleLbl="sibTrans2D1" presStyleIdx="1" presStyleCnt="2"/>
      <dgm:spPr/>
    </dgm:pt>
    <dgm:pt modelId="{A4016361-77E8-43C7-8E4B-39A920BB4A40}" type="pres">
      <dgm:prSet presAssocID="{63C269EF-7897-4C1D-B580-F4448D57DE31}" presName="lastNode" presStyleLbl="node1" presStyleIdx="2" presStyleCnt="3" custScaleX="111436" custScaleY="96574">
        <dgm:presLayoutVars>
          <dgm:bulletEnabled val="1"/>
        </dgm:presLayoutVars>
      </dgm:prSet>
      <dgm:spPr/>
    </dgm:pt>
  </dgm:ptLst>
  <dgm:cxnLst>
    <dgm:cxn modelId="{4ED63811-5FA3-447B-9121-FBD2BC2C5636}" srcId="{63C269EF-7897-4C1D-B580-F4448D57DE31}" destId="{BA971A73-4123-4718-A917-EA500E8BEA11}" srcOrd="1" destOrd="0" parTransId="{DEFE429E-7390-480F-9B7E-14435FADECBA}" sibTransId="{17AE2567-F250-4FD5-A047-1DB1E1C7DDA4}"/>
    <dgm:cxn modelId="{FF481523-FBB4-4D3E-895B-5F57301BA7BD}" type="presOf" srcId="{17AE2567-F250-4FD5-A047-1DB1E1C7DDA4}" destId="{C3652DAB-5D01-4E93-A949-C924FF2CE9F4}" srcOrd="1" destOrd="0" presId="urn:microsoft.com/office/officeart/2005/8/layout/equation2"/>
    <dgm:cxn modelId="{0F9A8B23-4548-4342-BF0E-1AEF5377E927}" type="presOf" srcId="{63C269EF-7897-4C1D-B580-F4448D57DE31}" destId="{B94D355B-5AA9-4771-9D2A-4D524D7D5E93}" srcOrd="0" destOrd="0" presId="urn:microsoft.com/office/officeart/2005/8/layout/equation2"/>
    <dgm:cxn modelId="{EC78802E-C7E3-4C25-8F52-20BAEF34805B}" type="presOf" srcId="{B31D4492-E825-4E31-AD8E-9B9B22F8B428}" destId="{A4016361-77E8-43C7-8E4B-39A920BB4A40}" srcOrd="0" destOrd="0" presId="urn:microsoft.com/office/officeart/2005/8/layout/equation2"/>
    <dgm:cxn modelId="{0A811845-EC3D-43D7-BB8A-9C696BAD763F}" type="presOf" srcId="{DC3EFEEE-4AB5-4F18-B34E-3C9E9CC89068}" destId="{C855B2F4-0F15-4128-B0C1-A8FF864879B9}" srcOrd="0" destOrd="0" presId="urn:microsoft.com/office/officeart/2005/8/layout/equation2"/>
    <dgm:cxn modelId="{A7176951-20A9-4543-9A2F-2E58145C53CC}" type="presOf" srcId="{F0A7A1FF-5728-430A-82C8-15660693AAD3}" destId="{047960F7-4A9D-4E5A-A015-9DF07CFA127B}" srcOrd="0" destOrd="0" presId="urn:microsoft.com/office/officeart/2005/8/layout/equation2"/>
    <dgm:cxn modelId="{72FFDD76-6154-43F4-A3D1-4B5BB6974547}" type="presOf" srcId="{17AE2567-F250-4FD5-A047-1DB1E1C7DDA4}" destId="{827B3FE6-AD3D-4B35-B37A-04FB8B9C507A}" srcOrd="0" destOrd="0" presId="urn:microsoft.com/office/officeart/2005/8/layout/equation2"/>
    <dgm:cxn modelId="{8350108E-B0E3-42AB-98AB-03FC9A1BB834}" srcId="{63C269EF-7897-4C1D-B580-F4448D57DE31}" destId="{B31D4492-E825-4E31-AD8E-9B9B22F8B428}" srcOrd="2" destOrd="0" parTransId="{D513AAAF-4D3E-430D-BD8C-93DE76DE1834}" sibTransId="{E0D6BC22-C952-4D42-9302-065B0A7F90B2}"/>
    <dgm:cxn modelId="{BA774BA9-E48F-4ADA-98CE-939B7B7B7958}" type="presOf" srcId="{BA971A73-4123-4718-A917-EA500E8BEA11}" destId="{504D8F12-D4C2-44CC-9B7C-0D36D3A552AD}" srcOrd="0" destOrd="0" presId="urn:microsoft.com/office/officeart/2005/8/layout/equation2"/>
    <dgm:cxn modelId="{7A1F1EC6-39A3-4A1E-B33E-B5E5F38C0E4B}" srcId="{63C269EF-7897-4C1D-B580-F4448D57DE31}" destId="{F0A7A1FF-5728-430A-82C8-15660693AAD3}" srcOrd="0" destOrd="0" parTransId="{15B6B564-D1FF-489E-B5D5-C3531799FB70}" sibTransId="{DC3EFEEE-4AB5-4F18-B34E-3C9E9CC89068}"/>
    <dgm:cxn modelId="{1073B1B5-B19A-4656-87CE-F78E078439FB}" type="presParOf" srcId="{B94D355B-5AA9-4771-9D2A-4D524D7D5E93}" destId="{FE91810D-235D-478F-B2F1-930E8FC5639C}" srcOrd="0" destOrd="0" presId="urn:microsoft.com/office/officeart/2005/8/layout/equation2"/>
    <dgm:cxn modelId="{CD0CC782-8394-4009-AF46-BE802AA6A014}" type="presParOf" srcId="{FE91810D-235D-478F-B2F1-930E8FC5639C}" destId="{047960F7-4A9D-4E5A-A015-9DF07CFA127B}" srcOrd="0" destOrd="0" presId="urn:microsoft.com/office/officeart/2005/8/layout/equation2"/>
    <dgm:cxn modelId="{A5D6D5D9-8EB7-40C9-896D-B6B3F7284358}" type="presParOf" srcId="{FE91810D-235D-478F-B2F1-930E8FC5639C}" destId="{77AA80E7-B1C8-4216-AA6A-48AADEC9F84C}" srcOrd="1" destOrd="0" presId="urn:microsoft.com/office/officeart/2005/8/layout/equation2"/>
    <dgm:cxn modelId="{BDC3C53A-F588-4022-A3AD-5C11ABC65099}" type="presParOf" srcId="{FE91810D-235D-478F-B2F1-930E8FC5639C}" destId="{C855B2F4-0F15-4128-B0C1-A8FF864879B9}" srcOrd="2" destOrd="0" presId="urn:microsoft.com/office/officeart/2005/8/layout/equation2"/>
    <dgm:cxn modelId="{61F175D9-BD30-455A-AE6F-14275531921E}" type="presParOf" srcId="{FE91810D-235D-478F-B2F1-930E8FC5639C}" destId="{45C93795-38F9-4E76-9AF8-9FA691DEB988}" srcOrd="3" destOrd="0" presId="urn:microsoft.com/office/officeart/2005/8/layout/equation2"/>
    <dgm:cxn modelId="{FB2E7460-0C2C-4E81-9F0A-CD3B66E13F92}" type="presParOf" srcId="{FE91810D-235D-478F-B2F1-930E8FC5639C}" destId="{504D8F12-D4C2-44CC-9B7C-0D36D3A552AD}" srcOrd="4" destOrd="0" presId="urn:microsoft.com/office/officeart/2005/8/layout/equation2"/>
    <dgm:cxn modelId="{68BEB812-AFAE-42C8-A851-35AA4884BD79}" type="presParOf" srcId="{B94D355B-5AA9-4771-9D2A-4D524D7D5E93}" destId="{827B3FE6-AD3D-4B35-B37A-04FB8B9C507A}" srcOrd="1" destOrd="0" presId="urn:microsoft.com/office/officeart/2005/8/layout/equation2"/>
    <dgm:cxn modelId="{6F208F1D-592C-457B-A7EE-51D43EAEF85C}" type="presParOf" srcId="{827B3FE6-AD3D-4B35-B37A-04FB8B9C507A}" destId="{C3652DAB-5D01-4E93-A949-C924FF2CE9F4}" srcOrd="0" destOrd="0" presId="urn:microsoft.com/office/officeart/2005/8/layout/equation2"/>
    <dgm:cxn modelId="{CD8735C8-F2FB-4D4E-A7BB-0419247BF042}" type="presParOf" srcId="{B94D355B-5AA9-4771-9D2A-4D524D7D5E93}" destId="{A4016361-77E8-43C7-8E4B-39A920BB4A40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FAF4F6-4134-470A-B276-BA1F25CAB9D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FC1F3ACA-1E65-4B59-95B1-C360AD166425}">
      <dgm:prSet phldrT="[Texto]"/>
      <dgm:spPr/>
      <dgm:t>
        <a:bodyPr/>
        <a:lstStyle/>
        <a:p>
          <a:r>
            <a:rPr lang="es-ES" dirty="0"/>
            <a:t>Definición objetivos</a:t>
          </a:r>
        </a:p>
      </dgm:t>
    </dgm:pt>
    <dgm:pt modelId="{E227F81D-F389-44ED-9177-21BC4F6E8A81}" type="parTrans" cxnId="{5B45CF15-2044-45CC-894D-689BA9B24489}">
      <dgm:prSet/>
      <dgm:spPr/>
      <dgm:t>
        <a:bodyPr/>
        <a:lstStyle/>
        <a:p>
          <a:endParaRPr lang="es-ES"/>
        </a:p>
      </dgm:t>
    </dgm:pt>
    <dgm:pt modelId="{C46E0974-040D-43F0-ABA3-2ADBD53C2012}" type="sibTrans" cxnId="{5B45CF15-2044-45CC-894D-689BA9B24489}">
      <dgm:prSet/>
      <dgm:spPr/>
      <dgm:t>
        <a:bodyPr/>
        <a:lstStyle/>
        <a:p>
          <a:endParaRPr lang="es-ES"/>
        </a:p>
      </dgm:t>
    </dgm:pt>
    <dgm:pt modelId="{5BC40448-DE61-463B-A037-53140CED91C7}">
      <dgm:prSet phldrT="[Texto]"/>
      <dgm:spPr/>
      <dgm:t>
        <a:bodyPr/>
        <a:lstStyle/>
        <a:p>
          <a:r>
            <a:rPr lang="es-ES" dirty="0"/>
            <a:t>Elaboración planes acción</a:t>
          </a:r>
        </a:p>
      </dgm:t>
    </dgm:pt>
    <dgm:pt modelId="{C038221B-A0E9-4FA2-B1E0-DC2F29223C48}" type="parTrans" cxnId="{ED018BC4-7DC3-47B4-8031-8B66D6B8F2B1}">
      <dgm:prSet/>
      <dgm:spPr/>
      <dgm:t>
        <a:bodyPr/>
        <a:lstStyle/>
        <a:p>
          <a:endParaRPr lang="es-ES"/>
        </a:p>
      </dgm:t>
    </dgm:pt>
    <dgm:pt modelId="{D149CB49-6DED-4C49-ABE6-F8D2D999F881}" type="sibTrans" cxnId="{ED018BC4-7DC3-47B4-8031-8B66D6B8F2B1}">
      <dgm:prSet/>
      <dgm:spPr/>
      <dgm:t>
        <a:bodyPr/>
        <a:lstStyle/>
        <a:p>
          <a:endParaRPr lang="es-ES"/>
        </a:p>
      </dgm:t>
    </dgm:pt>
    <dgm:pt modelId="{A46F81F8-5265-45C4-BB1F-57495BA339F5}" type="pres">
      <dgm:prSet presAssocID="{35FAF4F6-4134-470A-B276-BA1F25CAB9DC}" presName="Name0" presStyleCnt="0">
        <dgm:presLayoutVars>
          <dgm:dir/>
          <dgm:resizeHandles val="exact"/>
        </dgm:presLayoutVars>
      </dgm:prSet>
      <dgm:spPr/>
    </dgm:pt>
    <dgm:pt modelId="{4413FB45-FD08-4D63-9C03-F1B0E2F2B252}" type="pres">
      <dgm:prSet presAssocID="{FC1F3ACA-1E65-4B59-95B1-C360AD166425}" presName="node" presStyleLbl="node1" presStyleIdx="0" presStyleCnt="2">
        <dgm:presLayoutVars>
          <dgm:bulletEnabled val="1"/>
        </dgm:presLayoutVars>
      </dgm:prSet>
      <dgm:spPr/>
    </dgm:pt>
    <dgm:pt modelId="{66F2A5D3-346C-43C4-A940-90885F9435EB}" type="pres">
      <dgm:prSet presAssocID="{C46E0974-040D-43F0-ABA3-2ADBD53C2012}" presName="sibTrans" presStyleLbl="sibTrans2D1" presStyleIdx="0" presStyleCnt="1"/>
      <dgm:spPr/>
    </dgm:pt>
    <dgm:pt modelId="{299BB1AC-AA97-4181-96B3-A986AC28C0F9}" type="pres">
      <dgm:prSet presAssocID="{C46E0974-040D-43F0-ABA3-2ADBD53C2012}" presName="connectorText" presStyleLbl="sibTrans2D1" presStyleIdx="0" presStyleCnt="1"/>
      <dgm:spPr/>
    </dgm:pt>
    <dgm:pt modelId="{18D030B0-ABF5-4FA6-B004-8C9F871C916B}" type="pres">
      <dgm:prSet presAssocID="{5BC40448-DE61-463B-A037-53140CED91C7}" presName="node" presStyleLbl="node1" presStyleIdx="1" presStyleCnt="2">
        <dgm:presLayoutVars>
          <dgm:bulletEnabled val="1"/>
        </dgm:presLayoutVars>
      </dgm:prSet>
      <dgm:spPr/>
    </dgm:pt>
  </dgm:ptLst>
  <dgm:cxnLst>
    <dgm:cxn modelId="{5B45CF15-2044-45CC-894D-689BA9B24489}" srcId="{35FAF4F6-4134-470A-B276-BA1F25CAB9DC}" destId="{FC1F3ACA-1E65-4B59-95B1-C360AD166425}" srcOrd="0" destOrd="0" parTransId="{E227F81D-F389-44ED-9177-21BC4F6E8A81}" sibTransId="{C46E0974-040D-43F0-ABA3-2ADBD53C2012}"/>
    <dgm:cxn modelId="{FAFF805C-4245-47A9-B250-A2DA54BF8A58}" type="presOf" srcId="{5BC40448-DE61-463B-A037-53140CED91C7}" destId="{18D030B0-ABF5-4FA6-B004-8C9F871C916B}" srcOrd="0" destOrd="0" presId="urn:microsoft.com/office/officeart/2005/8/layout/process1"/>
    <dgm:cxn modelId="{95D7556F-AA77-4257-B47B-FB4E5E88EECB}" type="presOf" srcId="{35FAF4F6-4134-470A-B276-BA1F25CAB9DC}" destId="{A46F81F8-5265-45C4-BB1F-57495BA339F5}" srcOrd="0" destOrd="0" presId="urn:microsoft.com/office/officeart/2005/8/layout/process1"/>
    <dgm:cxn modelId="{6456DE8E-9D7E-483F-B90D-D0B57A06A6F6}" type="presOf" srcId="{C46E0974-040D-43F0-ABA3-2ADBD53C2012}" destId="{299BB1AC-AA97-4181-96B3-A986AC28C0F9}" srcOrd="1" destOrd="0" presId="urn:microsoft.com/office/officeart/2005/8/layout/process1"/>
    <dgm:cxn modelId="{658B41A0-5BE9-484F-BB6B-1252D7B04B0B}" type="presOf" srcId="{FC1F3ACA-1E65-4B59-95B1-C360AD166425}" destId="{4413FB45-FD08-4D63-9C03-F1B0E2F2B252}" srcOrd="0" destOrd="0" presId="urn:microsoft.com/office/officeart/2005/8/layout/process1"/>
    <dgm:cxn modelId="{2B3FE6A6-B5FA-4420-92A1-F6D266C050FD}" type="presOf" srcId="{C46E0974-040D-43F0-ABA3-2ADBD53C2012}" destId="{66F2A5D3-346C-43C4-A940-90885F9435EB}" srcOrd="0" destOrd="0" presId="urn:microsoft.com/office/officeart/2005/8/layout/process1"/>
    <dgm:cxn modelId="{ED018BC4-7DC3-47B4-8031-8B66D6B8F2B1}" srcId="{35FAF4F6-4134-470A-B276-BA1F25CAB9DC}" destId="{5BC40448-DE61-463B-A037-53140CED91C7}" srcOrd="1" destOrd="0" parTransId="{C038221B-A0E9-4FA2-B1E0-DC2F29223C48}" sibTransId="{D149CB49-6DED-4C49-ABE6-F8D2D999F881}"/>
    <dgm:cxn modelId="{81FAF683-A648-403C-B377-E7AB9A5675F7}" type="presParOf" srcId="{A46F81F8-5265-45C4-BB1F-57495BA339F5}" destId="{4413FB45-FD08-4D63-9C03-F1B0E2F2B252}" srcOrd="0" destOrd="0" presId="urn:microsoft.com/office/officeart/2005/8/layout/process1"/>
    <dgm:cxn modelId="{09C27928-F4CC-4441-8331-E42FCBC4DC9C}" type="presParOf" srcId="{A46F81F8-5265-45C4-BB1F-57495BA339F5}" destId="{66F2A5D3-346C-43C4-A940-90885F9435EB}" srcOrd="1" destOrd="0" presId="urn:microsoft.com/office/officeart/2005/8/layout/process1"/>
    <dgm:cxn modelId="{0505885A-E016-4AE9-AB68-97073DD274E0}" type="presParOf" srcId="{66F2A5D3-346C-43C4-A940-90885F9435EB}" destId="{299BB1AC-AA97-4181-96B3-A986AC28C0F9}" srcOrd="0" destOrd="0" presId="urn:microsoft.com/office/officeart/2005/8/layout/process1"/>
    <dgm:cxn modelId="{8BF88654-0981-4B05-A726-03628B27D684}" type="presParOf" srcId="{A46F81F8-5265-45C4-BB1F-57495BA339F5}" destId="{18D030B0-ABF5-4FA6-B004-8C9F871C916B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7960F7-4A9D-4E5A-A015-9DF07CFA127B}">
      <dsp:nvSpPr>
        <dsp:cNvPr id="0" name=""/>
        <dsp:cNvSpPr/>
      </dsp:nvSpPr>
      <dsp:spPr>
        <a:xfrm>
          <a:off x="1745877" y="362"/>
          <a:ext cx="2945576" cy="18743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900" kern="1200" dirty="0"/>
            <a:t>Elaboración planes de acción</a:t>
          </a:r>
        </a:p>
      </dsp:txBody>
      <dsp:txXfrm>
        <a:off x="2177247" y="274849"/>
        <a:ext cx="2082836" cy="1325338"/>
      </dsp:txXfrm>
    </dsp:sp>
    <dsp:sp modelId="{C855B2F4-0F15-4128-B0C1-A8FF864879B9}">
      <dsp:nvSpPr>
        <dsp:cNvPr id="0" name=""/>
        <dsp:cNvSpPr/>
      </dsp:nvSpPr>
      <dsp:spPr>
        <a:xfrm>
          <a:off x="2915300" y="1959616"/>
          <a:ext cx="606729" cy="606729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000" kern="1200"/>
        </a:p>
      </dsp:txBody>
      <dsp:txXfrm>
        <a:off x="2995722" y="2191629"/>
        <a:ext cx="445885" cy="142703"/>
      </dsp:txXfrm>
    </dsp:sp>
    <dsp:sp modelId="{504D8F12-D4C2-44CC-9B7C-0D36D3A552AD}">
      <dsp:nvSpPr>
        <dsp:cNvPr id="0" name=""/>
        <dsp:cNvSpPr/>
      </dsp:nvSpPr>
      <dsp:spPr>
        <a:xfrm>
          <a:off x="1745877" y="2651288"/>
          <a:ext cx="2945576" cy="18743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900" kern="1200" dirty="0"/>
            <a:t>Escenarios</a:t>
          </a:r>
        </a:p>
      </dsp:txBody>
      <dsp:txXfrm>
        <a:off x="2177247" y="2925775"/>
        <a:ext cx="2082836" cy="1325338"/>
      </dsp:txXfrm>
    </dsp:sp>
    <dsp:sp modelId="{827B3FE6-AD3D-4B35-B37A-04FB8B9C507A}">
      <dsp:nvSpPr>
        <dsp:cNvPr id="0" name=""/>
        <dsp:cNvSpPr/>
      </dsp:nvSpPr>
      <dsp:spPr>
        <a:xfrm>
          <a:off x="4848366" y="2068409"/>
          <a:ext cx="332655" cy="3891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kern="1200"/>
        </a:p>
      </dsp:txBody>
      <dsp:txXfrm>
        <a:off x="4848366" y="2146238"/>
        <a:ext cx="232859" cy="233485"/>
      </dsp:txXfrm>
    </dsp:sp>
    <dsp:sp modelId="{A4016361-77E8-43C7-8E4B-39A920BB4A40}">
      <dsp:nvSpPr>
        <dsp:cNvPr id="0" name=""/>
        <dsp:cNvSpPr/>
      </dsp:nvSpPr>
      <dsp:spPr>
        <a:xfrm>
          <a:off x="5319104" y="1252735"/>
          <a:ext cx="2331430" cy="20204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400" kern="1200" dirty="0"/>
            <a:t>Análisis conjunto</a:t>
          </a:r>
        </a:p>
      </dsp:txBody>
      <dsp:txXfrm>
        <a:off x="5660534" y="1548629"/>
        <a:ext cx="1648570" cy="14287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13FB45-FD08-4D63-9C03-F1B0E2F2B252}">
      <dsp:nvSpPr>
        <dsp:cNvPr id="0" name=""/>
        <dsp:cNvSpPr/>
      </dsp:nvSpPr>
      <dsp:spPr>
        <a:xfrm>
          <a:off x="1835" y="1088888"/>
          <a:ext cx="3913642" cy="23481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800" kern="1200" dirty="0"/>
            <a:t>Definición objetivos</a:t>
          </a:r>
        </a:p>
      </dsp:txBody>
      <dsp:txXfrm>
        <a:off x="70611" y="1157664"/>
        <a:ext cx="3776090" cy="2210633"/>
      </dsp:txXfrm>
    </dsp:sp>
    <dsp:sp modelId="{66F2A5D3-346C-43C4-A940-90885F9435EB}">
      <dsp:nvSpPr>
        <dsp:cNvPr id="0" name=""/>
        <dsp:cNvSpPr/>
      </dsp:nvSpPr>
      <dsp:spPr>
        <a:xfrm>
          <a:off x="4306841" y="1777689"/>
          <a:ext cx="829692" cy="9705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3900" kern="1200"/>
        </a:p>
      </dsp:txBody>
      <dsp:txXfrm>
        <a:off x="4306841" y="1971806"/>
        <a:ext cx="580784" cy="582349"/>
      </dsp:txXfrm>
    </dsp:sp>
    <dsp:sp modelId="{18D030B0-ABF5-4FA6-B004-8C9F871C916B}">
      <dsp:nvSpPr>
        <dsp:cNvPr id="0" name=""/>
        <dsp:cNvSpPr/>
      </dsp:nvSpPr>
      <dsp:spPr>
        <a:xfrm>
          <a:off x="5480934" y="1088888"/>
          <a:ext cx="3913642" cy="23481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800" kern="1200" dirty="0"/>
            <a:t>Elaboración planes acción</a:t>
          </a:r>
        </a:p>
      </dsp:txBody>
      <dsp:txXfrm>
        <a:off x="5549710" y="1157664"/>
        <a:ext cx="3776090" cy="22106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D295B7-42CB-4FFE-A28D-ADB8A6A7D44E}" type="datetimeFigureOut">
              <a:rPr lang="es-ES" smtClean="0"/>
              <a:t>19/10/2022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259C5E-9A2F-4C89-9153-626AB3B693C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434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BD8438-0D5C-44D8-90FD-6394DBFD3E9C}" type="datetimeFigureOut">
              <a:rPr lang="es-ES" smtClean="0"/>
              <a:pPr/>
              <a:t>19/10/2022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819150" y="685800"/>
            <a:ext cx="52197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CD03C2-F958-42E3-95C9-EB1EC3DA3B1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9884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83075" y="2130429"/>
            <a:ext cx="8874841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66149" y="3886200"/>
            <a:ext cx="730869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2BD30-A05C-48DD-B0AA-B1F7538DC6E7}" type="datetimeFigureOut">
              <a:rPr lang="es-ES" smtClean="0"/>
              <a:pPr/>
              <a:t>19/10/2022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7E3A0-EE88-4CEA-85E0-EA70A26E9F9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2BD30-A05C-48DD-B0AA-B1F7538DC6E7}" type="datetimeFigureOut">
              <a:rPr lang="es-ES" smtClean="0"/>
              <a:pPr/>
              <a:t>19/10/2022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7E3A0-EE88-4CEA-85E0-EA70A26E9F9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569717" y="274639"/>
            <a:ext cx="2349222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22051" y="274639"/>
            <a:ext cx="687365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2BD30-A05C-48DD-B0AA-B1F7538DC6E7}" type="datetimeFigureOut">
              <a:rPr lang="es-ES" smtClean="0"/>
              <a:pPr/>
              <a:t>19/10/2022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7E3A0-EE88-4CEA-85E0-EA70A26E9F9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2BD30-A05C-48DD-B0AA-B1F7538DC6E7}" type="datetimeFigureOut">
              <a:rPr lang="es-ES" smtClean="0"/>
              <a:pPr/>
              <a:t>19/10/2022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7E3A0-EE88-4CEA-85E0-EA70A26E9F9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4766" y="4406904"/>
            <a:ext cx="887484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824766" y="2906713"/>
            <a:ext cx="887484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2BD30-A05C-48DD-B0AA-B1F7538DC6E7}" type="datetimeFigureOut">
              <a:rPr lang="es-ES" smtClean="0"/>
              <a:pPr/>
              <a:t>19/10/2022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7E3A0-EE88-4CEA-85E0-EA70A26E9F9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22051" y="1600204"/>
            <a:ext cx="461143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307502" y="1600204"/>
            <a:ext cx="461143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2BD30-A05C-48DD-B0AA-B1F7538DC6E7}" type="datetimeFigureOut">
              <a:rPr lang="es-ES" smtClean="0"/>
              <a:pPr/>
              <a:t>19/10/2022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7E3A0-EE88-4CEA-85E0-EA70A26E9F9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22051" y="1535113"/>
            <a:ext cx="461324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2051" y="2174875"/>
            <a:ext cx="461324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303880" y="1535113"/>
            <a:ext cx="461506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303880" y="2174875"/>
            <a:ext cx="461506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2BD30-A05C-48DD-B0AA-B1F7538DC6E7}" type="datetimeFigureOut">
              <a:rPr lang="es-ES" smtClean="0"/>
              <a:pPr/>
              <a:t>19/10/2022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7E3A0-EE88-4CEA-85E0-EA70A26E9F9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2BD30-A05C-48DD-B0AA-B1F7538DC6E7}" type="datetimeFigureOut">
              <a:rPr lang="es-ES" smtClean="0"/>
              <a:pPr/>
              <a:t>19/10/2022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7E3A0-EE88-4CEA-85E0-EA70A26E9F9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2BD30-A05C-48DD-B0AA-B1F7538DC6E7}" type="datetimeFigureOut">
              <a:rPr lang="es-ES" smtClean="0"/>
              <a:pPr/>
              <a:t>19/10/2022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7E3A0-EE88-4CEA-85E0-EA70A26E9F9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22050" y="273050"/>
            <a:ext cx="34350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082137" y="273052"/>
            <a:ext cx="583680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22050" y="1435102"/>
            <a:ext cx="34350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2BD30-A05C-48DD-B0AA-B1F7538DC6E7}" type="datetimeFigureOut">
              <a:rPr lang="es-ES" smtClean="0"/>
              <a:pPr/>
              <a:t>19/10/2022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7E3A0-EE88-4CEA-85E0-EA70A26E9F9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46507" y="4800600"/>
            <a:ext cx="626459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046507" y="612775"/>
            <a:ext cx="626459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046507" y="5367338"/>
            <a:ext cx="626459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2BD30-A05C-48DD-B0AA-B1F7538DC6E7}" type="datetimeFigureOut">
              <a:rPr lang="es-ES" smtClean="0"/>
              <a:pPr/>
              <a:t>19/10/2022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7E3A0-EE88-4CEA-85E0-EA70A26E9F9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522051" y="274638"/>
            <a:ext cx="939689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22051" y="1600204"/>
            <a:ext cx="939689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522051" y="6356354"/>
            <a:ext cx="24362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42BD30-A05C-48DD-B0AA-B1F7538DC6E7}" type="datetimeFigureOut">
              <a:rPr lang="es-ES" smtClean="0"/>
              <a:pPr/>
              <a:t>19/10/2022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567339" y="6356354"/>
            <a:ext cx="3306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482709" y="6356354"/>
            <a:ext cx="24362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37E3A0-EE88-4CEA-85E0-EA70A26E9F9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395958" y="476672"/>
            <a:ext cx="961993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800" b="1" dirty="0">
                <a:solidFill>
                  <a:schemeClr val="accent6">
                    <a:lumMod val="50000"/>
                  </a:schemeClr>
                </a:solidFill>
              </a:rPr>
              <a:t>Proyecto AECID Cuba-CRUE</a:t>
            </a:r>
            <a:endParaRPr lang="es-ES" sz="44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r"/>
            <a:endParaRPr lang="es-ES" sz="36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r"/>
            <a:endParaRPr lang="es-ES" sz="36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r"/>
            <a:endParaRPr lang="es-ES" sz="36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r"/>
            <a:endParaRPr lang="es-ES" sz="36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r"/>
            <a:endParaRPr lang="es-ES" sz="36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r"/>
            <a:endParaRPr lang="es-ES" sz="36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r"/>
            <a:r>
              <a:rPr lang="es-ES" sz="2800" b="1" dirty="0">
                <a:solidFill>
                  <a:schemeClr val="accent3">
                    <a:lumMod val="50000"/>
                  </a:schemeClr>
                </a:solidFill>
              </a:rPr>
              <a:t>Generación de capacidades para la agricultura sostenible y seguridad alimentaria en Cuba </a:t>
            </a:r>
          </a:p>
          <a:p>
            <a:pPr algn="r"/>
            <a:r>
              <a:rPr lang="es-ES" sz="2800" b="1" dirty="0">
                <a:solidFill>
                  <a:schemeClr val="accent3">
                    <a:lumMod val="50000"/>
                  </a:schemeClr>
                </a:solidFill>
              </a:rPr>
              <a:t>mediante una Escuela de Posgrado hispano- cubana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6BE1F48-5FF8-FB22-7C7D-BE8BDD4481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233"/>
          <a:stretch/>
        </p:blipFill>
        <p:spPr bwMode="auto">
          <a:xfrm>
            <a:off x="107926" y="5799983"/>
            <a:ext cx="1476078" cy="101860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 descr="Un par de personas de pie sobre pasto&#10;&#10;Descripción generada automáticamente con confianza media">
            <a:extLst>
              <a:ext uri="{FF2B5EF4-FFF2-40B4-BE49-F238E27FC236}">
                <a16:creationId xmlns:a16="http://schemas.microsoft.com/office/drawing/2014/main" id="{9CA3E02F-B789-255B-2811-2DE827C3DE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26" y="1196752"/>
            <a:ext cx="5062445" cy="3374964"/>
          </a:xfrm>
          <a:prstGeom prst="rect">
            <a:avLst/>
          </a:prstGeom>
          <a:solidFill>
            <a:schemeClr val="accent1">
              <a:tint val="66000"/>
              <a:satMod val="160000"/>
            </a:schemeClr>
          </a:solidFill>
        </p:spPr>
      </p:pic>
      <p:pic>
        <p:nvPicPr>
          <p:cNvPr id="11" name="Imagen 10" descr="Un hombre con playera verde parado en una tienda&#10;&#10;Descripción generada automáticamente con confianza media">
            <a:extLst>
              <a:ext uri="{FF2B5EF4-FFF2-40B4-BE49-F238E27FC236}">
                <a16:creationId xmlns:a16="http://schemas.microsoft.com/office/drawing/2014/main" id="{B7DCC791-76F0-31A7-F8E6-4A784ED116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269" y="1196752"/>
            <a:ext cx="5062446" cy="3374964"/>
          </a:xfrm>
          <a:prstGeom prst="rect">
            <a:avLst/>
          </a:prstGeom>
          <a:solidFill>
            <a:schemeClr val="accent1">
              <a:tint val="66000"/>
              <a:satMod val="160000"/>
            </a:schemeClr>
          </a:solidFill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22C3885E-C41A-531C-92F2-5A93E6BAEA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138" y="5823859"/>
            <a:ext cx="4146550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1" descr="Indicaciones Especiales No. 3 del 2020 del Ministro de Educación Superior |  Universidad de las Ciencias Informáticas">
            <a:extLst>
              <a:ext uri="{FF2B5EF4-FFF2-40B4-BE49-F238E27FC236}">
                <a16:creationId xmlns:a16="http://schemas.microsoft.com/office/drawing/2014/main" id="{1794DFB8-090A-405A-65A9-76B8EDFDE0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624" y="5849516"/>
            <a:ext cx="1270652" cy="847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15">
            <a:extLst>
              <a:ext uri="{FF2B5EF4-FFF2-40B4-BE49-F238E27FC236}">
                <a16:creationId xmlns:a16="http://schemas.microsoft.com/office/drawing/2014/main" id="{5E8E84F2-6294-B756-FF27-A7E61AEB4F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886" y="5617496"/>
            <a:ext cx="693229" cy="1071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0" y="260648"/>
            <a:ext cx="10440988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s-ES" sz="3600" b="1" dirty="0">
                <a:solidFill>
                  <a:srgbClr val="005426"/>
                </a:solidFill>
                <a:ea typeface="+mj-ea"/>
                <a:cs typeface="Miriam" pitchFamily="34" charset="-79"/>
              </a:rPr>
              <a:t>Desarrollo de narrativas (I)</a:t>
            </a:r>
          </a:p>
        </p:txBody>
      </p:sp>
      <p:sp>
        <p:nvSpPr>
          <p:cNvPr id="8" name="11 CuadroTexto"/>
          <p:cNvSpPr txBox="1"/>
          <p:nvPr/>
        </p:nvSpPr>
        <p:spPr>
          <a:xfrm>
            <a:off x="0" y="-2"/>
            <a:ext cx="10440988" cy="276999"/>
          </a:xfrm>
          <a:prstGeom prst="rect">
            <a:avLst/>
          </a:prstGeom>
          <a:solidFill>
            <a:srgbClr val="005426"/>
          </a:solidFill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chemeClr val="bg1"/>
                </a:solidFill>
              </a:rPr>
              <a:t>Escenarios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44567" y="980729"/>
            <a:ext cx="9396890" cy="3024335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arenR"/>
            </a:pPr>
            <a:r>
              <a:rPr lang="es-ES" dirty="0"/>
              <a:t>Forma de trabajo participativa que permite realizar un “test de estrés” de la realidad a estudiar</a:t>
            </a:r>
          </a:p>
          <a:p>
            <a:pPr marL="514350" indent="-514350">
              <a:buAutoNum type="arabicParenR"/>
            </a:pPr>
            <a:r>
              <a:rPr lang="es-ES" u="sng" dirty="0"/>
              <a:t>No se hacen juicios de valor ni se busca cambiar el escenario</a:t>
            </a:r>
            <a:r>
              <a:rPr lang="es-ES" dirty="0"/>
              <a:t>. Es una realidad “dada” sobre la que queremos preguntarnos cómo será el sector o cadena a analizar en el futuro (2030)</a:t>
            </a:r>
          </a:p>
        </p:txBody>
      </p:sp>
      <p:sp>
        <p:nvSpPr>
          <p:cNvPr id="9" name="5 CuadroTexto">
            <a:extLst>
              <a:ext uri="{FF2B5EF4-FFF2-40B4-BE49-F238E27FC236}">
                <a16:creationId xmlns:a16="http://schemas.microsoft.com/office/drawing/2014/main" id="{4BAA7975-D7DE-F389-0EBF-95AD5F576B65}"/>
              </a:ext>
            </a:extLst>
          </p:cNvPr>
          <p:cNvSpPr txBox="1"/>
          <p:nvPr/>
        </p:nvSpPr>
        <p:spPr>
          <a:xfrm>
            <a:off x="0" y="6581003"/>
            <a:ext cx="10440988" cy="276999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s-ES" sz="1200" b="1" dirty="0">
                <a:solidFill>
                  <a:schemeClr val="bg1"/>
                </a:solidFill>
              </a:rPr>
              <a:t>Proyecto AECID Cuba-CRUE</a:t>
            </a:r>
          </a:p>
        </p:txBody>
      </p:sp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713CDD8A-AACC-2EE3-B89F-73C3D2C56D6D}"/>
              </a:ext>
            </a:extLst>
          </p:cNvPr>
          <p:cNvCxnSpPr>
            <a:cxnSpLocks/>
          </p:cNvCxnSpPr>
          <p:nvPr/>
        </p:nvCxnSpPr>
        <p:spPr>
          <a:xfrm>
            <a:off x="5580534" y="5413248"/>
            <a:ext cx="2736304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D92EB261-75A5-146D-81C8-DA33BC147FDE}"/>
              </a:ext>
            </a:extLst>
          </p:cNvPr>
          <p:cNvCxnSpPr>
            <a:cxnSpLocks/>
          </p:cNvCxnSpPr>
          <p:nvPr/>
        </p:nvCxnSpPr>
        <p:spPr>
          <a:xfrm flipV="1">
            <a:off x="6883100" y="4437112"/>
            <a:ext cx="0" cy="18002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CuadroTexto 15">
            <a:extLst>
              <a:ext uri="{FF2B5EF4-FFF2-40B4-BE49-F238E27FC236}">
                <a16:creationId xmlns:a16="http://schemas.microsoft.com/office/drawing/2014/main" id="{F6AF16C8-A8CC-6B99-4AD4-37BC1975F8B0}"/>
              </a:ext>
            </a:extLst>
          </p:cNvPr>
          <p:cNvSpPr txBox="1"/>
          <p:nvPr/>
        </p:nvSpPr>
        <p:spPr>
          <a:xfrm>
            <a:off x="7353694" y="4540978"/>
            <a:ext cx="48612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2400" dirty="0"/>
              <a:t>E1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AB5DE2FC-4DDD-0981-2B5E-9057E66B5DDA}"/>
              </a:ext>
            </a:extLst>
          </p:cNvPr>
          <p:cNvSpPr txBox="1"/>
          <p:nvPr/>
        </p:nvSpPr>
        <p:spPr>
          <a:xfrm>
            <a:off x="5913535" y="4534343"/>
            <a:ext cx="48612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2400" dirty="0"/>
              <a:t>E2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4BFA077D-AFB0-559F-3206-C9E62C10A367}"/>
              </a:ext>
            </a:extLst>
          </p:cNvPr>
          <p:cNvSpPr txBox="1"/>
          <p:nvPr/>
        </p:nvSpPr>
        <p:spPr>
          <a:xfrm>
            <a:off x="5913535" y="5614464"/>
            <a:ext cx="48612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2400" dirty="0"/>
              <a:t>E3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C7CC197D-799A-0FC7-217E-097AE27B16AC}"/>
              </a:ext>
            </a:extLst>
          </p:cNvPr>
          <p:cNvSpPr txBox="1"/>
          <p:nvPr/>
        </p:nvSpPr>
        <p:spPr>
          <a:xfrm>
            <a:off x="7382644" y="5651438"/>
            <a:ext cx="48612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2400" dirty="0"/>
              <a:t>E4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18316147-0F96-6641-79FD-106833F56EB4}"/>
              </a:ext>
            </a:extLst>
          </p:cNvPr>
          <p:cNvSpPr txBox="1"/>
          <p:nvPr/>
        </p:nvSpPr>
        <p:spPr>
          <a:xfrm>
            <a:off x="8069218" y="5337212"/>
            <a:ext cx="48612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dirty="0"/>
              <a:t>+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C74309B5-2D39-33CD-6B43-AADC2B504F72}"/>
              </a:ext>
            </a:extLst>
          </p:cNvPr>
          <p:cNvSpPr txBox="1"/>
          <p:nvPr/>
        </p:nvSpPr>
        <p:spPr>
          <a:xfrm>
            <a:off x="6867566" y="4334215"/>
            <a:ext cx="48612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dirty="0"/>
              <a:t>+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003EE52D-4DB1-4E99-ED88-79518196D69E}"/>
              </a:ext>
            </a:extLst>
          </p:cNvPr>
          <p:cNvSpPr txBox="1"/>
          <p:nvPr/>
        </p:nvSpPr>
        <p:spPr>
          <a:xfrm>
            <a:off x="5499414" y="5369053"/>
            <a:ext cx="48612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dirty="0"/>
              <a:t>-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F2C43B4-C319-C056-1877-EEDE7BCA813C}"/>
              </a:ext>
            </a:extLst>
          </p:cNvPr>
          <p:cNvSpPr txBox="1"/>
          <p:nvPr/>
        </p:nvSpPr>
        <p:spPr>
          <a:xfrm>
            <a:off x="6898635" y="5856234"/>
            <a:ext cx="48612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dirty="0"/>
              <a:t>-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514F2DE2-7192-E860-BC30-E4AD54C3A497}"/>
              </a:ext>
            </a:extLst>
          </p:cNvPr>
          <p:cNvSpPr txBox="1"/>
          <p:nvPr/>
        </p:nvSpPr>
        <p:spPr>
          <a:xfrm>
            <a:off x="8411746" y="5176512"/>
            <a:ext cx="1329711" cy="461665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ES" sz="2400" dirty="0"/>
              <a:t>Factor A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75E5D51F-0E57-6B23-594C-E7B2A5040C2D}"/>
              </a:ext>
            </a:extLst>
          </p:cNvPr>
          <p:cNvSpPr txBox="1"/>
          <p:nvPr/>
        </p:nvSpPr>
        <p:spPr>
          <a:xfrm>
            <a:off x="6086486" y="3857820"/>
            <a:ext cx="1329711" cy="461665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ES" sz="2400" dirty="0"/>
              <a:t>Factor B</a:t>
            </a:r>
          </a:p>
        </p:txBody>
      </p:sp>
    </p:spTree>
    <p:extLst>
      <p:ext uri="{BB962C8B-B14F-4D97-AF65-F5344CB8AC3E}">
        <p14:creationId xmlns:p14="http://schemas.microsoft.com/office/powerpoint/2010/main" val="39710553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0" y="260648"/>
            <a:ext cx="10440988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s-ES" sz="3600" b="1" dirty="0">
                <a:solidFill>
                  <a:srgbClr val="005426"/>
                </a:solidFill>
                <a:ea typeface="+mj-ea"/>
                <a:cs typeface="Miriam" pitchFamily="34" charset="-79"/>
              </a:rPr>
              <a:t>Desarrollo de narrativas (II)</a:t>
            </a:r>
          </a:p>
        </p:txBody>
      </p:sp>
      <p:sp>
        <p:nvSpPr>
          <p:cNvPr id="8" name="11 CuadroTexto"/>
          <p:cNvSpPr txBox="1"/>
          <p:nvPr/>
        </p:nvSpPr>
        <p:spPr>
          <a:xfrm>
            <a:off x="0" y="-2"/>
            <a:ext cx="10440988" cy="276999"/>
          </a:xfrm>
          <a:prstGeom prst="rect">
            <a:avLst/>
          </a:prstGeom>
          <a:solidFill>
            <a:srgbClr val="005426"/>
          </a:solidFill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chemeClr val="bg1"/>
                </a:solidFill>
              </a:rPr>
              <a:t>Escenarios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22048" y="1052737"/>
            <a:ext cx="9666997" cy="5400599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AutoNum type="arabicParenR"/>
            </a:pPr>
            <a:r>
              <a:rPr lang="es-ES" dirty="0"/>
              <a:t>Datos “crudos” de partida: situación de los factores que configura los 4 escenarios</a:t>
            </a:r>
          </a:p>
          <a:p>
            <a:pPr marL="400050" lvl="1" indent="0">
              <a:buNone/>
            </a:pPr>
            <a:r>
              <a:rPr lang="es-ES" dirty="0" err="1"/>
              <a:t>Ej</a:t>
            </a:r>
            <a:r>
              <a:rPr lang="es-ES" dirty="0"/>
              <a:t>: economía del país, concienciación de los consumidores, clima, restricciones naturales, cohesión social, apertura comercial,… </a:t>
            </a:r>
          </a:p>
          <a:p>
            <a:pPr marL="514350" indent="-514350">
              <a:buAutoNum type="arabicParenR"/>
            </a:pPr>
            <a:r>
              <a:rPr lang="es-ES" dirty="0"/>
              <a:t>Reflexión individual y luego grupal (procedimiento similar al anterior) sobre:</a:t>
            </a:r>
          </a:p>
          <a:p>
            <a:pPr marL="800100" lvl="2" indent="0">
              <a:buNone/>
            </a:pPr>
            <a:r>
              <a:rPr lang="es-ES" dirty="0"/>
              <a:t>Perfil de los agricultores</a:t>
            </a:r>
          </a:p>
          <a:p>
            <a:pPr marL="800100" lvl="2" indent="0">
              <a:buNone/>
            </a:pPr>
            <a:r>
              <a:rPr lang="es-ES" dirty="0"/>
              <a:t>Qué cultivos habrá</a:t>
            </a:r>
          </a:p>
          <a:p>
            <a:pPr marL="800100" lvl="2" indent="0">
              <a:buNone/>
            </a:pPr>
            <a:r>
              <a:rPr lang="es-ES" dirty="0"/>
              <a:t>Cómo será la transferencia de tecnología</a:t>
            </a:r>
          </a:p>
          <a:p>
            <a:pPr marL="800100" lvl="2" indent="0">
              <a:buNone/>
            </a:pPr>
            <a:r>
              <a:rPr lang="es-ES" dirty="0"/>
              <a:t>Papel de las organizaciones sociales</a:t>
            </a:r>
          </a:p>
          <a:p>
            <a:pPr marL="800100" lvl="2" indent="0">
              <a:buNone/>
            </a:pPr>
            <a:r>
              <a:rPr lang="es-ES" dirty="0"/>
              <a:t>Qué tipología de agentes habrá en cada eslabón de la cadena de valor</a:t>
            </a:r>
          </a:p>
          <a:p>
            <a:pPr marL="800100" lvl="2" indent="0">
              <a:buNone/>
            </a:pPr>
            <a:r>
              <a:rPr lang="es-ES" dirty="0"/>
              <a:t>Cómo se relacionan estos agentes</a:t>
            </a:r>
          </a:p>
          <a:p>
            <a:pPr marL="800100" lvl="2" indent="0">
              <a:buNone/>
            </a:pPr>
            <a:r>
              <a:rPr lang="es-ES" dirty="0"/>
              <a:t>Políticas que se darán en esa situación</a:t>
            </a:r>
          </a:p>
          <a:p>
            <a:pPr marL="800100" lvl="2" indent="0">
              <a:buNone/>
            </a:pPr>
            <a:r>
              <a:rPr lang="es-ES" dirty="0"/>
              <a:t>….</a:t>
            </a:r>
          </a:p>
          <a:p>
            <a:pPr marL="800100" lvl="2" indent="0">
              <a:buNone/>
            </a:pPr>
            <a:endParaRPr lang="es-ES" dirty="0"/>
          </a:p>
        </p:txBody>
      </p:sp>
      <p:sp>
        <p:nvSpPr>
          <p:cNvPr id="9" name="5 CuadroTexto">
            <a:extLst>
              <a:ext uri="{FF2B5EF4-FFF2-40B4-BE49-F238E27FC236}">
                <a16:creationId xmlns:a16="http://schemas.microsoft.com/office/drawing/2014/main" id="{4BAA7975-D7DE-F389-0EBF-95AD5F576B65}"/>
              </a:ext>
            </a:extLst>
          </p:cNvPr>
          <p:cNvSpPr txBox="1"/>
          <p:nvPr/>
        </p:nvSpPr>
        <p:spPr>
          <a:xfrm>
            <a:off x="0" y="6581003"/>
            <a:ext cx="10440988" cy="276999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s-ES" sz="1200" b="1" dirty="0">
                <a:solidFill>
                  <a:schemeClr val="bg1"/>
                </a:solidFill>
              </a:rPr>
              <a:t>Proyecto AECID Cuba-CRUE</a:t>
            </a:r>
          </a:p>
        </p:txBody>
      </p:sp>
    </p:spTree>
    <p:extLst>
      <p:ext uri="{BB962C8B-B14F-4D97-AF65-F5344CB8AC3E}">
        <p14:creationId xmlns:p14="http://schemas.microsoft.com/office/powerpoint/2010/main" val="5129680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0" y="260648"/>
            <a:ext cx="10440988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s-ES" sz="3600" b="1" dirty="0">
                <a:solidFill>
                  <a:srgbClr val="005426"/>
                </a:solidFill>
                <a:ea typeface="+mj-ea"/>
                <a:cs typeface="Miriam" pitchFamily="34" charset="-79"/>
              </a:rPr>
              <a:t>Desarrollo de narrativas (III)</a:t>
            </a:r>
          </a:p>
        </p:txBody>
      </p:sp>
      <p:sp>
        <p:nvSpPr>
          <p:cNvPr id="8" name="11 CuadroTexto"/>
          <p:cNvSpPr txBox="1"/>
          <p:nvPr/>
        </p:nvSpPr>
        <p:spPr>
          <a:xfrm>
            <a:off x="0" y="-2"/>
            <a:ext cx="10440988" cy="276999"/>
          </a:xfrm>
          <a:prstGeom prst="rect">
            <a:avLst/>
          </a:prstGeom>
          <a:solidFill>
            <a:srgbClr val="005426"/>
          </a:solidFill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chemeClr val="bg1"/>
                </a:solidFill>
              </a:rPr>
              <a:t>Escenarios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22049" y="1052737"/>
            <a:ext cx="9396890" cy="5400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/>
              <a:t>3) Las reflexiones se agrupan por temas, buscando consensos en el grupo. Al final, se configura una narrativa del escenario, explicando cómo es la realidad a estudiar ante estas condiciones</a:t>
            </a:r>
          </a:p>
          <a:p>
            <a:pPr marL="0" indent="0">
              <a:buNone/>
            </a:pPr>
            <a:r>
              <a:rPr lang="es-ES" dirty="0"/>
              <a:t>4) Poner un título: nombrar el escenario</a:t>
            </a:r>
          </a:p>
          <a:p>
            <a:pPr marL="0" indent="0">
              <a:buNone/>
            </a:pPr>
            <a:r>
              <a:rPr lang="es-ES" dirty="0"/>
              <a:t>5) Si da tiempo, comentar los diferentes resultados de cada escenario en sesión plenaria</a:t>
            </a:r>
          </a:p>
        </p:txBody>
      </p:sp>
      <p:sp>
        <p:nvSpPr>
          <p:cNvPr id="9" name="5 CuadroTexto">
            <a:extLst>
              <a:ext uri="{FF2B5EF4-FFF2-40B4-BE49-F238E27FC236}">
                <a16:creationId xmlns:a16="http://schemas.microsoft.com/office/drawing/2014/main" id="{4BAA7975-D7DE-F389-0EBF-95AD5F576B65}"/>
              </a:ext>
            </a:extLst>
          </p:cNvPr>
          <p:cNvSpPr txBox="1"/>
          <p:nvPr/>
        </p:nvSpPr>
        <p:spPr>
          <a:xfrm>
            <a:off x="0" y="6581003"/>
            <a:ext cx="10440988" cy="276999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s-ES" sz="1200" b="1" dirty="0">
                <a:solidFill>
                  <a:schemeClr val="bg1"/>
                </a:solidFill>
              </a:rPr>
              <a:t>Proyecto AECID Cuba-CRUE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F6E8FDA-5D0D-109A-A60F-BCC273EB1EF8}"/>
              </a:ext>
            </a:extLst>
          </p:cNvPr>
          <p:cNvSpPr txBox="1"/>
          <p:nvPr/>
        </p:nvSpPr>
        <p:spPr>
          <a:xfrm>
            <a:off x="6660654" y="5013176"/>
            <a:ext cx="158417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2400" dirty="0"/>
              <a:t>Total: 1,5h</a:t>
            </a:r>
          </a:p>
        </p:txBody>
      </p:sp>
    </p:spTree>
    <p:extLst>
      <p:ext uri="{BB962C8B-B14F-4D97-AF65-F5344CB8AC3E}">
        <p14:creationId xmlns:p14="http://schemas.microsoft.com/office/powerpoint/2010/main" val="28521109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0" y="260648"/>
            <a:ext cx="10440988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s-ES" sz="3600" b="1" dirty="0">
                <a:solidFill>
                  <a:srgbClr val="005426"/>
                </a:solidFill>
                <a:ea typeface="+mj-ea"/>
                <a:cs typeface="Miriam" pitchFamily="34" charset="-79"/>
              </a:rPr>
              <a:t>Cruce planes con escenarios (I)</a:t>
            </a:r>
          </a:p>
        </p:txBody>
      </p:sp>
      <p:sp>
        <p:nvSpPr>
          <p:cNvPr id="8" name="11 CuadroTexto"/>
          <p:cNvSpPr txBox="1"/>
          <p:nvPr/>
        </p:nvSpPr>
        <p:spPr>
          <a:xfrm>
            <a:off x="0" y="-2"/>
            <a:ext cx="10440988" cy="276999"/>
          </a:xfrm>
          <a:prstGeom prst="rect">
            <a:avLst/>
          </a:prstGeom>
          <a:solidFill>
            <a:srgbClr val="005426"/>
          </a:solidFill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chemeClr val="bg1"/>
                </a:solidFill>
              </a:rPr>
              <a:t>Análisis conjunto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22048" y="1052737"/>
            <a:ext cx="9811013" cy="540059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s-ES" dirty="0"/>
              <a:t>Se buscan </a:t>
            </a:r>
            <a:r>
              <a:rPr lang="es-ES" b="1" dirty="0"/>
              <a:t>acciones robustas </a:t>
            </a:r>
            <a:r>
              <a:rPr lang="es-ES" dirty="0"/>
              <a:t>dentro de cada plan definido en la primera parte: acciones factibles y útiles en todos o casi todos los escenarios, para alcanzar los objetivos propuestos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Agrupación: dos personas de cada acción en cada escenario: permiten “ponerla a prueba” en esas condiciones. Se ordenan de factibles a difíciles de implementar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Al final: serie de acciones que se deben hacer en (casi) cualquier caso, y quién debe hacerlas</a:t>
            </a:r>
          </a:p>
        </p:txBody>
      </p:sp>
      <p:sp>
        <p:nvSpPr>
          <p:cNvPr id="9" name="5 CuadroTexto">
            <a:extLst>
              <a:ext uri="{FF2B5EF4-FFF2-40B4-BE49-F238E27FC236}">
                <a16:creationId xmlns:a16="http://schemas.microsoft.com/office/drawing/2014/main" id="{4BAA7975-D7DE-F389-0EBF-95AD5F576B65}"/>
              </a:ext>
            </a:extLst>
          </p:cNvPr>
          <p:cNvSpPr txBox="1"/>
          <p:nvPr/>
        </p:nvSpPr>
        <p:spPr>
          <a:xfrm>
            <a:off x="0" y="6581003"/>
            <a:ext cx="10440988" cy="276999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s-ES" sz="1200" b="1" dirty="0">
                <a:solidFill>
                  <a:schemeClr val="bg1"/>
                </a:solidFill>
              </a:rPr>
              <a:t>Proyecto AECID Cuba-CRUE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F6E8FDA-5D0D-109A-A60F-BCC273EB1EF8}"/>
              </a:ext>
            </a:extLst>
          </p:cNvPr>
          <p:cNvSpPr txBox="1"/>
          <p:nvPr/>
        </p:nvSpPr>
        <p:spPr>
          <a:xfrm>
            <a:off x="7380734" y="5991671"/>
            <a:ext cx="158417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2400" dirty="0"/>
              <a:t>Total: 3/4h</a:t>
            </a:r>
          </a:p>
        </p:txBody>
      </p:sp>
    </p:spTree>
    <p:extLst>
      <p:ext uri="{BB962C8B-B14F-4D97-AF65-F5344CB8AC3E}">
        <p14:creationId xmlns:p14="http://schemas.microsoft.com/office/powerpoint/2010/main" val="34057102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0" y="260648"/>
            <a:ext cx="10440988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s-ES" sz="3600" b="1" dirty="0">
                <a:solidFill>
                  <a:srgbClr val="005426"/>
                </a:solidFill>
                <a:ea typeface="+mj-ea"/>
                <a:cs typeface="Miriam" pitchFamily="34" charset="-79"/>
              </a:rPr>
              <a:t>Cruce planes con escenarios (II)</a:t>
            </a:r>
          </a:p>
        </p:txBody>
      </p:sp>
      <p:sp>
        <p:nvSpPr>
          <p:cNvPr id="8" name="11 CuadroTexto"/>
          <p:cNvSpPr txBox="1"/>
          <p:nvPr/>
        </p:nvSpPr>
        <p:spPr>
          <a:xfrm>
            <a:off x="0" y="-2"/>
            <a:ext cx="10440988" cy="276999"/>
          </a:xfrm>
          <a:prstGeom prst="rect">
            <a:avLst/>
          </a:prstGeom>
          <a:solidFill>
            <a:srgbClr val="005426"/>
          </a:solidFill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chemeClr val="bg1"/>
                </a:solidFill>
              </a:rPr>
              <a:t>Análisis conjunto</a:t>
            </a:r>
          </a:p>
        </p:txBody>
      </p:sp>
      <p:sp>
        <p:nvSpPr>
          <p:cNvPr id="9" name="5 CuadroTexto">
            <a:extLst>
              <a:ext uri="{FF2B5EF4-FFF2-40B4-BE49-F238E27FC236}">
                <a16:creationId xmlns:a16="http://schemas.microsoft.com/office/drawing/2014/main" id="{4BAA7975-D7DE-F389-0EBF-95AD5F576B65}"/>
              </a:ext>
            </a:extLst>
          </p:cNvPr>
          <p:cNvSpPr txBox="1"/>
          <p:nvPr/>
        </p:nvSpPr>
        <p:spPr>
          <a:xfrm>
            <a:off x="0" y="6581003"/>
            <a:ext cx="10440988" cy="276999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s-ES" sz="1200" b="1" dirty="0">
                <a:solidFill>
                  <a:schemeClr val="bg1"/>
                </a:solidFill>
              </a:rPr>
              <a:t>Proyecto AECID Cuba-CRUE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99492746-B935-60E4-F213-F099C40505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56" y="1481633"/>
            <a:ext cx="7815398" cy="439563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4433013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1 CuadroTexto"/>
          <p:cNvSpPr txBox="1"/>
          <p:nvPr/>
        </p:nvSpPr>
        <p:spPr>
          <a:xfrm>
            <a:off x="0" y="-2"/>
            <a:ext cx="10440988" cy="400110"/>
          </a:xfrm>
          <a:prstGeom prst="rect">
            <a:avLst/>
          </a:prstGeom>
          <a:solidFill>
            <a:srgbClr val="005426"/>
          </a:solidFill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bg1"/>
                </a:solidFill>
              </a:rPr>
              <a:t>Cuestiones prácticas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7966" y="548680"/>
            <a:ext cx="9793088" cy="583264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ES" dirty="0"/>
              <a:t>Equilibrio deseo/factibilidad</a:t>
            </a:r>
          </a:p>
          <a:p>
            <a:pPr marL="0" indent="0">
              <a:buNone/>
            </a:pPr>
            <a:r>
              <a:rPr lang="es-ES" dirty="0"/>
              <a:t>Formar grupos representativos y equilibrados en su composición por actores (organización de procedencia, género, edad, geográfica, sectorial, ubicación en la cadena de valor, </a:t>
            </a:r>
            <a:r>
              <a:rPr lang="es-ES" dirty="0" err="1"/>
              <a:t>etc</a:t>
            </a:r>
            <a:r>
              <a:rPr lang="es-ES" dirty="0"/>
              <a:t>), también dentro de la organización</a:t>
            </a:r>
          </a:p>
          <a:p>
            <a:pPr marL="0" indent="0">
              <a:buNone/>
            </a:pPr>
            <a:r>
              <a:rPr lang="es-ES" dirty="0"/>
              <a:t>Papel del dinamizador del grupo es fundamental</a:t>
            </a:r>
          </a:p>
          <a:p>
            <a:pPr marL="0" indent="0">
              <a:buNone/>
            </a:pPr>
            <a:r>
              <a:rPr lang="es-ES" dirty="0"/>
              <a:t>	Para que todos hablen y escuchen, evitando que alguien monopolice. Ojo a la “autoridad”: a veces conviene dar la palabra primero al que está más expuesto</a:t>
            </a:r>
          </a:p>
          <a:p>
            <a:pPr marL="0" indent="0">
              <a:buNone/>
            </a:pPr>
            <a:r>
              <a:rPr lang="es-ES" dirty="0"/>
              <a:t>	Conseguir propuestas y acciones claras y que no quede en retórica</a:t>
            </a:r>
          </a:p>
          <a:p>
            <a:pPr marL="0" indent="0">
              <a:buNone/>
            </a:pPr>
            <a:r>
              <a:rPr lang="es-ES" dirty="0"/>
              <a:t>Ser estrictos con los tiempos</a:t>
            </a:r>
          </a:p>
          <a:p>
            <a:pPr marL="0" indent="0">
              <a:buNone/>
            </a:pPr>
            <a:r>
              <a:rPr lang="es-ES" dirty="0"/>
              <a:t>¿Grabación?: avisar de que sólo es con el fin de reconstruir discusión si es necesario</a:t>
            </a:r>
          </a:p>
          <a:p>
            <a:pPr marL="0" indent="0">
              <a:buNone/>
            </a:pPr>
            <a:endParaRPr lang="es-ES" dirty="0"/>
          </a:p>
        </p:txBody>
      </p:sp>
      <p:sp>
        <p:nvSpPr>
          <p:cNvPr id="9" name="5 CuadroTexto">
            <a:extLst>
              <a:ext uri="{FF2B5EF4-FFF2-40B4-BE49-F238E27FC236}">
                <a16:creationId xmlns:a16="http://schemas.microsoft.com/office/drawing/2014/main" id="{4BAA7975-D7DE-F389-0EBF-95AD5F576B65}"/>
              </a:ext>
            </a:extLst>
          </p:cNvPr>
          <p:cNvSpPr txBox="1"/>
          <p:nvPr/>
        </p:nvSpPr>
        <p:spPr>
          <a:xfrm>
            <a:off x="0" y="6581003"/>
            <a:ext cx="10440988" cy="276999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s-ES" sz="1200" b="1" dirty="0">
                <a:solidFill>
                  <a:schemeClr val="bg1"/>
                </a:solidFill>
              </a:rPr>
              <a:t>Proyecto AECID Cuba-CRUE</a:t>
            </a:r>
          </a:p>
        </p:txBody>
      </p:sp>
    </p:spTree>
    <p:extLst>
      <p:ext uri="{BB962C8B-B14F-4D97-AF65-F5344CB8AC3E}">
        <p14:creationId xmlns:p14="http://schemas.microsoft.com/office/powerpoint/2010/main" val="38212212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1 CuadroTexto"/>
          <p:cNvSpPr txBox="1"/>
          <p:nvPr/>
        </p:nvSpPr>
        <p:spPr>
          <a:xfrm>
            <a:off x="0" y="-2"/>
            <a:ext cx="10440988" cy="276999"/>
          </a:xfrm>
          <a:prstGeom prst="rect">
            <a:avLst/>
          </a:prstGeom>
          <a:solidFill>
            <a:srgbClr val="005426"/>
          </a:solidFill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chemeClr val="bg1"/>
                </a:solidFill>
              </a:rPr>
              <a:t>Ejemplo de taller con 24 participantes</a:t>
            </a:r>
          </a:p>
        </p:txBody>
      </p:sp>
      <p:sp>
        <p:nvSpPr>
          <p:cNvPr id="9" name="5 CuadroTexto">
            <a:extLst>
              <a:ext uri="{FF2B5EF4-FFF2-40B4-BE49-F238E27FC236}">
                <a16:creationId xmlns:a16="http://schemas.microsoft.com/office/drawing/2014/main" id="{4BAA7975-D7DE-F389-0EBF-95AD5F576B65}"/>
              </a:ext>
            </a:extLst>
          </p:cNvPr>
          <p:cNvSpPr txBox="1"/>
          <p:nvPr/>
        </p:nvSpPr>
        <p:spPr>
          <a:xfrm>
            <a:off x="0" y="6581003"/>
            <a:ext cx="10440988" cy="276999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s-ES" sz="1200" b="1" dirty="0">
                <a:solidFill>
                  <a:schemeClr val="bg1"/>
                </a:solidFill>
              </a:rPr>
              <a:t>Proyecto AECID Cuba-CRUE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CD2E2E50-0ACA-5834-10B7-41FF923782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5547226"/>
              </p:ext>
            </p:extLst>
          </p:nvPr>
        </p:nvGraphicFramePr>
        <p:xfrm>
          <a:off x="179934" y="257620"/>
          <a:ext cx="10153129" cy="6461257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1667292">
                  <a:extLst>
                    <a:ext uri="{9D8B030D-6E8A-4147-A177-3AD203B41FA5}">
                      <a16:colId xmlns:a16="http://schemas.microsoft.com/office/drawing/2014/main" val="2968988378"/>
                    </a:ext>
                  </a:extLst>
                </a:gridCol>
                <a:gridCol w="5312359">
                  <a:extLst>
                    <a:ext uri="{9D8B030D-6E8A-4147-A177-3AD203B41FA5}">
                      <a16:colId xmlns:a16="http://schemas.microsoft.com/office/drawing/2014/main" val="475590771"/>
                    </a:ext>
                  </a:extLst>
                </a:gridCol>
                <a:gridCol w="3173478">
                  <a:extLst>
                    <a:ext uri="{9D8B030D-6E8A-4147-A177-3AD203B41FA5}">
                      <a16:colId xmlns:a16="http://schemas.microsoft.com/office/drawing/2014/main" val="1405453978"/>
                    </a:ext>
                  </a:extLst>
                </a:gridCol>
              </a:tblGrid>
              <a:tr h="2294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noProof="0">
                          <a:effectLst/>
                        </a:rPr>
                        <a:t>Hora</a:t>
                      </a:r>
                      <a:endParaRPr lang="es-ES" sz="12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91" marR="4199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noProof="0">
                          <a:effectLst/>
                        </a:rPr>
                        <a:t>Actividad</a:t>
                      </a:r>
                      <a:endParaRPr lang="es-ES" sz="12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91" marR="4199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noProof="0">
                          <a:effectLst/>
                        </a:rPr>
                        <a:t>Resultado potencial</a:t>
                      </a:r>
                      <a:endParaRPr lang="es-ES" sz="12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91" marR="41991" marT="0" marB="0"/>
                </a:tc>
                <a:extLst>
                  <a:ext uri="{0D108BD9-81ED-4DB2-BD59-A6C34878D82A}">
                    <a16:rowId xmlns:a16="http://schemas.microsoft.com/office/drawing/2014/main" val="394968698"/>
                  </a:ext>
                </a:extLst>
              </a:tr>
              <a:tr h="142979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noProof="0">
                          <a:effectLst/>
                        </a:rPr>
                        <a:t>Introducción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noProof="0">
                          <a:effectLst/>
                        </a:rPr>
                        <a:t>9:00 – 9:45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noProof="0">
                          <a:effectLst/>
                        </a:rPr>
                        <a:t> </a:t>
                      </a:r>
                      <a:endParaRPr lang="es-ES" sz="12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91" marR="4199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noProof="0">
                          <a:effectLst/>
                        </a:rPr>
                        <a:t>Bienevenida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noProof="0">
                          <a:effectLst/>
                        </a:rPr>
                        <a:t>Presentación participantes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noProof="0">
                          <a:effectLst/>
                        </a:rPr>
                        <a:t>Presentación del ejercicio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noProof="0">
                          <a:effectLst/>
                        </a:rPr>
                        <a:t>Resolución de cuestiones</a:t>
                      </a:r>
                    </a:p>
                  </a:txBody>
                  <a:tcPr marL="41991" marR="4199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noProof="0" dirty="0">
                          <a:effectLst/>
                        </a:rPr>
                        <a:t> Romper el hielo y dar a conocer el funcionamiento del </a:t>
                      </a:r>
                      <a:r>
                        <a:rPr lang="es-ES" sz="1200" noProof="0" dirty="0" err="1">
                          <a:effectLst/>
                        </a:rPr>
                        <a:t>talller</a:t>
                      </a:r>
                      <a:endParaRPr lang="es-ES" sz="12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91" marR="41991" marT="0" marB="0"/>
                </a:tc>
                <a:extLst>
                  <a:ext uri="{0D108BD9-81ED-4DB2-BD59-A6C34878D82A}">
                    <a16:rowId xmlns:a16="http://schemas.microsoft.com/office/drawing/2014/main" val="3006141746"/>
                  </a:ext>
                </a:extLst>
              </a:tr>
              <a:tr h="7169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noProof="0">
                          <a:effectLst/>
                        </a:rPr>
                        <a:t>PASO 1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noProof="0">
                          <a:effectLst/>
                        </a:rPr>
                        <a:t>9:45 – 10:45</a:t>
                      </a:r>
                      <a:endParaRPr lang="es-ES" sz="12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91" marR="4199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noProof="0">
                          <a:effectLst/>
                        </a:rPr>
                        <a:t>Evaluación de la realidad a analizar e identificación de “aspiraciones”</a:t>
                      </a:r>
                      <a:endParaRPr lang="es-ES" sz="12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91" marR="4199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noProof="0" dirty="0">
                          <a:effectLst/>
                        </a:rPr>
                        <a:t>Permite realizar un análisis prospectivo (a 2030) de cómo podría ser la realidad de interés …</a:t>
                      </a:r>
                      <a:endParaRPr lang="es-ES" sz="12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91" marR="41991" marT="0" marB="0"/>
                </a:tc>
                <a:extLst>
                  <a:ext uri="{0D108BD9-81ED-4DB2-BD59-A6C34878D82A}">
                    <a16:rowId xmlns:a16="http://schemas.microsoft.com/office/drawing/2014/main" val="3078211232"/>
                  </a:ext>
                </a:extLst>
              </a:tr>
              <a:tr h="2294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noProof="0">
                          <a:effectLst/>
                        </a:rPr>
                        <a:t>10:45 – 11:00</a:t>
                      </a:r>
                      <a:endParaRPr lang="es-ES" sz="12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91" marR="4199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noProof="0">
                          <a:effectLst/>
                        </a:rPr>
                        <a:t>Pausa café</a:t>
                      </a:r>
                      <a:endParaRPr lang="es-ES" sz="12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91" marR="4199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noProof="0">
                          <a:effectLst/>
                        </a:rPr>
                        <a:t> </a:t>
                      </a:r>
                      <a:endParaRPr lang="es-ES" sz="12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91" marR="41991" marT="0" marB="0"/>
                </a:tc>
                <a:extLst>
                  <a:ext uri="{0D108BD9-81ED-4DB2-BD59-A6C34878D82A}">
                    <a16:rowId xmlns:a16="http://schemas.microsoft.com/office/drawing/2014/main" val="604947571"/>
                  </a:ext>
                </a:extLst>
              </a:tr>
              <a:tr h="58358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noProof="0">
                          <a:effectLst/>
                        </a:rPr>
                        <a:t>PASO 2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noProof="0">
                          <a:effectLst/>
                        </a:rPr>
                        <a:t>11.00 – 12:30 </a:t>
                      </a:r>
                      <a:endParaRPr lang="es-ES" sz="12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91" marR="4199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noProof="0">
                          <a:effectLst/>
                        </a:rPr>
                        <a:t>Desarrollo de 6 planes de acción en retrospectiva</a:t>
                      </a:r>
                      <a:endParaRPr lang="es-ES" sz="12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91" marR="4199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noProof="0">
                          <a:effectLst/>
                        </a:rPr>
                        <a:t>… identificando pasos y acciones para que se dé esta circunstancia</a:t>
                      </a:r>
                      <a:endParaRPr lang="es-ES" sz="12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91" marR="41991" marT="0" marB="0"/>
                </a:tc>
                <a:extLst>
                  <a:ext uri="{0D108BD9-81ED-4DB2-BD59-A6C34878D82A}">
                    <a16:rowId xmlns:a16="http://schemas.microsoft.com/office/drawing/2014/main" val="3405358318"/>
                  </a:ext>
                </a:extLst>
              </a:tr>
              <a:tr h="2294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noProof="0">
                          <a:effectLst/>
                        </a:rPr>
                        <a:t>12:30 – 13:30</a:t>
                      </a:r>
                      <a:endParaRPr lang="es-ES" sz="12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91" marR="4199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noProof="0">
                          <a:effectLst/>
                        </a:rPr>
                        <a:t>Almuerzo</a:t>
                      </a:r>
                      <a:endParaRPr lang="es-ES" sz="12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91" marR="4199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noProof="0" dirty="0">
                          <a:effectLst/>
                        </a:rPr>
                        <a:t> </a:t>
                      </a:r>
                      <a:endParaRPr lang="es-ES" sz="12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91" marR="41991" marT="0" marB="0"/>
                </a:tc>
                <a:extLst>
                  <a:ext uri="{0D108BD9-81ED-4DB2-BD59-A6C34878D82A}">
                    <a16:rowId xmlns:a16="http://schemas.microsoft.com/office/drawing/2014/main" val="2007162089"/>
                  </a:ext>
                </a:extLst>
              </a:tr>
              <a:tr h="9377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noProof="0" dirty="0">
                          <a:effectLst/>
                        </a:rPr>
                        <a:t>PASO 3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noProof="0" dirty="0">
                          <a:effectLst/>
                        </a:rPr>
                        <a:t>13:30 – 15:00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noProof="0" dirty="0">
                          <a:effectLst/>
                        </a:rPr>
                        <a:t> </a:t>
                      </a:r>
                      <a:endParaRPr lang="es-ES" sz="12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91" marR="41991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noProof="0">
                          <a:effectLst/>
                        </a:rPr>
                        <a:t>Desarrollo de los 4 escenarios</a:t>
                      </a:r>
                      <a:endParaRPr lang="es-ES" sz="12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91" marR="41991" marT="0" marB="0"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noProof="0" dirty="0">
                          <a:effectLst/>
                        </a:rPr>
                        <a:t>Permite bosquejar cómo puede ser la realidad a tratar ante diferentes situaciones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ES" sz="1200" noProof="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noProof="0" dirty="0">
                          <a:effectLst/>
                        </a:rPr>
                        <a:t>Identificación acciones robustas</a:t>
                      </a:r>
                      <a:endParaRPr lang="es-ES" sz="12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91" marR="41991" marT="0" marB="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7312675"/>
                  </a:ext>
                </a:extLst>
              </a:tr>
              <a:tr h="58358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noProof="0" dirty="0">
                          <a:effectLst/>
                        </a:rPr>
                        <a:t>PASO 4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noProof="0" dirty="0">
                          <a:effectLst/>
                        </a:rPr>
                        <a:t>15:00 – 15:45</a:t>
                      </a:r>
                      <a:endParaRPr lang="es-ES" sz="12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91" marR="41991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noProof="0">
                          <a:effectLst/>
                        </a:rPr>
                        <a:t>Cruce planes acción con escenarios</a:t>
                      </a:r>
                      <a:endParaRPr lang="es-ES" sz="12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91" marR="41991" marT="0" marB="0">
                    <a:solidFill>
                      <a:srgbClr val="0070C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3973527"/>
                  </a:ext>
                </a:extLst>
              </a:tr>
              <a:tr h="129192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noProof="0" dirty="0">
                          <a:effectLst/>
                        </a:rPr>
                        <a:t>PASO 5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noProof="0" dirty="0" err="1">
                          <a:effectLst/>
                        </a:rPr>
                        <a:t>PlenarIa</a:t>
                      </a:r>
                      <a:r>
                        <a:rPr lang="es-ES" sz="1200" noProof="0" dirty="0">
                          <a:effectLst/>
                        </a:rPr>
                        <a:t>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noProof="0" dirty="0">
                          <a:effectLst/>
                        </a:rPr>
                        <a:t>15:45 – 16:15</a:t>
                      </a:r>
                      <a:endParaRPr lang="es-ES" sz="12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91" marR="41991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noProof="0">
                          <a:effectLst/>
                        </a:rPr>
                        <a:t>Evaluación del taller por los participantes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noProof="0">
                          <a:effectLst/>
                        </a:rPr>
                        <a:t>Lecciones aprendidas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noProof="0">
                          <a:effectLst/>
                        </a:rPr>
                        <a:t>Ideas: ¿cómo hacer reales estas propuestas?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noProof="0">
                          <a:effectLst/>
                        </a:rPr>
                        <a:t>Pasos siguientes: devolución resultados etc</a:t>
                      </a:r>
                      <a:endParaRPr lang="es-ES" sz="12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91" marR="41991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noProof="0" dirty="0">
                          <a:effectLst/>
                        </a:rPr>
                        <a:t> Participantes hacen propios los resultados del taller</a:t>
                      </a:r>
                      <a:endParaRPr lang="es-ES" sz="12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91" marR="41991" marT="0" marB="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6970201"/>
                  </a:ext>
                </a:extLst>
              </a:tr>
              <a:tr h="2294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noProof="0" dirty="0">
                          <a:effectLst/>
                        </a:rPr>
                        <a:t>16:15</a:t>
                      </a:r>
                      <a:endParaRPr lang="es-ES" sz="12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91" marR="41991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noProof="0" dirty="0">
                          <a:effectLst/>
                        </a:rPr>
                        <a:t>Final</a:t>
                      </a:r>
                      <a:endParaRPr lang="es-ES" sz="12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91" marR="41991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noProof="0" dirty="0">
                          <a:effectLst/>
                        </a:rPr>
                        <a:t> </a:t>
                      </a:r>
                      <a:endParaRPr lang="es-ES" sz="12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91" marR="41991" marT="0" marB="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41998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27512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348420" y="620688"/>
            <a:ext cx="961993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400" b="1" dirty="0">
                <a:solidFill>
                  <a:schemeClr val="accent6">
                    <a:lumMod val="50000"/>
                  </a:schemeClr>
                </a:solidFill>
              </a:rPr>
              <a:t>Gracias por su atención</a:t>
            </a:r>
          </a:p>
          <a:p>
            <a:pPr algn="r"/>
            <a:endParaRPr lang="es-ES" sz="36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r"/>
            <a:endParaRPr lang="es-ES" sz="36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r"/>
            <a:endParaRPr lang="es-ES" sz="36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r"/>
            <a:endParaRPr lang="es-ES" sz="36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r"/>
            <a:endParaRPr lang="es-ES" sz="36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r"/>
            <a:endParaRPr lang="es-ES" sz="36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r"/>
            <a:r>
              <a:rPr lang="es-ES" sz="2800" b="1" dirty="0">
                <a:solidFill>
                  <a:schemeClr val="accent3">
                    <a:lumMod val="50000"/>
                  </a:schemeClr>
                </a:solidFill>
              </a:rPr>
              <a:t>Víctor Martínez</a:t>
            </a:r>
          </a:p>
          <a:p>
            <a:pPr algn="r"/>
            <a:r>
              <a:rPr lang="es-ES" sz="2800" b="1" dirty="0">
                <a:solidFill>
                  <a:schemeClr val="accent3">
                    <a:lumMod val="50000"/>
                  </a:schemeClr>
                </a:solidFill>
              </a:rPr>
              <a:t>vicmargo@esp.upv.es</a:t>
            </a:r>
          </a:p>
          <a:p>
            <a:pPr algn="r"/>
            <a:r>
              <a:rPr lang="es-ES" sz="2400" b="1" dirty="0" err="1">
                <a:solidFill>
                  <a:schemeClr val="accent3">
                    <a:lumMod val="50000"/>
                  </a:schemeClr>
                </a:solidFill>
              </a:rPr>
              <a:t>Universitat</a:t>
            </a:r>
            <a:r>
              <a:rPr lang="es-ES" sz="24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s-ES" sz="2400" b="1" dirty="0" err="1">
                <a:solidFill>
                  <a:schemeClr val="accent3">
                    <a:lumMod val="50000"/>
                  </a:schemeClr>
                </a:solidFill>
              </a:rPr>
              <a:t>Politècnica</a:t>
            </a:r>
            <a:r>
              <a:rPr lang="es-ES" sz="2400" b="1" dirty="0">
                <a:solidFill>
                  <a:schemeClr val="accent3">
                    <a:lumMod val="50000"/>
                  </a:schemeClr>
                </a:solidFill>
              </a:rPr>
              <a:t> de València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1E9F3"/>
              </a:clrFrom>
              <a:clrTo>
                <a:srgbClr val="E1E9F3">
                  <a:alpha val="0"/>
                </a:srgbClr>
              </a:clrTo>
            </a:clrChange>
          </a:blip>
          <a:srcRect l="22903" t="11340" r="23220" b="67870"/>
          <a:stretch>
            <a:fillRect/>
          </a:stretch>
        </p:blipFill>
        <p:spPr bwMode="auto">
          <a:xfrm>
            <a:off x="0" y="2204864"/>
            <a:ext cx="1044098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4B05360-817C-412F-5CEB-60CC12C09E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233"/>
          <a:stretch/>
        </p:blipFill>
        <p:spPr bwMode="auto">
          <a:xfrm>
            <a:off x="107926" y="5799983"/>
            <a:ext cx="1476078" cy="101860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53E31677-20EC-6FE8-AFFB-2BED2DBB3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138" y="5823859"/>
            <a:ext cx="4146550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1" descr="Indicaciones Especiales No. 3 del 2020 del Ministro de Educación Superior |  Universidad de las Ciencias Informáticas">
            <a:extLst>
              <a:ext uri="{FF2B5EF4-FFF2-40B4-BE49-F238E27FC236}">
                <a16:creationId xmlns:a16="http://schemas.microsoft.com/office/drawing/2014/main" id="{C67FDB19-99F2-F331-66F5-2FE7DC1030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624" y="5849516"/>
            <a:ext cx="1270652" cy="847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15">
            <a:extLst>
              <a:ext uri="{FF2B5EF4-FFF2-40B4-BE49-F238E27FC236}">
                <a16:creationId xmlns:a16="http://schemas.microsoft.com/office/drawing/2014/main" id="{4A72DA75-D7DC-6EBC-8EA1-4C65F5F007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886" y="5617496"/>
            <a:ext cx="693229" cy="1071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4174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348420" y="620688"/>
            <a:ext cx="9619932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400" b="1" dirty="0">
                <a:solidFill>
                  <a:schemeClr val="accent6">
                    <a:lumMod val="50000"/>
                  </a:schemeClr>
                </a:solidFill>
              </a:rPr>
              <a:t>Diseño de estrategias mediante </a:t>
            </a:r>
          </a:p>
          <a:p>
            <a:pPr algn="ctr"/>
            <a:r>
              <a:rPr lang="es-ES" sz="4400" b="1" dirty="0">
                <a:solidFill>
                  <a:schemeClr val="accent6">
                    <a:lumMod val="50000"/>
                  </a:schemeClr>
                </a:solidFill>
              </a:rPr>
              <a:t>taller participativo</a:t>
            </a:r>
          </a:p>
          <a:p>
            <a:pPr algn="r"/>
            <a:endParaRPr lang="es-ES" sz="36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r"/>
            <a:endParaRPr lang="es-ES" sz="36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r"/>
            <a:endParaRPr lang="es-ES" sz="36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r"/>
            <a:endParaRPr lang="es-ES" sz="36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r"/>
            <a:endParaRPr lang="es-ES" sz="36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r"/>
            <a:endParaRPr lang="es-ES" sz="36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r"/>
            <a:r>
              <a:rPr lang="es-ES" sz="2800" b="1" dirty="0">
                <a:solidFill>
                  <a:schemeClr val="accent3">
                    <a:lumMod val="50000"/>
                  </a:schemeClr>
                </a:solidFill>
              </a:rPr>
              <a:t>Víctor Martínez</a:t>
            </a:r>
          </a:p>
          <a:p>
            <a:pPr algn="r"/>
            <a:r>
              <a:rPr lang="es-ES" sz="2400" b="1" dirty="0" err="1">
                <a:solidFill>
                  <a:schemeClr val="accent3">
                    <a:lumMod val="50000"/>
                  </a:schemeClr>
                </a:solidFill>
              </a:rPr>
              <a:t>Universitat</a:t>
            </a:r>
            <a:r>
              <a:rPr lang="es-ES" sz="24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s-ES" sz="2400" b="1" dirty="0" err="1">
                <a:solidFill>
                  <a:schemeClr val="accent3">
                    <a:lumMod val="50000"/>
                  </a:schemeClr>
                </a:solidFill>
              </a:rPr>
              <a:t>Politècnica</a:t>
            </a:r>
            <a:r>
              <a:rPr lang="es-ES" sz="2400" b="1" dirty="0">
                <a:solidFill>
                  <a:schemeClr val="accent3">
                    <a:lumMod val="50000"/>
                  </a:schemeClr>
                </a:solidFill>
              </a:rPr>
              <a:t> de València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1E9F3"/>
              </a:clrFrom>
              <a:clrTo>
                <a:srgbClr val="E1E9F3">
                  <a:alpha val="0"/>
                </a:srgbClr>
              </a:clrTo>
            </a:clrChange>
          </a:blip>
          <a:srcRect l="22903" t="11340" r="23220" b="67870"/>
          <a:stretch>
            <a:fillRect/>
          </a:stretch>
        </p:blipFill>
        <p:spPr bwMode="auto">
          <a:xfrm>
            <a:off x="0" y="2204864"/>
            <a:ext cx="1044098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4B05360-817C-412F-5CEB-60CC12C09E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233"/>
          <a:stretch/>
        </p:blipFill>
        <p:spPr bwMode="auto">
          <a:xfrm>
            <a:off x="107926" y="5799983"/>
            <a:ext cx="1476078" cy="101860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0" y="6581003"/>
            <a:ext cx="10440988" cy="276999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s-ES" sz="1200" b="1" dirty="0">
                <a:solidFill>
                  <a:schemeClr val="bg1"/>
                </a:solidFill>
              </a:rPr>
              <a:t>Proyecto AECID Cuba-CRUE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0" y="260648"/>
            <a:ext cx="10440988" cy="7694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s-ES" sz="4400" b="1" dirty="0">
                <a:solidFill>
                  <a:srgbClr val="005426"/>
                </a:solidFill>
                <a:ea typeface="+mj-ea"/>
                <a:cs typeface="Miriam" pitchFamily="34" charset="-79"/>
              </a:rPr>
              <a:t>Introducción y objetivo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0" y="-2"/>
            <a:ext cx="10440988" cy="276999"/>
          </a:xfrm>
          <a:prstGeom prst="rect">
            <a:avLst/>
          </a:prstGeom>
          <a:solidFill>
            <a:srgbClr val="005426"/>
          </a:solidFill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chemeClr val="bg1"/>
                </a:solidFill>
              </a:rPr>
              <a:t>Taller participativo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522049" y="1270882"/>
            <a:ext cx="9396890" cy="4525963"/>
          </a:xfrm>
        </p:spPr>
        <p:txBody>
          <a:bodyPr>
            <a:normAutofit fontScale="85000" lnSpcReduction="20000"/>
          </a:bodyPr>
          <a:lstStyle/>
          <a:p>
            <a:r>
              <a:rPr lang="es-ES" dirty="0"/>
              <a:t>Propuesta metodológica</a:t>
            </a:r>
          </a:p>
          <a:p>
            <a:endParaRPr lang="es-ES" dirty="0"/>
          </a:p>
          <a:p>
            <a:r>
              <a:rPr lang="es-ES" dirty="0"/>
              <a:t>En coherencia con la orientación del posgrado: fomentar participación plural y proporcionar herramientas para el diseño</a:t>
            </a:r>
          </a:p>
          <a:p>
            <a:endParaRPr lang="es-ES" dirty="0"/>
          </a:p>
          <a:p>
            <a:r>
              <a:rPr lang="es-ES" dirty="0"/>
              <a:t>En coherencia con el resto de capacidades descritas</a:t>
            </a:r>
          </a:p>
          <a:p>
            <a:endParaRPr lang="es-ES" b="1" dirty="0"/>
          </a:p>
          <a:p>
            <a:r>
              <a:rPr lang="es-ES" dirty="0"/>
              <a:t>Adaptable a diversas realidades y configuraciones</a:t>
            </a:r>
          </a:p>
          <a:p>
            <a:endParaRPr lang="es-ES" dirty="0"/>
          </a:p>
          <a:p>
            <a:r>
              <a:rPr lang="es-ES" dirty="0"/>
              <a:t>Objetivo sesión: dar a conocer la herramienta y realizar un ensayo práctico</a:t>
            </a:r>
          </a:p>
          <a:p>
            <a:pPr marL="0" indent="0">
              <a:buNone/>
            </a:pPr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0" y="260648"/>
            <a:ext cx="10440988" cy="7694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s-ES" sz="4400" b="1" dirty="0">
                <a:solidFill>
                  <a:srgbClr val="005426"/>
                </a:solidFill>
                <a:ea typeface="+mj-ea"/>
                <a:cs typeface="Miriam" pitchFamily="34" charset="-79"/>
              </a:rPr>
              <a:t>Partes del taller</a:t>
            </a:r>
          </a:p>
        </p:txBody>
      </p:sp>
      <p:sp>
        <p:nvSpPr>
          <p:cNvPr id="9" name="11 CuadroTexto"/>
          <p:cNvSpPr txBox="1"/>
          <p:nvPr/>
        </p:nvSpPr>
        <p:spPr>
          <a:xfrm>
            <a:off x="0" y="-2"/>
            <a:ext cx="10440988" cy="276999"/>
          </a:xfrm>
          <a:prstGeom prst="rect">
            <a:avLst/>
          </a:prstGeom>
          <a:solidFill>
            <a:srgbClr val="005426"/>
          </a:solidFill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chemeClr val="bg1"/>
                </a:solidFill>
              </a:rPr>
              <a:t>Taller participativo</a:t>
            </a:r>
          </a:p>
        </p:txBody>
      </p:sp>
      <p:graphicFrame>
        <p:nvGraphicFramePr>
          <p:cNvPr id="2" name="Marcador de contenido 1">
            <a:extLst>
              <a:ext uri="{FF2B5EF4-FFF2-40B4-BE49-F238E27FC236}">
                <a16:creationId xmlns:a16="http://schemas.microsoft.com/office/drawing/2014/main" id="{03168168-B256-3C47-5078-DD7A845B52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3877686"/>
              </p:ext>
            </p:extLst>
          </p:nvPr>
        </p:nvGraphicFramePr>
        <p:xfrm>
          <a:off x="522288" y="1600200"/>
          <a:ext cx="9396412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5 CuadroTexto">
            <a:extLst>
              <a:ext uri="{FF2B5EF4-FFF2-40B4-BE49-F238E27FC236}">
                <a16:creationId xmlns:a16="http://schemas.microsoft.com/office/drawing/2014/main" id="{8BCD93FD-E5B6-4C10-3294-EBE954BE50B4}"/>
              </a:ext>
            </a:extLst>
          </p:cNvPr>
          <p:cNvSpPr txBox="1"/>
          <p:nvPr/>
        </p:nvSpPr>
        <p:spPr>
          <a:xfrm>
            <a:off x="0" y="6581003"/>
            <a:ext cx="10440988" cy="276999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s-ES" sz="1200" b="1" dirty="0">
                <a:solidFill>
                  <a:schemeClr val="bg1"/>
                </a:solidFill>
              </a:rPr>
              <a:t>Proyecto AECID Cuba-CRUE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0" y="260648"/>
            <a:ext cx="10440988" cy="7694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s-ES" sz="4400" b="1" dirty="0">
                <a:solidFill>
                  <a:srgbClr val="005426"/>
                </a:solidFill>
                <a:ea typeface="+mj-ea"/>
                <a:cs typeface="Miriam" pitchFamily="34" charset="-79"/>
              </a:rPr>
              <a:t>Elaboración planes de acción</a:t>
            </a:r>
          </a:p>
        </p:txBody>
      </p:sp>
      <p:sp>
        <p:nvSpPr>
          <p:cNvPr id="8" name="11 CuadroTexto"/>
          <p:cNvSpPr txBox="1"/>
          <p:nvPr/>
        </p:nvSpPr>
        <p:spPr>
          <a:xfrm>
            <a:off x="0" y="-2"/>
            <a:ext cx="10440988" cy="276999"/>
          </a:xfrm>
          <a:prstGeom prst="rect">
            <a:avLst/>
          </a:prstGeom>
          <a:solidFill>
            <a:srgbClr val="005426"/>
          </a:solidFill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chemeClr val="bg1"/>
                </a:solidFill>
              </a:rPr>
              <a:t>Planes de acción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22049" y="1365096"/>
            <a:ext cx="9396890" cy="4525963"/>
          </a:xfrm>
        </p:spPr>
        <p:txBody>
          <a:bodyPr/>
          <a:lstStyle/>
          <a:p>
            <a:pPr marL="0" indent="0">
              <a:buNone/>
            </a:pPr>
            <a:r>
              <a:rPr lang="es-ES" dirty="0"/>
              <a:t>Formulación de estrategias a medio-largo plazo para lograr determinados objetivos.</a:t>
            </a:r>
          </a:p>
          <a:p>
            <a:pPr marL="0" indent="0">
              <a:buNone/>
            </a:pPr>
            <a:r>
              <a:rPr lang="es-ES" dirty="0"/>
              <a:t>Los planes de acción representan la forma en que los objetivos y estrategias se convertirán en realidad, mediante una lista que detalla y ordena cronológicamente las acciones a realizar e hitos a alcanzar.</a:t>
            </a:r>
          </a:p>
          <a:p>
            <a:pPr marL="0" indent="0">
              <a:buNone/>
            </a:pPr>
            <a:r>
              <a:rPr lang="es-ES" dirty="0"/>
              <a:t>Especifica qué, quién y cuándo se deben hacer</a:t>
            </a:r>
          </a:p>
          <a:p>
            <a:pPr marL="0" indent="0">
              <a:buNone/>
            </a:pPr>
            <a:endParaRPr lang="es-ES" dirty="0"/>
          </a:p>
        </p:txBody>
      </p:sp>
      <p:sp>
        <p:nvSpPr>
          <p:cNvPr id="9" name="5 CuadroTexto">
            <a:extLst>
              <a:ext uri="{FF2B5EF4-FFF2-40B4-BE49-F238E27FC236}">
                <a16:creationId xmlns:a16="http://schemas.microsoft.com/office/drawing/2014/main" id="{4BAA7975-D7DE-F389-0EBF-95AD5F576B65}"/>
              </a:ext>
            </a:extLst>
          </p:cNvPr>
          <p:cNvSpPr txBox="1"/>
          <p:nvPr/>
        </p:nvSpPr>
        <p:spPr>
          <a:xfrm>
            <a:off x="0" y="6581003"/>
            <a:ext cx="10440988" cy="276999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s-ES" sz="1200" b="1" dirty="0">
                <a:solidFill>
                  <a:schemeClr val="bg1"/>
                </a:solidFill>
              </a:rPr>
              <a:t>Proyecto AECID Cuba-CRUE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0" y="260648"/>
            <a:ext cx="10440988" cy="7694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s-ES" sz="4400" b="1" dirty="0">
                <a:solidFill>
                  <a:srgbClr val="005426"/>
                </a:solidFill>
                <a:ea typeface="+mj-ea"/>
                <a:cs typeface="Miriam" pitchFamily="34" charset="-79"/>
              </a:rPr>
              <a:t>Elaboración planes de acción: las fases</a:t>
            </a:r>
          </a:p>
        </p:txBody>
      </p:sp>
      <p:sp>
        <p:nvSpPr>
          <p:cNvPr id="8" name="11 CuadroTexto"/>
          <p:cNvSpPr txBox="1"/>
          <p:nvPr/>
        </p:nvSpPr>
        <p:spPr>
          <a:xfrm>
            <a:off x="0" y="-2"/>
            <a:ext cx="10440988" cy="276999"/>
          </a:xfrm>
          <a:prstGeom prst="rect">
            <a:avLst/>
          </a:prstGeom>
          <a:solidFill>
            <a:srgbClr val="005426"/>
          </a:solidFill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chemeClr val="bg1"/>
                </a:solidFill>
              </a:rPr>
              <a:t>Planes de acción</a:t>
            </a:r>
          </a:p>
        </p:txBody>
      </p:sp>
      <p:graphicFrame>
        <p:nvGraphicFramePr>
          <p:cNvPr id="2" name="Marcador de contenido 1">
            <a:extLst>
              <a:ext uri="{FF2B5EF4-FFF2-40B4-BE49-F238E27FC236}">
                <a16:creationId xmlns:a16="http://schemas.microsoft.com/office/drawing/2014/main" id="{FE868E23-7798-36D3-496A-F22EF08847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4253493"/>
              </p:ext>
            </p:extLst>
          </p:nvPr>
        </p:nvGraphicFramePr>
        <p:xfrm>
          <a:off x="522288" y="1600200"/>
          <a:ext cx="9396412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5 CuadroTexto">
            <a:extLst>
              <a:ext uri="{FF2B5EF4-FFF2-40B4-BE49-F238E27FC236}">
                <a16:creationId xmlns:a16="http://schemas.microsoft.com/office/drawing/2014/main" id="{4BAA7975-D7DE-F389-0EBF-95AD5F576B65}"/>
              </a:ext>
            </a:extLst>
          </p:cNvPr>
          <p:cNvSpPr txBox="1"/>
          <p:nvPr/>
        </p:nvSpPr>
        <p:spPr>
          <a:xfrm>
            <a:off x="0" y="6581003"/>
            <a:ext cx="10440988" cy="276999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s-ES" sz="1200" b="1" dirty="0">
                <a:solidFill>
                  <a:schemeClr val="bg1"/>
                </a:solidFill>
              </a:rPr>
              <a:t>Proyecto AECID Cuba-CRUE</a:t>
            </a:r>
          </a:p>
        </p:txBody>
      </p:sp>
    </p:spTree>
    <p:extLst>
      <p:ext uri="{BB962C8B-B14F-4D97-AF65-F5344CB8AC3E}">
        <p14:creationId xmlns:p14="http://schemas.microsoft.com/office/powerpoint/2010/main" val="1525391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0" y="260648"/>
            <a:ext cx="10440988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s-ES" sz="3600" b="1" dirty="0">
                <a:solidFill>
                  <a:srgbClr val="005426"/>
                </a:solidFill>
                <a:ea typeface="+mj-ea"/>
                <a:cs typeface="Miriam" pitchFamily="34" charset="-79"/>
              </a:rPr>
              <a:t>Elaboración planes de acción: definición de objetivos</a:t>
            </a:r>
          </a:p>
        </p:txBody>
      </p:sp>
      <p:sp>
        <p:nvSpPr>
          <p:cNvPr id="8" name="11 CuadroTexto"/>
          <p:cNvSpPr txBox="1"/>
          <p:nvPr/>
        </p:nvSpPr>
        <p:spPr>
          <a:xfrm>
            <a:off x="0" y="-2"/>
            <a:ext cx="10440988" cy="276999"/>
          </a:xfrm>
          <a:prstGeom prst="rect">
            <a:avLst/>
          </a:prstGeom>
          <a:solidFill>
            <a:srgbClr val="005426"/>
          </a:solidFill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chemeClr val="bg1"/>
                </a:solidFill>
              </a:rPr>
              <a:t>Planes de acción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95958" y="1079695"/>
            <a:ext cx="9865095" cy="532859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ES" dirty="0"/>
              <a:t>Evaluar el papel potencial y deseado de la realidad a estudiar: reflexión inicial para que emerjan aspiraciones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Mezcla deseo y realidad: optimismo ‘con los pies en el suelo’. Horizonte temporal 2030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b="1" dirty="0"/>
              <a:t>“¿Cuál va a ser el papel del proyecto en Cuba/región/municipio?” </a:t>
            </a:r>
            <a:r>
              <a:rPr lang="es-ES" dirty="0"/>
              <a:t>(por ejemplo, en la seguridad de los aprovisionamientos, en la mejora de las condiciones de vida de los productores, cómo se va a insertar en los sistemas alimentarios,…) </a:t>
            </a:r>
          </a:p>
          <a:p>
            <a:pPr marL="0" indent="0">
              <a:buNone/>
            </a:pPr>
            <a:r>
              <a:rPr lang="es-ES" b="1" dirty="0"/>
              <a:t>“¿Qué habrá conseguido el proyecto?”</a:t>
            </a:r>
          </a:p>
        </p:txBody>
      </p:sp>
      <p:sp>
        <p:nvSpPr>
          <p:cNvPr id="9" name="5 CuadroTexto">
            <a:extLst>
              <a:ext uri="{FF2B5EF4-FFF2-40B4-BE49-F238E27FC236}">
                <a16:creationId xmlns:a16="http://schemas.microsoft.com/office/drawing/2014/main" id="{4BAA7975-D7DE-F389-0EBF-95AD5F576B65}"/>
              </a:ext>
            </a:extLst>
          </p:cNvPr>
          <p:cNvSpPr txBox="1"/>
          <p:nvPr/>
        </p:nvSpPr>
        <p:spPr>
          <a:xfrm>
            <a:off x="0" y="6581003"/>
            <a:ext cx="10440988" cy="276999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s-ES" sz="1200" b="1" dirty="0">
                <a:solidFill>
                  <a:schemeClr val="bg1"/>
                </a:solidFill>
              </a:rPr>
              <a:t>Proyecto AECID Cuba-CRUE</a:t>
            </a:r>
          </a:p>
        </p:txBody>
      </p:sp>
    </p:spTree>
    <p:extLst>
      <p:ext uri="{BB962C8B-B14F-4D97-AF65-F5344CB8AC3E}">
        <p14:creationId xmlns:p14="http://schemas.microsoft.com/office/powerpoint/2010/main" val="3665786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0" y="260648"/>
            <a:ext cx="10440988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s-ES" sz="3600" b="1" dirty="0">
                <a:solidFill>
                  <a:srgbClr val="005426"/>
                </a:solidFill>
                <a:ea typeface="+mj-ea"/>
                <a:cs typeface="Miriam" pitchFamily="34" charset="-79"/>
              </a:rPr>
              <a:t>Elaboración planes de acción: definición de objetivos (II)</a:t>
            </a:r>
          </a:p>
        </p:txBody>
      </p:sp>
      <p:sp>
        <p:nvSpPr>
          <p:cNvPr id="8" name="11 CuadroTexto"/>
          <p:cNvSpPr txBox="1"/>
          <p:nvPr/>
        </p:nvSpPr>
        <p:spPr>
          <a:xfrm>
            <a:off x="0" y="-2"/>
            <a:ext cx="10440988" cy="276999"/>
          </a:xfrm>
          <a:prstGeom prst="rect">
            <a:avLst/>
          </a:prstGeom>
          <a:solidFill>
            <a:srgbClr val="005426"/>
          </a:solidFill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chemeClr val="bg1"/>
                </a:solidFill>
              </a:rPr>
              <a:t>Planes de acción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22049" y="1567333"/>
            <a:ext cx="939689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/>
              <a:t>Trabajo en grupos con </a:t>
            </a:r>
            <a:r>
              <a:rPr lang="es-ES" dirty="0" err="1"/>
              <a:t>post-it</a:t>
            </a:r>
            <a:r>
              <a:rPr lang="es-ES" dirty="0"/>
              <a:t>: una idea por </a:t>
            </a:r>
            <a:r>
              <a:rPr lang="es-ES" dirty="0" err="1"/>
              <a:t>post-it</a:t>
            </a:r>
            <a:r>
              <a:rPr lang="es-ES" dirty="0"/>
              <a:t>.</a:t>
            </a:r>
          </a:p>
          <a:p>
            <a:pPr marL="0" indent="0">
              <a:buNone/>
            </a:pPr>
            <a:r>
              <a:rPr lang="es-ES" sz="4400" b="1" dirty="0"/>
              <a:t>En titulares</a:t>
            </a:r>
          </a:p>
          <a:p>
            <a:pPr marL="0" indent="0">
              <a:buNone/>
            </a:pPr>
            <a:r>
              <a:rPr lang="es-ES" dirty="0"/>
              <a:t>Permite poner, quitar, agrupar, modificar,…</a:t>
            </a:r>
          </a:p>
          <a:p>
            <a:pPr marL="514350" indent="-514350">
              <a:buAutoNum type="arabicParenR"/>
            </a:pPr>
            <a:r>
              <a:rPr lang="es-ES" dirty="0"/>
              <a:t>10 minutos individualmente, reflexión personal</a:t>
            </a:r>
          </a:p>
          <a:p>
            <a:pPr marL="514350" indent="-514350">
              <a:buAutoNum type="arabicParenR"/>
            </a:pPr>
            <a:r>
              <a:rPr lang="es-ES" dirty="0"/>
              <a:t>Colocar y explicar al grupo</a:t>
            </a:r>
          </a:p>
          <a:p>
            <a:pPr marL="514350" indent="-514350">
              <a:buAutoNum type="arabicParenR"/>
            </a:pPr>
            <a:r>
              <a:rPr lang="es-ES" dirty="0"/>
              <a:t>Ir agrupando por temas</a:t>
            </a:r>
          </a:p>
          <a:p>
            <a:pPr marL="514350" indent="-514350">
              <a:buAutoNum type="arabicParenR"/>
            </a:pPr>
            <a:r>
              <a:rPr lang="es-ES" dirty="0"/>
              <a:t>Identificar consensos y conflictos</a:t>
            </a:r>
          </a:p>
        </p:txBody>
      </p:sp>
      <p:sp>
        <p:nvSpPr>
          <p:cNvPr id="9" name="5 CuadroTexto">
            <a:extLst>
              <a:ext uri="{FF2B5EF4-FFF2-40B4-BE49-F238E27FC236}">
                <a16:creationId xmlns:a16="http://schemas.microsoft.com/office/drawing/2014/main" id="{4BAA7975-D7DE-F389-0EBF-95AD5F576B65}"/>
              </a:ext>
            </a:extLst>
          </p:cNvPr>
          <p:cNvSpPr txBox="1"/>
          <p:nvPr/>
        </p:nvSpPr>
        <p:spPr>
          <a:xfrm>
            <a:off x="0" y="6581003"/>
            <a:ext cx="10440988" cy="276999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s-ES" sz="1200" b="1" dirty="0">
                <a:solidFill>
                  <a:schemeClr val="bg1"/>
                </a:solidFill>
              </a:rPr>
              <a:t>Proyecto AECID Cuba-CRUE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A3BAE1A-3FD9-B47F-9DE5-94FFF539C19E}"/>
              </a:ext>
            </a:extLst>
          </p:cNvPr>
          <p:cNvSpPr txBox="1"/>
          <p:nvPr/>
        </p:nvSpPr>
        <p:spPr>
          <a:xfrm>
            <a:off x="3852342" y="5968819"/>
            <a:ext cx="201622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2400" dirty="0"/>
              <a:t>Máximo: 1h</a:t>
            </a:r>
          </a:p>
        </p:txBody>
      </p:sp>
    </p:spTree>
    <p:extLst>
      <p:ext uri="{BB962C8B-B14F-4D97-AF65-F5344CB8AC3E}">
        <p14:creationId xmlns:p14="http://schemas.microsoft.com/office/powerpoint/2010/main" val="873422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0" y="260648"/>
            <a:ext cx="10440988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s-ES" sz="3600" b="1" dirty="0">
                <a:solidFill>
                  <a:srgbClr val="005426"/>
                </a:solidFill>
                <a:ea typeface="+mj-ea"/>
                <a:cs typeface="Miriam" pitchFamily="34" charset="-79"/>
              </a:rPr>
              <a:t>Elaboración planes de acción: desarrollo de planes de acción mediante retrospectiva</a:t>
            </a:r>
          </a:p>
        </p:txBody>
      </p:sp>
      <p:sp>
        <p:nvSpPr>
          <p:cNvPr id="8" name="11 CuadroTexto"/>
          <p:cNvSpPr txBox="1"/>
          <p:nvPr/>
        </p:nvSpPr>
        <p:spPr>
          <a:xfrm>
            <a:off x="0" y="-2"/>
            <a:ext cx="10440988" cy="276999"/>
          </a:xfrm>
          <a:prstGeom prst="rect">
            <a:avLst/>
          </a:prstGeom>
          <a:solidFill>
            <a:srgbClr val="005426"/>
          </a:solidFill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chemeClr val="bg1"/>
                </a:solidFill>
              </a:rPr>
              <a:t>Planes de acción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22048" y="1567333"/>
            <a:ext cx="9594989" cy="474198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s-ES" dirty="0"/>
              <a:t>Mismos grupos de trabajo.</a:t>
            </a:r>
          </a:p>
          <a:p>
            <a:pPr marL="0" indent="0">
              <a:buNone/>
            </a:pPr>
            <a:r>
              <a:rPr lang="es-ES" dirty="0"/>
              <a:t>1) Trasladar los grupos de aspiraciones anteriores a objetivos concretos (cuantificar). Elegir dos (por </a:t>
            </a:r>
            <a:r>
              <a:rPr lang="es-ES" dirty="0" err="1"/>
              <a:t>ej</a:t>
            </a:r>
            <a:r>
              <a:rPr lang="es-ES" dirty="0"/>
              <a:t>, votando)</a:t>
            </a:r>
          </a:p>
          <a:p>
            <a:pPr marL="0" indent="0">
              <a:buNone/>
            </a:pPr>
            <a:r>
              <a:rPr lang="es-ES" b="1" dirty="0"/>
              <a:t>¿Qué se requiere para que estos objetivos se cumplan?</a:t>
            </a:r>
          </a:p>
          <a:p>
            <a:pPr marL="514350" indent="-514350">
              <a:buFont typeface="+mj-lt"/>
              <a:buAutoNum type="arabicParenR" startAt="2"/>
            </a:pPr>
            <a:r>
              <a:rPr lang="es-ES" dirty="0"/>
              <a:t>Reflexión individual: Una idea, un </a:t>
            </a:r>
            <a:r>
              <a:rPr lang="es-ES" dirty="0" err="1"/>
              <a:t>post-it</a:t>
            </a:r>
            <a:r>
              <a:rPr lang="es-ES" dirty="0"/>
              <a:t>. IDEAS EN TIEMPO PRESENTE, NO FUTURO NI CONDICIONAL</a:t>
            </a:r>
          </a:p>
          <a:p>
            <a:pPr marL="514350" indent="-514350">
              <a:buFont typeface="+mj-lt"/>
              <a:buAutoNum type="arabicParenR" startAt="2"/>
            </a:pPr>
            <a:r>
              <a:rPr lang="es-ES" dirty="0"/>
              <a:t>Se trata de acciones e hitos (mejor acciones, indicando quién es el responsable)</a:t>
            </a:r>
          </a:p>
          <a:p>
            <a:pPr marL="514350" indent="-514350">
              <a:buFont typeface="+mj-lt"/>
              <a:buAutoNum type="arabicParenR" startAt="2"/>
            </a:pPr>
            <a:r>
              <a:rPr lang="es-ES" dirty="0"/>
              <a:t>Colocar cronológicamente en retrospectiva: de 2030 a la actualidad</a:t>
            </a:r>
          </a:p>
          <a:p>
            <a:pPr marL="514350" indent="-514350">
              <a:buFont typeface="+mj-lt"/>
              <a:buAutoNum type="arabicParenR" startAt="2"/>
            </a:pPr>
            <a:r>
              <a:rPr lang="es-ES" dirty="0"/>
              <a:t>Se abre discusión y se van reorganizando hasta construir dos planes de acción, uno por objetivo</a:t>
            </a:r>
          </a:p>
          <a:p>
            <a:pPr marL="514350" indent="-514350">
              <a:buFont typeface="+mj-lt"/>
              <a:buAutoNum type="arabicParenR" startAt="2"/>
            </a:pPr>
            <a:r>
              <a:rPr lang="es-ES" dirty="0"/>
              <a:t>Si da tiempo, se comparten los planes de acción en plenario</a:t>
            </a:r>
          </a:p>
        </p:txBody>
      </p:sp>
      <p:sp>
        <p:nvSpPr>
          <p:cNvPr id="9" name="5 CuadroTexto">
            <a:extLst>
              <a:ext uri="{FF2B5EF4-FFF2-40B4-BE49-F238E27FC236}">
                <a16:creationId xmlns:a16="http://schemas.microsoft.com/office/drawing/2014/main" id="{4BAA7975-D7DE-F389-0EBF-95AD5F576B65}"/>
              </a:ext>
            </a:extLst>
          </p:cNvPr>
          <p:cNvSpPr txBox="1"/>
          <p:nvPr/>
        </p:nvSpPr>
        <p:spPr>
          <a:xfrm>
            <a:off x="0" y="6581003"/>
            <a:ext cx="10440988" cy="276999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s-ES" sz="1200" b="1" dirty="0">
                <a:solidFill>
                  <a:schemeClr val="bg1"/>
                </a:solidFill>
              </a:rPr>
              <a:t>Proyecto AECID Cuba-CRUE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F6E8FDA-5D0D-109A-A60F-BCC273EB1EF8}"/>
              </a:ext>
            </a:extLst>
          </p:cNvPr>
          <p:cNvSpPr txBox="1"/>
          <p:nvPr/>
        </p:nvSpPr>
        <p:spPr>
          <a:xfrm>
            <a:off x="3813726" y="5954011"/>
            <a:ext cx="151216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2400" dirty="0"/>
              <a:t>Total: 1,5h</a:t>
            </a:r>
          </a:p>
        </p:txBody>
      </p:sp>
    </p:spTree>
    <p:extLst>
      <p:ext uri="{BB962C8B-B14F-4D97-AF65-F5344CB8AC3E}">
        <p14:creationId xmlns:p14="http://schemas.microsoft.com/office/powerpoint/2010/main" val="21160177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1548</TotalTime>
  <Words>1168</Words>
  <Application>Microsoft Office PowerPoint</Application>
  <PresentationFormat>Personalizado</PresentationFormat>
  <Paragraphs>197</Paragraphs>
  <Slides>17</Slides>
  <Notes>0</Notes>
  <HiddenSlides>6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0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Lorena</dc:creator>
  <cp:lastModifiedBy>Victor Martinez Gomez</cp:lastModifiedBy>
  <cp:revision>92</cp:revision>
  <dcterms:created xsi:type="dcterms:W3CDTF">2013-06-19T09:53:02Z</dcterms:created>
  <dcterms:modified xsi:type="dcterms:W3CDTF">2022-10-19T16:29:14Z</dcterms:modified>
</cp:coreProperties>
</file>