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505" r:id="rId3"/>
    <p:sldId id="516" r:id="rId4"/>
    <p:sldId id="514" r:id="rId5"/>
    <p:sldId id="521" r:id="rId6"/>
    <p:sldId id="520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19" r:id="rId15"/>
    <p:sldId id="52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C3C0E-6A86-4BFB-A067-973818DFD221}" v="22" dt="2022-10-18T02:53:38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asmo Isidro Lopez Becerra" userId="7fec9e95-3d97-4a16-bbb4-8e5e507987b4" providerId="ADAL" clId="{C9AC3C0E-6A86-4BFB-A067-973818DFD221}"/>
    <pc:docChg chg="undo custSel addSld delSld modSld">
      <pc:chgData name="Erasmo Isidro Lopez Becerra" userId="7fec9e95-3d97-4a16-bbb4-8e5e507987b4" providerId="ADAL" clId="{C9AC3C0E-6A86-4BFB-A067-973818DFD221}" dt="2022-10-18T02:58:34.625" v="399" actId="20577"/>
      <pc:docMkLst>
        <pc:docMk/>
      </pc:docMkLst>
      <pc:sldChg chg="delSp modSp mod">
        <pc:chgData name="Erasmo Isidro Lopez Becerra" userId="7fec9e95-3d97-4a16-bbb4-8e5e507987b4" providerId="ADAL" clId="{C9AC3C0E-6A86-4BFB-A067-973818DFD221}" dt="2022-10-18T02:51:21.996" v="102" actId="478"/>
        <pc:sldMkLst>
          <pc:docMk/>
          <pc:sldMk cId="659719553" sldId="309"/>
        </pc:sldMkLst>
        <pc:spChg chg="del mod">
          <ac:chgData name="Erasmo Isidro Lopez Becerra" userId="7fec9e95-3d97-4a16-bbb4-8e5e507987b4" providerId="ADAL" clId="{C9AC3C0E-6A86-4BFB-A067-973818DFD221}" dt="2022-10-18T02:51:21.996" v="102" actId="478"/>
          <ac:spMkLst>
            <pc:docMk/>
            <pc:sldMk cId="659719553" sldId="309"/>
            <ac:spMk id="3" creationId="{B0984941-6D47-D5A8-D98E-E641F0379BFF}"/>
          </ac:spMkLst>
        </pc:spChg>
      </pc:sldChg>
      <pc:sldChg chg="modSp mod">
        <pc:chgData name="Erasmo Isidro Lopez Becerra" userId="7fec9e95-3d97-4a16-bbb4-8e5e507987b4" providerId="ADAL" clId="{C9AC3C0E-6A86-4BFB-A067-973818DFD221}" dt="2022-10-18T02:51:39.488" v="108" actId="20577"/>
        <pc:sldMkLst>
          <pc:docMk/>
          <pc:sldMk cId="0" sldId="505"/>
        </pc:sldMkLst>
        <pc:spChg chg="mod">
          <ac:chgData name="Erasmo Isidro Lopez Becerra" userId="7fec9e95-3d97-4a16-bbb4-8e5e507987b4" providerId="ADAL" clId="{C9AC3C0E-6A86-4BFB-A067-973818DFD221}" dt="2022-10-18T02:51:39.488" v="108" actId="20577"/>
          <ac:spMkLst>
            <pc:docMk/>
            <pc:sldMk cId="0" sldId="505"/>
            <ac:spMk id="7" creationId="{AABCE39A-D4ED-E25D-4ECE-384B9234B43F}"/>
          </ac:spMkLst>
        </pc:spChg>
      </pc:sldChg>
      <pc:sldChg chg="del">
        <pc:chgData name="Erasmo Isidro Lopez Becerra" userId="7fec9e95-3d97-4a16-bbb4-8e5e507987b4" providerId="ADAL" clId="{C9AC3C0E-6A86-4BFB-A067-973818DFD221}" dt="2022-10-18T02:48:53.593" v="35" actId="47"/>
        <pc:sldMkLst>
          <pc:docMk/>
          <pc:sldMk cId="0" sldId="511"/>
        </pc:sldMkLst>
      </pc:sldChg>
      <pc:sldChg chg="modSp mod">
        <pc:chgData name="Erasmo Isidro Lopez Becerra" userId="7fec9e95-3d97-4a16-bbb4-8e5e507987b4" providerId="ADAL" clId="{C9AC3C0E-6A86-4BFB-A067-973818DFD221}" dt="2022-10-18T02:49:22.461" v="54" actId="1076"/>
        <pc:sldMkLst>
          <pc:docMk/>
          <pc:sldMk cId="0" sldId="514"/>
        </pc:sldMkLst>
        <pc:spChg chg="mod">
          <ac:chgData name="Erasmo Isidro Lopez Becerra" userId="7fec9e95-3d97-4a16-bbb4-8e5e507987b4" providerId="ADAL" clId="{C9AC3C0E-6A86-4BFB-A067-973818DFD221}" dt="2022-10-18T02:49:22.461" v="54" actId="1076"/>
          <ac:spMkLst>
            <pc:docMk/>
            <pc:sldMk cId="0" sldId="514"/>
            <ac:spMk id="3" creationId="{A5254E3C-75A4-4377-3BA6-D269D5D06C40}"/>
          </ac:spMkLst>
        </pc:spChg>
        <pc:spChg chg="mod">
          <ac:chgData name="Erasmo Isidro Lopez Becerra" userId="7fec9e95-3d97-4a16-bbb4-8e5e507987b4" providerId="ADAL" clId="{C9AC3C0E-6A86-4BFB-A067-973818DFD221}" dt="2022-10-18T02:49:19.297" v="53" actId="1036"/>
          <ac:spMkLst>
            <pc:docMk/>
            <pc:sldMk cId="0" sldId="514"/>
            <ac:spMk id="13314" creationId="{5B84151E-F4B3-4130-8673-F07CFCE1F90C}"/>
          </ac:spMkLst>
        </pc:spChg>
        <pc:spChg chg="mod">
          <ac:chgData name="Erasmo Isidro Lopez Becerra" userId="7fec9e95-3d97-4a16-bbb4-8e5e507987b4" providerId="ADAL" clId="{C9AC3C0E-6A86-4BFB-A067-973818DFD221}" dt="2022-10-18T02:49:19.297" v="53" actId="1036"/>
          <ac:spMkLst>
            <pc:docMk/>
            <pc:sldMk cId="0" sldId="514"/>
            <ac:spMk id="13315" creationId="{38617F76-318F-426B-883E-D25A2E48FE09}"/>
          </ac:spMkLst>
        </pc:spChg>
        <pc:spChg chg="mod">
          <ac:chgData name="Erasmo Isidro Lopez Becerra" userId="7fec9e95-3d97-4a16-bbb4-8e5e507987b4" providerId="ADAL" clId="{C9AC3C0E-6A86-4BFB-A067-973818DFD221}" dt="2022-10-18T02:49:19.297" v="53" actId="1036"/>
          <ac:spMkLst>
            <pc:docMk/>
            <pc:sldMk cId="0" sldId="514"/>
            <ac:spMk id="13316" creationId="{D2309AFD-734D-4A3F-A4D7-D1C18692D5C5}"/>
          </ac:spMkLst>
        </pc:spChg>
        <pc:spChg chg="mod">
          <ac:chgData name="Erasmo Isidro Lopez Becerra" userId="7fec9e95-3d97-4a16-bbb4-8e5e507987b4" providerId="ADAL" clId="{C9AC3C0E-6A86-4BFB-A067-973818DFD221}" dt="2022-10-18T02:49:19.297" v="53" actId="1036"/>
          <ac:spMkLst>
            <pc:docMk/>
            <pc:sldMk cId="0" sldId="514"/>
            <ac:spMk id="13317" creationId="{32B90A35-7709-48D0-8F75-6F9A2B0FACE1}"/>
          </ac:spMkLst>
        </pc:spChg>
        <pc:grpChg chg="mod">
          <ac:chgData name="Erasmo Isidro Lopez Becerra" userId="7fec9e95-3d97-4a16-bbb4-8e5e507987b4" providerId="ADAL" clId="{C9AC3C0E-6A86-4BFB-A067-973818DFD221}" dt="2022-10-18T02:49:19.297" v="53" actId="1036"/>
          <ac:grpSpMkLst>
            <pc:docMk/>
            <pc:sldMk cId="0" sldId="514"/>
            <ac:grpSpMk id="2" creationId="{3ACE151F-A5E4-459D-829A-9E4842855817}"/>
          </ac:grpSpMkLst>
        </pc:grpChg>
      </pc:sldChg>
      <pc:sldChg chg="modSp mod">
        <pc:chgData name="Erasmo Isidro Lopez Becerra" userId="7fec9e95-3d97-4a16-bbb4-8e5e507987b4" providerId="ADAL" clId="{C9AC3C0E-6A86-4BFB-A067-973818DFD221}" dt="2022-10-18T02:52:17.368" v="109" actId="108"/>
        <pc:sldMkLst>
          <pc:docMk/>
          <pc:sldMk cId="0" sldId="516"/>
        </pc:sldMkLst>
        <pc:spChg chg="mod">
          <ac:chgData name="Erasmo Isidro Lopez Becerra" userId="7fec9e95-3d97-4a16-bbb4-8e5e507987b4" providerId="ADAL" clId="{C9AC3C0E-6A86-4BFB-A067-973818DFD221}" dt="2022-10-18T02:52:17.368" v="109" actId="108"/>
          <ac:spMkLst>
            <pc:docMk/>
            <pc:sldMk cId="0" sldId="516"/>
            <ac:spMk id="5" creationId="{3AA2D3D9-90BC-4B16-8D41-7945D78DA323}"/>
          </ac:spMkLst>
        </pc:spChg>
      </pc:sldChg>
      <pc:sldChg chg="modSp mod">
        <pc:chgData name="Erasmo Isidro Lopez Becerra" userId="7fec9e95-3d97-4a16-bbb4-8e5e507987b4" providerId="ADAL" clId="{C9AC3C0E-6A86-4BFB-A067-973818DFD221}" dt="2022-10-18T02:54:27.928" v="154" actId="20577"/>
        <pc:sldMkLst>
          <pc:docMk/>
          <pc:sldMk cId="0" sldId="519"/>
        </pc:sldMkLst>
        <pc:spChg chg="mod">
          <ac:chgData name="Erasmo Isidro Lopez Becerra" userId="7fec9e95-3d97-4a16-bbb4-8e5e507987b4" providerId="ADAL" clId="{C9AC3C0E-6A86-4BFB-A067-973818DFD221}" dt="2022-10-18T02:54:27.928" v="154" actId="20577"/>
          <ac:spMkLst>
            <pc:docMk/>
            <pc:sldMk cId="0" sldId="519"/>
            <ac:spMk id="2" creationId="{EE258128-F48E-5368-8A59-868974930455}"/>
          </ac:spMkLst>
        </pc:spChg>
      </pc:sldChg>
      <pc:sldChg chg="modSp mod">
        <pc:chgData name="Erasmo Isidro Lopez Becerra" userId="7fec9e95-3d97-4a16-bbb4-8e5e507987b4" providerId="ADAL" clId="{C9AC3C0E-6A86-4BFB-A067-973818DFD221}" dt="2022-10-18T02:53:09.922" v="115" actId="20577"/>
        <pc:sldMkLst>
          <pc:docMk/>
          <pc:sldMk cId="4084158471" sldId="522"/>
        </pc:sldMkLst>
        <pc:spChg chg="mod">
          <ac:chgData name="Erasmo Isidro Lopez Becerra" userId="7fec9e95-3d97-4a16-bbb4-8e5e507987b4" providerId="ADAL" clId="{C9AC3C0E-6A86-4BFB-A067-973818DFD221}" dt="2022-10-18T02:53:09.922" v="115" actId="20577"/>
          <ac:spMkLst>
            <pc:docMk/>
            <pc:sldMk cId="4084158471" sldId="522"/>
            <ac:spMk id="6" creationId="{49A9C01B-5610-55F8-D55F-B34775AD1096}"/>
          </ac:spMkLst>
        </pc:spChg>
      </pc:sldChg>
      <pc:sldChg chg="modSp">
        <pc:chgData name="Erasmo Isidro Lopez Becerra" userId="7fec9e95-3d97-4a16-bbb4-8e5e507987b4" providerId="ADAL" clId="{C9AC3C0E-6A86-4BFB-A067-973818DFD221}" dt="2022-10-18T02:53:38.078" v="136" actId="20577"/>
        <pc:sldMkLst>
          <pc:docMk/>
          <pc:sldMk cId="4278990769" sldId="524"/>
        </pc:sldMkLst>
        <pc:graphicFrameChg chg="mod">
          <ac:chgData name="Erasmo Isidro Lopez Becerra" userId="7fec9e95-3d97-4a16-bbb4-8e5e507987b4" providerId="ADAL" clId="{C9AC3C0E-6A86-4BFB-A067-973818DFD221}" dt="2022-10-18T02:53:38.078" v="136" actId="20577"/>
          <ac:graphicFrameMkLst>
            <pc:docMk/>
            <pc:sldMk cId="4278990769" sldId="524"/>
            <ac:graphicFrameMk id="5" creationId="{0FE070B3-4D42-B9F7-AF54-199DA57E35D0}"/>
          </ac:graphicFrameMkLst>
        </pc:graphicFrameChg>
      </pc:sldChg>
      <pc:sldChg chg="modSp mod">
        <pc:chgData name="Erasmo Isidro Lopez Becerra" userId="7fec9e95-3d97-4a16-bbb4-8e5e507987b4" providerId="ADAL" clId="{C9AC3C0E-6A86-4BFB-A067-973818DFD221}" dt="2022-10-18T02:54:02.245" v="139" actId="255"/>
        <pc:sldMkLst>
          <pc:docMk/>
          <pc:sldMk cId="3694803301" sldId="525"/>
        </pc:sldMkLst>
        <pc:spChg chg="mod">
          <ac:chgData name="Erasmo Isidro Lopez Becerra" userId="7fec9e95-3d97-4a16-bbb4-8e5e507987b4" providerId="ADAL" clId="{C9AC3C0E-6A86-4BFB-A067-973818DFD221}" dt="2022-10-18T02:54:02.245" v="139" actId="255"/>
          <ac:spMkLst>
            <pc:docMk/>
            <pc:sldMk cId="3694803301" sldId="525"/>
            <ac:spMk id="6" creationId="{49A9C01B-5610-55F8-D55F-B34775AD1096}"/>
          </ac:spMkLst>
        </pc:spChg>
        <pc:graphicFrameChg chg="mod">
          <ac:chgData name="Erasmo Isidro Lopez Becerra" userId="7fec9e95-3d97-4a16-bbb4-8e5e507987b4" providerId="ADAL" clId="{C9AC3C0E-6A86-4BFB-A067-973818DFD221}" dt="2022-10-18T02:53:53.030" v="138" actId="14100"/>
          <ac:graphicFrameMkLst>
            <pc:docMk/>
            <pc:sldMk cId="3694803301" sldId="525"/>
            <ac:graphicFrameMk id="5" creationId="{0FE070B3-4D42-B9F7-AF54-199DA57E35D0}"/>
          </ac:graphicFrameMkLst>
        </pc:graphicFrameChg>
      </pc:sldChg>
      <pc:sldChg chg="modSp mod">
        <pc:chgData name="Erasmo Isidro Lopez Becerra" userId="7fec9e95-3d97-4a16-bbb4-8e5e507987b4" providerId="ADAL" clId="{C9AC3C0E-6A86-4BFB-A067-973818DFD221}" dt="2022-10-18T02:54:08.486" v="140" actId="255"/>
        <pc:sldMkLst>
          <pc:docMk/>
          <pc:sldMk cId="3957332395" sldId="526"/>
        </pc:sldMkLst>
        <pc:spChg chg="mod">
          <ac:chgData name="Erasmo Isidro Lopez Becerra" userId="7fec9e95-3d97-4a16-bbb4-8e5e507987b4" providerId="ADAL" clId="{C9AC3C0E-6A86-4BFB-A067-973818DFD221}" dt="2022-10-18T02:54:08.486" v="140" actId="255"/>
          <ac:spMkLst>
            <pc:docMk/>
            <pc:sldMk cId="3957332395" sldId="526"/>
            <ac:spMk id="6" creationId="{49A9C01B-5610-55F8-D55F-B34775AD1096}"/>
          </ac:spMkLst>
        </pc:spChg>
      </pc:sldChg>
      <pc:sldChg chg="modSp mod">
        <pc:chgData name="Erasmo Isidro Lopez Becerra" userId="7fec9e95-3d97-4a16-bbb4-8e5e507987b4" providerId="ADAL" clId="{C9AC3C0E-6A86-4BFB-A067-973818DFD221}" dt="2022-10-18T02:49:48.646" v="56" actId="20577"/>
        <pc:sldMkLst>
          <pc:docMk/>
          <pc:sldMk cId="550489513" sldId="528"/>
        </pc:sldMkLst>
        <pc:spChg chg="mod">
          <ac:chgData name="Erasmo Isidro Lopez Becerra" userId="7fec9e95-3d97-4a16-bbb4-8e5e507987b4" providerId="ADAL" clId="{C9AC3C0E-6A86-4BFB-A067-973818DFD221}" dt="2022-10-18T02:49:48.646" v="56" actId="20577"/>
          <ac:spMkLst>
            <pc:docMk/>
            <pc:sldMk cId="550489513" sldId="528"/>
            <ac:spMk id="6" creationId="{49A9C01B-5610-55F8-D55F-B34775AD1096}"/>
          </ac:spMkLst>
        </pc:spChg>
      </pc:sldChg>
      <pc:sldChg chg="addSp delSp modSp add mod">
        <pc:chgData name="Erasmo Isidro Lopez Becerra" userId="7fec9e95-3d97-4a16-bbb4-8e5e507987b4" providerId="ADAL" clId="{C9AC3C0E-6A86-4BFB-A067-973818DFD221}" dt="2022-10-18T02:58:34.625" v="399" actId="20577"/>
        <pc:sldMkLst>
          <pc:docMk/>
          <pc:sldMk cId="326849181" sldId="529"/>
        </pc:sldMkLst>
        <pc:spChg chg="mod">
          <ac:chgData name="Erasmo Isidro Lopez Becerra" userId="7fec9e95-3d97-4a16-bbb4-8e5e507987b4" providerId="ADAL" clId="{C9AC3C0E-6A86-4BFB-A067-973818DFD221}" dt="2022-10-18T02:50:11.957" v="81" actId="14100"/>
          <ac:spMkLst>
            <pc:docMk/>
            <pc:sldMk cId="326849181" sldId="529"/>
            <ac:spMk id="2" creationId="{EE258128-F48E-5368-8A59-868974930455}"/>
          </ac:spMkLst>
        </pc:spChg>
        <pc:spChg chg="add mod">
          <ac:chgData name="Erasmo Isidro Lopez Becerra" userId="7fec9e95-3d97-4a16-bbb4-8e5e507987b4" providerId="ADAL" clId="{C9AC3C0E-6A86-4BFB-A067-973818DFD221}" dt="2022-10-18T02:58:34.625" v="399" actId="20577"/>
          <ac:spMkLst>
            <pc:docMk/>
            <pc:sldMk cId="326849181" sldId="529"/>
            <ac:spMk id="4" creationId="{CA2C2238-A724-A590-F34B-2D08DB0C0829}"/>
          </ac:spMkLst>
        </pc:spChg>
        <pc:picChg chg="del">
          <ac:chgData name="Erasmo Isidro Lopez Becerra" userId="7fec9e95-3d97-4a16-bbb4-8e5e507987b4" providerId="ADAL" clId="{C9AC3C0E-6A86-4BFB-A067-973818DFD221}" dt="2022-10-18T02:49:58.153" v="58" actId="478"/>
          <ac:picMkLst>
            <pc:docMk/>
            <pc:sldMk cId="326849181" sldId="529"/>
            <ac:picMk id="17411" creationId="{49043D6B-D129-477F-B443-B9C4DB9085A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Segmento de clientes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Tu propuesta de valor estará orientada a satisfacer las necesidades de uno o varios segmentos de mercado. Por ello es vital conocer a qué público se quiere orientar. 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B0513894-535C-424C-B5A4-B5704554A838}">
      <dgm:prSet phldrT="[Texto]"/>
      <dgm:spPr/>
      <dgm:t>
        <a:bodyPr/>
        <a:lstStyle/>
        <a:p>
          <a:pPr algn="just"/>
          <a:r>
            <a:rPr lang="es-ES" dirty="0"/>
            <a:t>El publico se puede segmentar por distintos criterios, por ejemplo, su procedencia, su edad, comportamiento, etc.</a:t>
          </a:r>
        </a:p>
      </dgm:t>
    </dgm:pt>
    <dgm:pt modelId="{68E63192-C4D9-4533-AD37-E374F8825A60}" type="parTrans" cxnId="{F336781A-3A34-464A-859B-664F049F7D54}">
      <dgm:prSet/>
      <dgm:spPr/>
      <dgm:t>
        <a:bodyPr/>
        <a:lstStyle/>
        <a:p>
          <a:endParaRPr lang="es-ES"/>
        </a:p>
      </dgm:t>
    </dgm:pt>
    <dgm:pt modelId="{7A59BE78-496F-4BF1-B432-FFBEB1F5BC06}" type="sibTrans" cxnId="{F336781A-3A34-464A-859B-664F049F7D54}">
      <dgm:prSet/>
      <dgm:spPr/>
      <dgm:t>
        <a:bodyPr/>
        <a:lstStyle/>
        <a:p>
          <a:endParaRPr lang="es-ES"/>
        </a:p>
      </dgm:t>
    </dgm:pt>
    <dgm:pt modelId="{4FB5E865-D0B5-4D2B-A9C9-691043D7F917}">
      <dgm:prSet phldrT="[Texto]"/>
      <dgm:spPr/>
      <dgm:t>
        <a:bodyPr/>
        <a:lstStyle/>
        <a:p>
          <a:pPr algn="just"/>
          <a:endParaRPr lang="es-ES" dirty="0"/>
        </a:p>
      </dgm:t>
    </dgm:pt>
    <dgm:pt modelId="{0930E281-79E9-4D54-A517-405ED9BB8275}" type="parTrans" cxnId="{A9B6BBBA-7187-40EC-A211-CEDA94B79106}">
      <dgm:prSet/>
      <dgm:spPr/>
      <dgm:t>
        <a:bodyPr/>
        <a:lstStyle/>
        <a:p>
          <a:endParaRPr lang="es-ES"/>
        </a:p>
      </dgm:t>
    </dgm:pt>
    <dgm:pt modelId="{4175F370-61DE-4872-B563-6A194AD493FD}" type="sibTrans" cxnId="{A9B6BBBA-7187-40EC-A211-CEDA94B79106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43EF40D-2BD6-422C-9078-5A9DE0A038AE}" type="presOf" srcId="{4FB5E865-D0B5-4D2B-A9C9-691043D7F917}" destId="{0C27D601-33B2-48E8-AB35-870197E934B2}" srcOrd="0" destOrd="1" presId="urn:microsoft.com/office/officeart/2005/8/layout/list1"/>
    <dgm:cxn modelId="{F336781A-3A34-464A-859B-664F049F7D54}" srcId="{FA9A7449-1B28-44F6-B220-D17750D09C8B}" destId="{B0513894-535C-424C-B5A4-B5704554A838}" srcOrd="2" destOrd="0" parTransId="{68E63192-C4D9-4533-AD37-E374F8825A60}" sibTransId="{7A59BE78-496F-4BF1-B432-FFBEB1F5BC06}"/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A9B6BBBA-7187-40EC-A211-CEDA94B79106}" srcId="{FA9A7449-1B28-44F6-B220-D17750D09C8B}" destId="{4FB5E865-D0B5-4D2B-A9C9-691043D7F917}" srcOrd="1" destOrd="0" parTransId="{0930E281-79E9-4D54-A517-405ED9BB8275}" sibTransId="{4175F370-61DE-4872-B563-6A194AD493FD}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D911F8DB-EF99-49E9-9D6E-D0FC05F5D1F3}" type="presOf" srcId="{B0513894-535C-424C-B5A4-B5704554A838}" destId="{0C27D601-33B2-48E8-AB35-870197E934B2}" srcOrd="0" destOrd="2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Propuesta de valor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Su objetivo deberá ser el de generar valor para los clientes y demás grupos de interés involucrados en la propuesta. 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A00ADF79-0AEA-4CF7-995D-902CB21F2DF2}">
      <dgm:prSet phldrT="[Texto]"/>
      <dgm:spPr/>
      <dgm:t>
        <a:bodyPr/>
        <a:lstStyle/>
        <a:p>
          <a:pPr algn="just"/>
          <a:r>
            <a:rPr lang="es-ES" dirty="0"/>
            <a:t>Es importante destacar los elementos diferenciadores de la misma que puedan despierten el interés.</a:t>
          </a:r>
        </a:p>
      </dgm:t>
    </dgm:pt>
    <dgm:pt modelId="{8B20420F-410A-4BC4-8BFD-39F3A125ACC7}" type="parTrans" cxnId="{1973F82C-B8C8-40D0-A790-7B14FE1ED53F}">
      <dgm:prSet/>
      <dgm:spPr/>
      <dgm:t>
        <a:bodyPr/>
        <a:lstStyle/>
        <a:p>
          <a:endParaRPr lang="es-ES"/>
        </a:p>
      </dgm:t>
    </dgm:pt>
    <dgm:pt modelId="{EA9D9EE7-D181-49EA-9F25-35A2124CBC3C}" type="sibTrans" cxnId="{1973F82C-B8C8-40D0-A790-7B14FE1ED53F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973F82C-B8C8-40D0-A790-7B14FE1ED53F}" srcId="{FA9A7449-1B28-44F6-B220-D17750D09C8B}" destId="{A00ADF79-0AEA-4CF7-995D-902CB21F2DF2}" srcOrd="1" destOrd="0" parTransId="{8B20420F-410A-4BC4-8BFD-39F3A125ACC7}" sibTransId="{EA9D9EE7-D181-49EA-9F25-35A2124CBC3C}"/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2E7CD77C-59B9-4D85-91AD-CEBA0735E128}" type="presOf" srcId="{A00ADF79-0AEA-4CF7-995D-902CB21F2DF2}" destId="{0C27D601-33B2-48E8-AB35-870197E934B2}" srcOrd="0" destOrd="1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Canales 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Las propuestas de valor llegan a los segmentos de clientes a través de distintos canales de comunicación, distribución y venta.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Relaciones con los clientes 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Las relaciones con los clientes se establecen y mantienen de forma independiente en los diferentes segmentos de mercado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Fuentes de Ingresos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Las fuentes de ingresos se generan cuando los clientes adquieren o se benefician de la propuesta de valor ofrecida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Recursos clave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Los recursos clave son los activos necesarios para el buen funcionamiento de la propuesta. 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D906530A-6179-430E-91E9-64B096F41B7A}">
      <dgm:prSet phldrT="[Texto]"/>
      <dgm:spPr/>
      <dgm:t>
        <a:bodyPr/>
        <a:lstStyle/>
        <a:p>
          <a:pPr algn="just"/>
          <a:r>
            <a:rPr lang="es-ES" dirty="0"/>
            <a:t>Es importante identificarlos y clasificarlos. </a:t>
          </a:r>
        </a:p>
      </dgm:t>
    </dgm:pt>
    <dgm:pt modelId="{08A002D4-7830-46AB-9F3C-7B210E587619}" type="parTrans" cxnId="{0A3D62FF-804C-41AA-8125-D9D346C769CC}">
      <dgm:prSet/>
      <dgm:spPr/>
      <dgm:t>
        <a:bodyPr/>
        <a:lstStyle/>
        <a:p>
          <a:endParaRPr lang="es-ES"/>
        </a:p>
      </dgm:t>
    </dgm:pt>
    <dgm:pt modelId="{BE85311D-7DC9-4069-B014-4CE16A7D4D5E}" type="sibTrans" cxnId="{0A3D62FF-804C-41AA-8125-D9D346C769CC}">
      <dgm:prSet/>
      <dgm:spPr/>
      <dgm:t>
        <a:bodyPr/>
        <a:lstStyle/>
        <a:p>
          <a:endParaRPr lang="es-ES"/>
        </a:p>
      </dgm:t>
    </dgm:pt>
    <dgm:pt modelId="{FDD79F45-E86D-4331-B5DD-1DEE27656FE8}">
      <dgm:prSet phldrT="[Texto]"/>
      <dgm:spPr/>
      <dgm:t>
        <a:bodyPr/>
        <a:lstStyle/>
        <a:p>
          <a:pPr algn="just"/>
          <a:r>
            <a:rPr lang="es-ES" dirty="0"/>
            <a:t>Materiales, humanos, económicos, intelectuales, etc.</a:t>
          </a:r>
        </a:p>
      </dgm:t>
    </dgm:pt>
    <dgm:pt modelId="{C0B6E874-A6FE-45E9-A3C6-72EDEEAF0454}" type="parTrans" cxnId="{502C708A-722E-40EA-934E-6098D362707E}">
      <dgm:prSet/>
      <dgm:spPr/>
      <dgm:t>
        <a:bodyPr/>
        <a:lstStyle/>
        <a:p>
          <a:endParaRPr lang="es-ES"/>
        </a:p>
      </dgm:t>
    </dgm:pt>
    <dgm:pt modelId="{271F7A8C-406B-4BB2-A35D-DBA22EF183CF}" type="sibTrans" cxnId="{502C708A-722E-40EA-934E-6098D362707E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A24CC36-4A34-434A-AC90-B3BAAE3D5C86}" type="presOf" srcId="{FDD79F45-E86D-4331-B5DD-1DEE27656FE8}" destId="{0C27D601-33B2-48E8-AB35-870197E934B2}" srcOrd="0" destOrd="2" presId="urn:microsoft.com/office/officeart/2005/8/layout/list1"/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502C708A-722E-40EA-934E-6098D362707E}" srcId="{FA9A7449-1B28-44F6-B220-D17750D09C8B}" destId="{FDD79F45-E86D-4331-B5DD-1DEE27656FE8}" srcOrd="2" destOrd="0" parTransId="{C0B6E874-A6FE-45E9-A3C6-72EDEEAF0454}" sibTransId="{271F7A8C-406B-4BB2-A35D-DBA22EF183CF}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466E9CC-2499-4789-BB4D-8D45AEB6E318}" type="presOf" srcId="{D906530A-6179-430E-91E9-64B096F41B7A}" destId="{0C27D601-33B2-48E8-AB35-870197E934B2}" srcOrd="0" destOrd="1" presId="urn:microsoft.com/office/officeart/2005/8/layout/list1"/>
    <dgm:cxn modelId="{0A3D62FF-804C-41AA-8125-D9D346C769CC}" srcId="{FA9A7449-1B28-44F6-B220-D17750D09C8B}" destId="{D906530A-6179-430E-91E9-64B096F41B7A}" srcOrd="1" destOrd="0" parTransId="{08A002D4-7830-46AB-9F3C-7B210E587619}" sibTransId="{BE85311D-7DC9-4069-B014-4CE16A7D4D5E}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Actividades clave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Son aquellas acciones que generan mayor atractivo y que hacen que la propuesta de valor funcione. Se necesitan para convencer a los segmentos de clientes y así poder vender, fidelizar y generar ingresos.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Asociaciones clave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Algunas actividades se externalizan o determinados recursos se adquieren fuera de la empresa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D4856F99-DD6C-48B6-845B-1E1ED1CACA2B}">
      <dgm:prSet phldrT="[Texto]"/>
      <dgm:spPr/>
      <dgm:t>
        <a:bodyPr/>
        <a:lstStyle/>
        <a:p>
          <a:pPr algn="just"/>
          <a:r>
            <a:rPr lang="es-ES" dirty="0"/>
            <a:t> Existen personas/empresas con los que es vital mantener una buena relación y colaborar, etc. </a:t>
          </a:r>
        </a:p>
      </dgm:t>
    </dgm:pt>
    <dgm:pt modelId="{BF04B770-02F4-4084-AD24-A68BCE167BB2}" type="parTrans" cxnId="{4BB118FF-7F52-4D29-B842-AE895D48A86C}">
      <dgm:prSet/>
      <dgm:spPr/>
      <dgm:t>
        <a:bodyPr/>
        <a:lstStyle/>
        <a:p>
          <a:endParaRPr lang="es-ES"/>
        </a:p>
      </dgm:t>
    </dgm:pt>
    <dgm:pt modelId="{6F29C9F7-08CE-457B-95F1-4C126FED3445}" type="sibTrans" cxnId="{4BB118FF-7F52-4D29-B842-AE895D48A86C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7EDD921-9466-411F-A992-85867A3B5EE8}" type="presOf" srcId="{D4856F99-DD6C-48B6-845B-1E1ED1CACA2B}" destId="{0C27D601-33B2-48E8-AB35-870197E934B2}" srcOrd="0" destOrd="1" presId="urn:microsoft.com/office/officeart/2005/8/layout/list1"/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4BB118FF-7F52-4D29-B842-AE895D48A86C}" srcId="{FA9A7449-1B28-44F6-B220-D17750D09C8B}" destId="{D4856F99-DD6C-48B6-845B-1E1ED1CACA2B}" srcOrd="1" destOrd="0" parTransId="{BF04B770-02F4-4084-AD24-A68BCE167BB2}" sibTransId="{6F29C9F7-08CE-457B-95F1-4C126FED3445}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62AE70-F6F6-441C-B14F-E8A4DDE7A4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9A7449-1B28-44F6-B220-D17750D09C8B}">
      <dgm:prSet phldrT="[Texto]"/>
      <dgm:spPr/>
      <dgm:t>
        <a:bodyPr/>
        <a:lstStyle/>
        <a:p>
          <a:r>
            <a:rPr lang="es-ES" dirty="0"/>
            <a:t>Estructura de costes</a:t>
          </a:r>
        </a:p>
      </dgm:t>
    </dgm:pt>
    <dgm:pt modelId="{D633AFAC-C0F0-4F6F-B7E7-264DE360B738}" type="parTrans" cxnId="{5980213B-9EEC-4D0D-9562-3C391F12D924}">
      <dgm:prSet/>
      <dgm:spPr/>
      <dgm:t>
        <a:bodyPr/>
        <a:lstStyle/>
        <a:p>
          <a:endParaRPr lang="es-ES"/>
        </a:p>
      </dgm:t>
    </dgm:pt>
    <dgm:pt modelId="{3A2FCA9A-96E0-4C3D-888A-6BD1FA167AC3}" type="sibTrans" cxnId="{5980213B-9EEC-4D0D-9562-3C391F12D924}">
      <dgm:prSet/>
      <dgm:spPr/>
      <dgm:t>
        <a:bodyPr/>
        <a:lstStyle/>
        <a:p>
          <a:endParaRPr lang="es-ES"/>
        </a:p>
      </dgm:t>
    </dgm:pt>
    <dgm:pt modelId="{62AF9860-859F-4EE3-A92B-174ED7A391B6}">
      <dgm:prSet phldrT="[Texto]"/>
      <dgm:spPr/>
      <dgm:t>
        <a:bodyPr/>
        <a:lstStyle/>
        <a:p>
          <a:pPr algn="just"/>
          <a:r>
            <a:rPr lang="es-ES" dirty="0"/>
            <a:t>Los diferentes elementos del modelo de negocio conforman la estructura de costes. </a:t>
          </a:r>
        </a:p>
      </dgm:t>
    </dgm:pt>
    <dgm:pt modelId="{4C1C41B8-C369-4F34-AC79-F506DAC66B6A}" type="parTrans" cxnId="{D42A6C8E-35E4-43FA-AF6A-B19F957C9201}">
      <dgm:prSet/>
      <dgm:spPr/>
      <dgm:t>
        <a:bodyPr/>
        <a:lstStyle/>
        <a:p>
          <a:endParaRPr lang="es-ES"/>
        </a:p>
      </dgm:t>
    </dgm:pt>
    <dgm:pt modelId="{3673C3DE-C714-45B9-9352-D0D45EA09D55}" type="sibTrans" cxnId="{D42A6C8E-35E4-43FA-AF6A-B19F957C9201}">
      <dgm:prSet/>
      <dgm:spPr/>
      <dgm:t>
        <a:bodyPr/>
        <a:lstStyle/>
        <a:p>
          <a:endParaRPr lang="es-ES"/>
        </a:p>
      </dgm:t>
    </dgm:pt>
    <dgm:pt modelId="{C538E90E-5B84-4A53-83A5-1D9C425032B1}">
      <dgm:prSet phldrT="[Texto]"/>
      <dgm:spPr/>
      <dgm:t>
        <a:bodyPr/>
        <a:lstStyle/>
        <a:p>
          <a:pPr algn="just"/>
          <a:r>
            <a:rPr lang="es-ES" dirty="0"/>
            <a:t>Analiza la propuesta y responde.</a:t>
          </a:r>
        </a:p>
      </dgm:t>
    </dgm:pt>
    <dgm:pt modelId="{7764038E-4390-4641-86C8-D073854A7F32}" type="parTrans" cxnId="{C90DA3F6-931E-453C-8E8B-DF8D75BFDE8E}">
      <dgm:prSet/>
      <dgm:spPr/>
      <dgm:t>
        <a:bodyPr/>
        <a:lstStyle/>
        <a:p>
          <a:endParaRPr lang="es-ES"/>
        </a:p>
      </dgm:t>
    </dgm:pt>
    <dgm:pt modelId="{0F834179-828D-4DE0-986E-D41966FAD9B5}" type="sibTrans" cxnId="{C90DA3F6-931E-453C-8E8B-DF8D75BFDE8E}">
      <dgm:prSet/>
      <dgm:spPr/>
      <dgm:t>
        <a:bodyPr/>
        <a:lstStyle/>
        <a:p>
          <a:endParaRPr lang="es-ES"/>
        </a:p>
      </dgm:t>
    </dgm:pt>
    <dgm:pt modelId="{ECAE875B-107D-4BA5-A784-55284E2404CD}" type="pres">
      <dgm:prSet presAssocID="{9862AE70-F6F6-441C-B14F-E8A4DDE7A480}" presName="linear" presStyleCnt="0">
        <dgm:presLayoutVars>
          <dgm:dir/>
          <dgm:animLvl val="lvl"/>
          <dgm:resizeHandles val="exact"/>
        </dgm:presLayoutVars>
      </dgm:prSet>
      <dgm:spPr/>
    </dgm:pt>
    <dgm:pt modelId="{A52833C1-B9C4-43E8-85FC-00301458218F}" type="pres">
      <dgm:prSet presAssocID="{FA9A7449-1B28-44F6-B220-D17750D09C8B}" presName="parentLin" presStyleCnt="0"/>
      <dgm:spPr/>
    </dgm:pt>
    <dgm:pt modelId="{26915079-FDDB-4024-BBD4-BF39B20898D5}" type="pres">
      <dgm:prSet presAssocID="{FA9A7449-1B28-44F6-B220-D17750D09C8B}" presName="parentLeftMargin" presStyleLbl="node1" presStyleIdx="0" presStyleCnt="1"/>
      <dgm:spPr/>
    </dgm:pt>
    <dgm:pt modelId="{CB75499D-5CB0-4B50-94A9-5A8A35C2636B}" type="pres">
      <dgm:prSet presAssocID="{FA9A7449-1B28-44F6-B220-D17750D09C8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2303B6C-32FD-4C9E-964E-E5B5259BC7C1}" type="pres">
      <dgm:prSet presAssocID="{FA9A7449-1B28-44F6-B220-D17750D09C8B}" presName="negativeSpace" presStyleCnt="0"/>
      <dgm:spPr/>
    </dgm:pt>
    <dgm:pt modelId="{0C27D601-33B2-48E8-AB35-870197E934B2}" type="pres">
      <dgm:prSet presAssocID="{FA9A7449-1B28-44F6-B220-D17750D09C8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BCFB40B-EEBB-4E08-A26E-910BD397718F}" type="presOf" srcId="{C538E90E-5B84-4A53-83A5-1D9C425032B1}" destId="{0C27D601-33B2-48E8-AB35-870197E934B2}" srcOrd="0" destOrd="1" presId="urn:microsoft.com/office/officeart/2005/8/layout/list1"/>
    <dgm:cxn modelId="{5980213B-9EEC-4D0D-9562-3C391F12D924}" srcId="{9862AE70-F6F6-441C-B14F-E8A4DDE7A480}" destId="{FA9A7449-1B28-44F6-B220-D17750D09C8B}" srcOrd="0" destOrd="0" parTransId="{D633AFAC-C0F0-4F6F-B7E7-264DE360B738}" sibTransId="{3A2FCA9A-96E0-4C3D-888A-6BD1FA167AC3}"/>
    <dgm:cxn modelId="{3681A24B-4195-4767-B57E-0A4CC72F21EA}" type="presOf" srcId="{9862AE70-F6F6-441C-B14F-E8A4DDE7A480}" destId="{ECAE875B-107D-4BA5-A784-55284E2404CD}" srcOrd="0" destOrd="0" presId="urn:microsoft.com/office/officeart/2005/8/layout/list1"/>
    <dgm:cxn modelId="{3CB48974-8AFC-4F93-8518-F40A14DD3680}" type="presOf" srcId="{62AF9860-859F-4EE3-A92B-174ED7A391B6}" destId="{0C27D601-33B2-48E8-AB35-870197E934B2}" srcOrd="0" destOrd="0" presId="urn:microsoft.com/office/officeart/2005/8/layout/list1"/>
    <dgm:cxn modelId="{D42A6C8E-35E4-43FA-AF6A-B19F957C9201}" srcId="{FA9A7449-1B28-44F6-B220-D17750D09C8B}" destId="{62AF9860-859F-4EE3-A92B-174ED7A391B6}" srcOrd="0" destOrd="0" parTransId="{4C1C41B8-C369-4F34-AC79-F506DAC66B6A}" sibTransId="{3673C3DE-C714-45B9-9352-D0D45EA09D55}"/>
    <dgm:cxn modelId="{EB34C791-B3ED-4A93-8C1A-7BB1FB779EB5}" type="presOf" srcId="{FA9A7449-1B28-44F6-B220-D17750D09C8B}" destId="{CB75499D-5CB0-4B50-94A9-5A8A35C2636B}" srcOrd="1" destOrd="0" presId="urn:microsoft.com/office/officeart/2005/8/layout/list1"/>
    <dgm:cxn modelId="{77802DC0-280C-43AE-B9E7-18B5FF2DC2C5}" type="presOf" srcId="{FA9A7449-1B28-44F6-B220-D17750D09C8B}" destId="{26915079-FDDB-4024-BBD4-BF39B20898D5}" srcOrd="0" destOrd="0" presId="urn:microsoft.com/office/officeart/2005/8/layout/list1"/>
    <dgm:cxn modelId="{C90DA3F6-931E-453C-8E8B-DF8D75BFDE8E}" srcId="{FA9A7449-1B28-44F6-B220-D17750D09C8B}" destId="{C538E90E-5B84-4A53-83A5-1D9C425032B1}" srcOrd="1" destOrd="0" parTransId="{7764038E-4390-4641-86C8-D073854A7F32}" sibTransId="{0F834179-828D-4DE0-986E-D41966FAD9B5}"/>
    <dgm:cxn modelId="{4C602539-D086-41C2-8378-ABB117FF4194}" type="presParOf" srcId="{ECAE875B-107D-4BA5-A784-55284E2404CD}" destId="{A52833C1-B9C4-43E8-85FC-00301458218F}" srcOrd="0" destOrd="0" presId="urn:microsoft.com/office/officeart/2005/8/layout/list1"/>
    <dgm:cxn modelId="{738BFE3A-75ED-46EF-AD45-AF755DB86B66}" type="presParOf" srcId="{A52833C1-B9C4-43E8-85FC-00301458218F}" destId="{26915079-FDDB-4024-BBD4-BF39B20898D5}" srcOrd="0" destOrd="0" presId="urn:microsoft.com/office/officeart/2005/8/layout/list1"/>
    <dgm:cxn modelId="{D3A973F7-C797-4462-945C-157945FBB83F}" type="presParOf" srcId="{A52833C1-B9C4-43E8-85FC-00301458218F}" destId="{CB75499D-5CB0-4B50-94A9-5A8A35C2636B}" srcOrd="1" destOrd="0" presId="urn:microsoft.com/office/officeart/2005/8/layout/list1"/>
    <dgm:cxn modelId="{9CB6C07C-936C-4E55-B7A3-337C0473CBAC}" type="presParOf" srcId="{ECAE875B-107D-4BA5-A784-55284E2404CD}" destId="{82303B6C-32FD-4C9E-964E-E5B5259BC7C1}" srcOrd="1" destOrd="0" presId="urn:microsoft.com/office/officeart/2005/8/layout/list1"/>
    <dgm:cxn modelId="{4A4AF90A-A2D6-4F5A-91F2-C32615EDA680}" type="presParOf" srcId="{ECAE875B-107D-4BA5-A784-55284E2404CD}" destId="{0C27D601-33B2-48E8-AB35-870197E934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405249"/>
          <a:ext cx="6970295" cy="362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520700" rIns="540972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Tu propuesta de valor estará orientada a satisfacer las necesidades de uno o varios segmentos de mercado. Por ello es vital conocer a qué público se quiere orientar. 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El publico se puede segmentar por distintos criterios, por ejemplo, su procedencia, su edad, comportamiento, etc.</a:t>
          </a:r>
        </a:p>
      </dsp:txBody>
      <dsp:txXfrm>
        <a:off x="0" y="405249"/>
        <a:ext cx="6970295" cy="3622500"/>
      </dsp:txXfrm>
    </dsp:sp>
    <dsp:sp modelId="{CB75499D-5CB0-4B50-94A9-5A8A35C2636B}">
      <dsp:nvSpPr>
        <dsp:cNvPr id="0" name=""/>
        <dsp:cNvSpPr/>
      </dsp:nvSpPr>
      <dsp:spPr>
        <a:xfrm>
          <a:off x="348514" y="36249"/>
          <a:ext cx="487920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Segmento de clientes</a:t>
          </a:r>
        </a:p>
      </dsp:txBody>
      <dsp:txXfrm>
        <a:off x="384540" y="72275"/>
        <a:ext cx="480715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430540"/>
          <a:ext cx="6970295" cy="361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583184" rIns="540972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Su objetivo deberá ser el de generar valor para los clientes y demás grupos de interés involucrados en la propuesta. 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Es importante destacar los elementos diferenciadores de la misma que puedan despierten el interés.</a:t>
          </a:r>
        </a:p>
      </dsp:txBody>
      <dsp:txXfrm>
        <a:off x="0" y="430540"/>
        <a:ext cx="6970295" cy="3616199"/>
      </dsp:txXfrm>
    </dsp:sp>
    <dsp:sp modelId="{CB75499D-5CB0-4B50-94A9-5A8A35C2636B}">
      <dsp:nvSpPr>
        <dsp:cNvPr id="0" name=""/>
        <dsp:cNvSpPr/>
      </dsp:nvSpPr>
      <dsp:spPr>
        <a:xfrm>
          <a:off x="348514" y="17260"/>
          <a:ext cx="487920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Propuesta de valor</a:t>
          </a:r>
        </a:p>
      </dsp:txBody>
      <dsp:txXfrm>
        <a:off x="388863" y="57609"/>
        <a:ext cx="4798508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553862"/>
          <a:ext cx="6970295" cy="3472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728980" rIns="540972" bIns="248920" numCol="1" spcCol="1270" anchor="t" anchorCtr="0">
          <a:noAutofit/>
        </a:bodyPr>
        <a:lstStyle/>
        <a:p>
          <a:pPr marL="285750" lvl="1" indent="-28575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500" kern="1200" dirty="0"/>
            <a:t>Las propuestas de valor llegan a los segmentos de clientes a través de distintos canales de comunicación, distribución y venta.</a:t>
          </a:r>
        </a:p>
      </dsp:txBody>
      <dsp:txXfrm>
        <a:off x="0" y="553862"/>
        <a:ext cx="6970295" cy="3472875"/>
      </dsp:txXfrm>
    </dsp:sp>
    <dsp:sp modelId="{CB75499D-5CB0-4B50-94A9-5A8A35C2636B}">
      <dsp:nvSpPr>
        <dsp:cNvPr id="0" name=""/>
        <dsp:cNvSpPr/>
      </dsp:nvSpPr>
      <dsp:spPr>
        <a:xfrm>
          <a:off x="348514" y="37262"/>
          <a:ext cx="487920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Canales </a:t>
          </a:r>
        </a:p>
      </dsp:txBody>
      <dsp:txXfrm>
        <a:off x="398951" y="87699"/>
        <a:ext cx="4778332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907359"/>
          <a:ext cx="6970295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666496" rIns="540972" bIns="227584" numCol="1" spcCol="1270" anchor="t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/>
            <a:t>Las relaciones con los clientes se establecen y mantienen de forma independiente en los diferentes segmentos de mercado</a:t>
          </a:r>
        </a:p>
      </dsp:txBody>
      <dsp:txXfrm>
        <a:off x="0" y="907359"/>
        <a:ext cx="6970295" cy="2721600"/>
      </dsp:txXfrm>
    </dsp:sp>
    <dsp:sp modelId="{CB75499D-5CB0-4B50-94A9-5A8A35C2636B}">
      <dsp:nvSpPr>
        <dsp:cNvPr id="0" name=""/>
        <dsp:cNvSpPr/>
      </dsp:nvSpPr>
      <dsp:spPr>
        <a:xfrm>
          <a:off x="348514" y="435039"/>
          <a:ext cx="4879206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Relaciones con los clientes </a:t>
          </a:r>
        </a:p>
      </dsp:txBody>
      <dsp:txXfrm>
        <a:off x="394628" y="481153"/>
        <a:ext cx="4786978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766779"/>
          <a:ext cx="6970295" cy="306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749808" rIns="540972" bIns="256032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Las fuentes de ingresos se generan cuando los clientes adquieren o se benefician de la propuesta de valor ofrecida</a:t>
          </a:r>
        </a:p>
      </dsp:txBody>
      <dsp:txXfrm>
        <a:off x="0" y="766779"/>
        <a:ext cx="6970295" cy="3061800"/>
      </dsp:txXfrm>
    </dsp:sp>
    <dsp:sp modelId="{CB75499D-5CB0-4B50-94A9-5A8A35C2636B}">
      <dsp:nvSpPr>
        <dsp:cNvPr id="0" name=""/>
        <dsp:cNvSpPr/>
      </dsp:nvSpPr>
      <dsp:spPr>
        <a:xfrm>
          <a:off x="348514" y="235419"/>
          <a:ext cx="487920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Fuentes de Ingresos</a:t>
          </a:r>
        </a:p>
      </dsp:txBody>
      <dsp:txXfrm>
        <a:off x="400392" y="287297"/>
        <a:ext cx="4775450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657835"/>
          <a:ext cx="7325628" cy="3146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550" tIns="562356" rIns="568550" bIns="192024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Los recursos clave son los activos necesarios para el buen funcionamiento de la propuesta. 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Es importante identificarlos y clasificarlos. </a:t>
          </a:r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Materiales, humanos, económicos, intelectuales, etc.</a:t>
          </a:r>
        </a:p>
      </dsp:txBody>
      <dsp:txXfrm>
        <a:off x="0" y="657835"/>
        <a:ext cx="7325628" cy="3146849"/>
      </dsp:txXfrm>
    </dsp:sp>
    <dsp:sp modelId="{CB75499D-5CB0-4B50-94A9-5A8A35C2636B}">
      <dsp:nvSpPr>
        <dsp:cNvPr id="0" name=""/>
        <dsp:cNvSpPr/>
      </dsp:nvSpPr>
      <dsp:spPr>
        <a:xfrm>
          <a:off x="366281" y="259315"/>
          <a:ext cx="512793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24" tIns="0" rIns="19382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Recursos clave</a:t>
          </a:r>
        </a:p>
      </dsp:txBody>
      <dsp:txXfrm>
        <a:off x="405189" y="298223"/>
        <a:ext cx="5050123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552399"/>
          <a:ext cx="6970295" cy="340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624840" rIns="540972" bIns="21336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Son aquellas acciones que generan mayor atractivo y que hacen que la propuesta de valor funcione. Se necesitan para convencer a los segmentos de clientes y así poder vender, fidelizar y generar ingresos.</a:t>
          </a:r>
        </a:p>
      </dsp:txBody>
      <dsp:txXfrm>
        <a:off x="0" y="552399"/>
        <a:ext cx="6970295" cy="3402000"/>
      </dsp:txXfrm>
    </dsp:sp>
    <dsp:sp modelId="{CB75499D-5CB0-4B50-94A9-5A8A35C2636B}">
      <dsp:nvSpPr>
        <dsp:cNvPr id="0" name=""/>
        <dsp:cNvSpPr/>
      </dsp:nvSpPr>
      <dsp:spPr>
        <a:xfrm>
          <a:off x="348514" y="109599"/>
          <a:ext cx="487920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Actividades clave</a:t>
          </a:r>
        </a:p>
      </dsp:txBody>
      <dsp:txXfrm>
        <a:off x="391745" y="152830"/>
        <a:ext cx="4792744" cy="79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505149"/>
          <a:ext cx="6970295" cy="349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624840" rIns="540972" bIns="21336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Algunas actividades se externalizan o determinados recursos se adquieren fuera de la empresa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 Existen personas/empresas con los que es vital mantener una buena relación y colaborar, etc. </a:t>
          </a:r>
        </a:p>
      </dsp:txBody>
      <dsp:txXfrm>
        <a:off x="0" y="505149"/>
        <a:ext cx="6970295" cy="3496500"/>
      </dsp:txXfrm>
    </dsp:sp>
    <dsp:sp modelId="{CB75499D-5CB0-4B50-94A9-5A8A35C2636B}">
      <dsp:nvSpPr>
        <dsp:cNvPr id="0" name=""/>
        <dsp:cNvSpPr/>
      </dsp:nvSpPr>
      <dsp:spPr>
        <a:xfrm>
          <a:off x="348514" y="62349"/>
          <a:ext cx="487920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Asociaciones clave</a:t>
          </a:r>
        </a:p>
      </dsp:txBody>
      <dsp:txXfrm>
        <a:off x="391745" y="105580"/>
        <a:ext cx="4792744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D601-33B2-48E8-AB35-870197E934B2}">
      <dsp:nvSpPr>
        <dsp:cNvPr id="0" name=""/>
        <dsp:cNvSpPr/>
      </dsp:nvSpPr>
      <dsp:spPr>
        <a:xfrm>
          <a:off x="0" y="526299"/>
          <a:ext cx="6970295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972" tIns="728980" rIns="540972" bIns="248920" numCol="1" spcCol="1270" anchor="t" anchorCtr="0">
          <a:noAutofit/>
        </a:bodyPr>
        <a:lstStyle/>
        <a:p>
          <a:pPr marL="285750" lvl="1" indent="-28575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500" kern="1200" dirty="0"/>
            <a:t>Los diferentes elementos del modelo de negocio conforman la estructura de costes. </a:t>
          </a:r>
        </a:p>
        <a:p>
          <a:pPr marL="285750" lvl="1" indent="-28575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500" kern="1200" dirty="0"/>
            <a:t>Analiza la propuesta y responde.</a:t>
          </a:r>
        </a:p>
      </dsp:txBody>
      <dsp:txXfrm>
        <a:off x="0" y="526299"/>
        <a:ext cx="6970295" cy="3528000"/>
      </dsp:txXfrm>
    </dsp:sp>
    <dsp:sp modelId="{CB75499D-5CB0-4B50-94A9-5A8A35C2636B}">
      <dsp:nvSpPr>
        <dsp:cNvPr id="0" name=""/>
        <dsp:cNvSpPr/>
      </dsp:nvSpPr>
      <dsp:spPr>
        <a:xfrm>
          <a:off x="348514" y="9699"/>
          <a:ext cx="487920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22" tIns="0" rIns="184422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Estructura de costes</a:t>
          </a:r>
        </a:p>
      </dsp:txBody>
      <dsp:txXfrm>
        <a:off x="398951" y="60136"/>
        <a:ext cx="477833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09B7-6DAA-4EC3-8519-835DEF85C437}" type="datetimeFigureOut">
              <a:rPr lang="es-ES" smtClean="0"/>
              <a:t>18/10/2022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0FB0-9728-4788-8B2F-2C9B412F4FD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92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F125198-5AE9-4B91-B417-1E9027F4C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A3D44-E593-4AD4-A9B2-9097589CC4DA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98C526D-114E-4690-A6EA-93F051F8E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10B0E47-731A-4895-B522-BA4E6DC1D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3206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6666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80218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7219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862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28036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64896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914473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B39E37A-5B43-4060-9E75-5DD97DBA8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0250" indent="-2809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395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00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indent="-2238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indent="-22383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05F89-99FE-4910-8987-9B35013BABB8}" type="slidenum">
              <a:rPr kumimoji="0" lang="es-ES" altLang="es-E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122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EEBB82-32D1-45BA-9F70-BF332D85E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0ED8E0D-464B-4BAF-90DA-7BEA72D0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0224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13868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/>
            </a:lvl1pPr>
          </a:lstStyle>
          <a:p>
            <a:endParaRPr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0E0F71B-1DD0-9A02-A8D4-2AB8B85C31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5" y="5441663"/>
            <a:ext cx="3453597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 descr="Indicaciones Especiales No. 3 del 2020 del Ministro de Educación Superior |  Universidad de las Ciencias Informáticas">
            <a:extLst>
              <a:ext uri="{FF2B5EF4-FFF2-40B4-BE49-F238E27FC236}">
                <a16:creationId xmlns:a16="http://schemas.microsoft.com/office/drawing/2014/main" id="{A979729E-B4D9-AB91-E33D-6EE49B53C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06" y="5293945"/>
            <a:ext cx="16303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05FB9F5-89D9-722B-EF08-18CC6270B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32070"/>
            <a:ext cx="2573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6C7AF21C-B54A-9A9D-A72E-3C60199EB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35" y="5117732"/>
            <a:ext cx="931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857247E-EA25-93F5-C3F1-A38CD8B0DE02}"/>
              </a:ext>
            </a:extLst>
          </p:cNvPr>
          <p:cNvSpPr/>
          <p:nvPr userDrawn="1"/>
        </p:nvSpPr>
        <p:spPr>
          <a:xfrm>
            <a:off x="457200" y="0"/>
            <a:ext cx="8686800" cy="15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7B025B79-4FE6-2EC6-CE7F-A1729597D0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33929"/>
          <a:stretch>
            <a:fillRect/>
          </a:stretch>
        </p:blipFill>
        <p:spPr bwMode="auto">
          <a:xfrm>
            <a:off x="1962150" y="0"/>
            <a:ext cx="5219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2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2" y="622400"/>
            <a:ext cx="6836228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2" y="1278344"/>
            <a:ext cx="7543799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34E860-3954-DB63-4CA2-59EFA0A5A29D}"/>
              </a:ext>
            </a:extLst>
          </p:cNvPr>
          <p:cNvSpPr txBox="1"/>
          <p:nvPr userDrawn="1"/>
        </p:nvSpPr>
        <p:spPr>
          <a:xfrm>
            <a:off x="914402" y="149423"/>
            <a:ext cx="6836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kern="0" dirty="0">
                <a:solidFill>
                  <a:schemeClr val="tx1"/>
                </a:solidFill>
                <a:latin typeface="+mj-lt"/>
              </a:rPr>
              <a:t>Dimensión económica: El subsistema inversión-financiación</a:t>
            </a:r>
          </a:p>
        </p:txBody>
      </p:sp>
    </p:spTree>
    <p:extLst>
      <p:ext uri="{BB962C8B-B14F-4D97-AF65-F5344CB8AC3E}">
        <p14:creationId xmlns:p14="http://schemas.microsoft.com/office/powerpoint/2010/main" val="258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ped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1FDC63F-F952-70DB-BACB-9A2FE01EA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72200"/>
            <a:ext cx="9144000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9684EE-5C0B-183B-810D-661AD4E29CDE}"/>
              </a:ext>
            </a:extLst>
          </p:cNvPr>
          <p:cNvSpPr txBox="1"/>
          <p:nvPr userDrawn="1"/>
        </p:nvSpPr>
        <p:spPr>
          <a:xfrm>
            <a:off x="914402" y="149423"/>
            <a:ext cx="6836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0" kern="0" dirty="0">
                <a:solidFill>
                  <a:schemeClr val="tx1"/>
                </a:solidFill>
                <a:latin typeface="+mj-lt"/>
              </a:rPr>
              <a:t>Dimensión económica: El subsistema inversión-financiación</a:t>
            </a:r>
          </a:p>
        </p:txBody>
      </p:sp>
    </p:spTree>
    <p:extLst>
      <p:ext uri="{BB962C8B-B14F-4D97-AF65-F5344CB8AC3E}">
        <p14:creationId xmlns:p14="http://schemas.microsoft.com/office/powerpoint/2010/main" val="24214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16D31F7-31F5-4D89-88CC-4FD1200F39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677A-5A88-4C95-BCFE-058C08816BD0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19926926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81FEC43-C101-4A76-8429-34EBB81E2D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56BE4-5A99-4151-8893-D5808965B6D5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8290469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1" y="610059"/>
            <a:ext cx="68473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1" y="1336336"/>
            <a:ext cx="7543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7E0C1F93-ECA4-3C76-8A93-7EC3133C66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4107" r="27184" b="24107"/>
          <a:stretch>
            <a:fillRect/>
          </a:stretch>
        </p:blipFill>
        <p:spPr bwMode="auto">
          <a:xfrm>
            <a:off x="7857172" y="0"/>
            <a:ext cx="1058228" cy="12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4E90DD-73E4-8E9C-AB7C-B99F5E50D16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72200"/>
            <a:ext cx="9144000" cy="83210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C857689-0900-0111-ECB8-12AB5E55DB0F}"/>
              </a:ext>
            </a:extLst>
          </p:cNvPr>
          <p:cNvSpPr/>
          <p:nvPr userDrawn="1"/>
        </p:nvSpPr>
        <p:spPr>
          <a:xfrm>
            <a:off x="914401" y="1124206"/>
            <a:ext cx="6847331" cy="45719"/>
          </a:xfrm>
          <a:prstGeom prst="rect">
            <a:avLst/>
          </a:prstGeom>
          <a:solidFill>
            <a:srgbClr val="57BC32"/>
          </a:solidFill>
          <a:ln>
            <a:solidFill>
              <a:srgbClr val="57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90680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EDA3B-B6DB-099C-BD3A-F0009788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8459"/>
            <a:ext cx="7772400" cy="1107996"/>
          </a:xfrm>
        </p:spPr>
        <p:txBody>
          <a:bodyPr/>
          <a:lstStyle/>
          <a:p>
            <a:r>
              <a:rPr lang="es-ES" sz="2400" dirty="0">
                <a:latin typeface="+mj-lt"/>
              </a:rPr>
              <a:t>Proyecto: Generación de capacidades para la agricultura sostenible y seguridad alimentaria en Cuba mediante una escuela de Posgrado Hispano-Cubana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F4B18D2-DA20-9E4B-57BF-D97D1837E27D}"/>
              </a:ext>
            </a:extLst>
          </p:cNvPr>
          <p:cNvSpPr txBox="1">
            <a:spLocks/>
          </p:cNvSpPr>
          <p:nvPr/>
        </p:nvSpPr>
        <p:spPr>
          <a:xfrm>
            <a:off x="0" y="3124200"/>
            <a:ext cx="9144000" cy="861774"/>
          </a:xfrm>
          <a:prstGeom prst="rect">
            <a:avLst/>
          </a:prstGeom>
          <a:solidFill>
            <a:srgbClr val="57BC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>
              <a:defRPr sz="2800" b="1" i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r>
              <a:rPr lang="es-ES" kern="0" dirty="0">
                <a:solidFill>
                  <a:schemeClr val="bg1"/>
                </a:solidFill>
                <a:latin typeface="+mj-lt"/>
              </a:rPr>
              <a:t>Modelo CANVAS</a:t>
            </a:r>
          </a:p>
          <a:p>
            <a:r>
              <a:rPr lang="es-ES" kern="0" dirty="0">
                <a:solidFill>
                  <a:schemeClr val="bg1"/>
                </a:solidFill>
                <a:latin typeface="+mj-lt"/>
              </a:rPr>
              <a:t>Descripción de la herramienta</a:t>
            </a:r>
          </a:p>
        </p:txBody>
      </p:sp>
      <p:pic>
        <p:nvPicPr>
          <p:cNvPr id="1026" name="Picture 2" descr="Identidad visual corporativa | UPV - Universitat Politècnica de València">
            <a:extLst>
              <a:ext uri="{FF2B5EF4-FFF2-40B4-BE49-F238E27FC236}">
                <a16:creationId xmlns:a16="http://schemas.microsoft.com/office/drawing/2014/main" id="{0E619E4F-0318-025B-AE75-45102A03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2654"/>
            <a:ext cx="2138782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1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161751"/>
              </p:ext>
            </p:extLst>
          </p:nvPr>
        </p:nvGraphicFramePr>
        <p:xfrm>
          <a:off x="980172" y="1259582"/>
          <a:ext cx="73256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323582"/>
            <a:ext cx="6690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/>
              </a:rPr>
              <a:t>¿Qué recursos clave requiere esta propuesta de valor?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033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784273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323582"/>
            <a:ext cx="6960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/>
              </a:rPr>
              <a:t>¿Qué actividades clave sustentan la propuesta de valor?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323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533102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323582"/>
            <a:ext cx="6960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prstClr val="black"/>
                </a:solidFill>
                <a:latin typeface="Calibri"/>
              </a:rPr>
              <a:t>¿Quiénes serán los socios clave?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028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154322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252462"/>
            <a:ext cx="6960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alibri"/>
              </a:rPr>
              <a:t>¿Cuál será la prioridad de la propuesta, reducir costes o dar valor al producto/servicio?</a:t>
            </a:r>
          </a:p>
          <a:p>
            <a:pPr algn="ctr" defTabSz="914400">
              <a:defRPr/>
            </a:pPr>
            <a:r>
              <a:rPr lang="es-ES" b="1" dirty="0">
                <a:solidFill>
                  <a:prstClr val="black"/>
                </a:solidFill>
                <a:latin typeface="Calibri"/>
              </a:rPr>
              <a:t>¿Cuáles serán los costes más importantes en la propuesta de valor?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4895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denissejimenez.com/wp-content/uploads/2013/06/Canvas-Santa.jpg">
            <a:extLst>
              <a:ext uri="{FF2B5EF4-FFF2-40B4-BE49-F238E27FC236}">
                <a16:creationId xmlns:a16="http://schemas.microsoft.com/office/drawing/2014/main" id="{172D300B-7AD4-459E-961C-9B03A23C5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7411" name="2 Imagen" descr="Canvas Reyes.jpg">
            <a:extLst>
              <a:ext uri="{FF2B5EF4-FFF2-40B4-BE49-F238E27FC236}">
                <a16:creationId xmlns:a16="http://schemas.microsoft.com/office/drawing/2014/main" id="{49043D6B-D129-477F-B443-B9C4DB908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 bwMode="auto">
          <a:xfrm>
            <a:off x="125412" y="1303274"/>
            <a:ext cx="8893175" cy="51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258128-F48E-5368-8A59-868974930455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EJEMPLO VISUAL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denissejimenez.com/wp-content/uploads/2013/06/Canvas-Santa.jpg">
            <a:extLst>
              <a:ext uri="{FF2B5EF4-FFF2-40B4-BE49-F238E27FC236}">
                <a16:creationId xmlns:a16="http://schemas.microsoft.com/office/drawing/2014/main" id="{172D300B-7AD4-459E-961C-9B03A23C5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9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E258128-F48E-5368-8A59-868974930455}"/>
              </a:ext>
            </a:extLst>
          </p:cNvPr>
          <p:cNvSpPr txBox="1"/>
          <p:nvPr/>
        </p:nvSpPr>
        <p:spPr>
          <a:xfrm>
            <a:off x="960120" y="457200"/>
            <a:ext cx="6751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 PROPUESTA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2C2238-A724-A590-F34B-2D08DB0C0829}"/>
              </a:ext>
            </a:extLst>
          </p:cNvPr>
          <p:cNvSpPr txBox="1"/>
          <p:nvPr/>
        </p:nvSpPr>
        <p:spPr>
          <a:xfrm>
            <a:off x="744855" y="2106488"/>
            <a:ext cx="7395210" cy="3257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57BC32"/>
              </a:buClr>
              <a:buFont typeface="Wingdings" panose="05000000000000000000" pitchFamily="2" charset="2"/>
              <a:buChar char="q"/>
            </a:pPr>
            <a:r>
              <a:rPr lang="es-ES" sz="2800" b="1" dirty="0"/>
              <a:t>Detallar</a:t>
            </a:r>
            <a:r>
              <a:rPr lang="es-ES" sz="2800" dirty="0"/>
              <a:t> la idea integrada de emprendimiento sostenible que han venido desarrollando durante el curso, haciendo uso del CANVAS, sin perder de vista el contexto de la estrategia emprendimiento e innovación propuesta.</a:t>
            </a:r>
          </a:p>
        </p:txBody>
      </p:sp>
    </p:spTree>
    <p:extLst>
      <p:ext uri="{BB962C8B-B14F-4D97-AF65-F5344CB8AC3E}">
        <p14:creationId xmlns:p14="http://schemas.microsoft.com/office/powerpoint/2010/main" val="3268491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7A474A-F0FD-7F93-163E-65DE616FA859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BCE39A-D4ED-E25D-4ECE-384B9234B43F}"/>
              </a:ext>
            </a:extLst>
          </p:cNvPr>
          <p:cNvSpPr txBox="1"/>
          <p:nvPr/>
        </p:nvSpPr>
        <p:spPr>
          <a:xfrm>
            <a:off x="990600" y="1828800"/>
            <a:ext cx="6903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" dirty="0">
                <a:solidFill>
                  <a:srgbClr val="211D1E"/>
                </a:solidFill>
                <a:latin typeface="Century Gothic" panose="020B0502020202020204" pitchFamily="34" charset="0"/>
              </a:rPr>
              <a:t>Herramienta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simplificada para la elaboración de un modelo de negocio. La herramienta se basa en la descripción de un modelo de negocio a través de nueve bloques que reflejan la lógica que sigue una empresa para crear, proporcionar y captar valor.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211D1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Permite saber qué haremos, cómo lo haremos, a qué coste, con qué medios, quienes serán los clientes, cómo venderemos, qué ingresos son previsibles, etc.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211D1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 considera una herramienta dinámica que permite reflexionar sobre la empresa desde su concepción, y según avanza, saber cómo pulirla, qué aspectos necesitan mejorarse, etc.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2D95B66-2673-465E-9F4A-67D21A45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8" y="1300881"/>
            <a:ext cx="7610103" cy="45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3 CuadroTexto">
            <a:extLst>
              <a:ext uri="{FF2B5EF4-FFF2-40B4-BE49-F238E27FC236}">
                <a16:creationId xmlns:a16="http://schemas.microsoft.com/office/drawing/2014/main" id="{F87132D0-2C58-4248-8539-F4EEE87AA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7574"/>
            <a:ext cx="3024187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EMPRESA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3AA2D3D9-90BC-4B16-8D41-7945D78DA323}"/>
              </a:ext>
            </a:extLst>
          </p:cNvPr>
          <p:cNvSpPr txBox="1"/>
          <p:nvPr/>
        </p:nvSpPr>
        <p:spPr>
          <a:xfrm>
            <a:off x="4724400" y="5417574"/>
            <a:ext cx="3024187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  <a:latin typeface="Tahoma" panose="020B0604030504040204" pitchFamily="34" charset="0"/>
              </a:rPr>
              <a:t>MERCADO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2724BA-8F88-24CB-215D-A1D9938C3F0B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0">
            <a:extLst>
              <a:ext uri="{FF2B5EF4-FFF2-40B4-BE49-F238E27FC236}">
                <a16:creationId xmlns:a16="http://schemas.microsoft.com/office/drawing/2014/main" id="{5B84151E-F4B3-4130-8673-F07CFCE1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44040"/>
            <a:ext cx="1447800" cy="403225"/>
          </a:xfrm>
          <a:prstGeom prst="rect">
            <a:avLst/>
          </a:prstGeom>
          <a:solidFill>
            <a:srgbClr val="FFFF00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¿CÓMO?</a:t>
            </a:r>
          </a:p>
        </p:txBody>
      </p:sp>
      <p:sp>
        <p:nvSpPr>
          <p:cNvPr id="13315" name="Text Box 31">
            <a:extLst>
              <a:ext uri="{FF2B5EF4-FFF2-40B4-BE49-F238E27FC236}">
                <a16:creationId xmlns:a16="http://schemas.microsoft.com/office/drawing/2014/main" id="{38617F76-318F-426B-883E-D25A2E48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44040"/>
            <a:ext cx="1081088" cy="403225"/>
          </a:xfrm>
          <a:prstGeom prst="rect">
            <a:avLst/>
          </a:prstGeom>
          <a:solidFill>
            <a:srgbClr val="FFFF00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¿QUÉ?</a:t>
            </a:r>
          </a:p>
        </p:txBody>
      </p:sp>
      <p:sp>
        <p:nvSpPr>
          <p:cNvPr id="13316" name="Text Box 32">
            <a:extLst>
              <a:ext uri="{FF2B5EF4-FFF2-40B4-BE49-F238E27FC236}">
                <a16:creationId xmlns:a16="http://schemas.microsoft.com/office/drawing/2014/main" id="{D2309AFD-734D-4A3F-A4D7-D1C18692D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844040"/>
            <a:ext cx="1489075" cy="403225"/>
          </a:xfrm>
          <a:prstGeom prst="rect">
            <a:avLst/>
          </a:prstGeom>
          <a:solidFill>
            <a:srgbClr val="FFFF00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¿QUIÉN?</a:t>
            </a:r>
          </a:p>
        </p:txBody>
      </p:sp>
      <p:sp>
        <p:nvSpPr>
          <p:cNvPr id="13317" name="Text Box 33">
            <a:extLst>
              <a:ext uri="{FF2B5EF4-FFF2-40B4-BE49-F238E27FC236}">
                <a16:creationId xmlns:a16="http://schemas.microsoft.com/office/drawing/2014/main" id="{32B90A35-7709-48D0-8F75-6F9A2B0F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061903"/>
            <a:ext cx="2046288" cy="403225"/>
          </a:xfrm>
          <a:prstGeom prst="rect">
            <a:avLst/>
          </a:prstGeom>
          <a:solidFill>
            <a:srgbClr val="FFFF00"/>
          </a:solidFill>
          <a:ln w="6350">
            <a:solidFill>
              <a:srgbClr val="77777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¿CUÁNTO?</a:t>
            </a:r>
          </a:p>
        </p:txBody>
      </p:sp>
      <p:grpSp>
        <p:nvGrpSpPr>
          <p:cNvPr id="2" name="38 Grupo">
            <a:extLst>
              <a:ext uri="{FF2B5EF4-FFF2-40B4-BE49-F238E27FC236}">
                <a16:creationId xmlns:a16="http://schemas.microsoft.com/office/drawing/2014/main" id="{3ACE151F-A5E4-459D-829A-9E4842855817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301240"/>
            <a:ext cx="8931275" cy="2667000"/>
            <a:chOff x="76200" y="1676400"/>
            <a:chExt cx="8931275" cy="2667000"/>
          </a:xfrm>
        </p:grpSpPr>
        <p:sp>
          <p:nvSpPr>
            <p:cNvPr id="34824" name="AutoShape 2">
              <a:extLst>
                <a:ext uri="{FF2B5EF4-FFF2-40B4-BE49-F238E27FC236}">
                  <a16:creationId xmlns:a16="http://schemas.microsoft.com/office/drawing/2014/main" id="{71F802D6-2DCE-4841-89CF-B415DCC97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676400"/>
              <a:ext cx="3505200" cy="1676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825" name="AutoShape 3">
              <a:extLst>
                <a:ext uri="{FF2B5EF4-FFF2-40B4-BE49-F238E27FC236}">
                  <a16:creationId xmlns:a16="http://schemas.microsoft.com/office/drawing/2014/main" id="{83840985-29AA-4D8E-99BD-579298EA0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3429000"/>
              <a:ext cx="8931275" cy="9144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22" name="AutoShape 4">
              <a:extLst>
                <a:ext uri="{FF2B5EF4-FFF2-40B4-BE49-F238E27FC236}">
                  <a16:creationId xmlns:a16="http://schemas.microsoft.com/office/drawing/2014/main" id="{F3579D27-9481-4814-B440-B4A090ADA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676400"/>
              <a:ext cx="1905000" cy="1676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3" name="AutoShape 5">
              <a:extLst>
                <a:ext uri="{FF2B5EF4-FFF2-40B4-BE49-F238E27FC236}">
                  <a16:creationId xmlns:a16="http://schemas.microsoft.com/office/drawing/2014/main" id="{1738FF7B-BAFD-46F4-9364-BD7AE993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1676400"/>
              <a:ext cx="3505200" cy="16764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4" name="AutoShape 6">
              <a:extLst>
                <a:ext uri="{FF2B5EF4-FFF2-40B4-BE49-F238E27FC236}">
                  <a16:creationId xmlns:a16="http://schemas.microsoft.com/office/drawing/2014/main" id="{66A27D1C-4D8E-4443-A99E-7EC6B9EA6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2209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PROPUESTA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VALOR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5" name="AutoShape 7">
              <a:extLst>
                <a:ext uri="{FF2B5EF4-FFF2-40B4-BE49-F238E27FC236}">
                  <a16:creationId xmlns:a16="http://schemas.microsoft.com/office/drawing/2014/main" id="{8083C7C4-5118-414B-BDB8-9D6FB4B98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5814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COSTES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6" name="AutoShape 8">
              <a:extLst>
                <a:ext uri="{FF2B5EF4-FFF2-40B4-BE49-F238E27FC236}">
                  <a16:creationId xmlns:a16="http://schemas.microsoft.com/office/drawing/2014/main" id="{C9D915E2-00A6-4B21-908A-8239C46F1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828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RELACIÓN CON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CLIENTE</a:t>
              </a:r>
            </a:p>
          </p:txBody>
        </p:sp>
        <p:sp>
          <p:nvSpPr>
            <p:cNvPr id="13327" name="AutoShape 9">
              <a:extLst>
                <a:ext uri="{FF2B5EF4-FFF2-40B4-BE49-F238E27FC236}">
                  <a16:creationId xmlns:a16="http://schemas.microsoft.com/office/drawing/2014/main" id="{177CE533-477A-4C30-82C2-AC53900F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209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CLIENTES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8" name="AutoShape 10">
              <a:extLst>
                <a:ext uri="{FF2B5EF4-FFF2-40B4-BE49-F238E27FC236}">
                  <a16:creationId xmlns:a16="http://schemas.microsoft.com/office/drawing/2014/main" id="{D649C69D-2714-41CC-BDC4-FAF245963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2590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CANALES 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DISTRIBUCIÓN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9" name="AutoShape 11">
              <a:extLst>
                <a:ext uri="{FF2B5EF4-FFF2-40B4-BE49-F238E27FC236}">
                  <a16:creationId xmlns:a16="http://schemas.microsoft.com/office/drawing/2014/main" id="{14FB5482-3998-44D5-B4D3-9C378276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18288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RED 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PARTNERS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0" name="AutoShape 12">
              <a:extLst>
                <a:ext uri="{FF2B5EF4-FFF2-40B4-BE49-F238E27FC236}">
                  <a16:creationId xmlns:a16="http://schemas.microsoft.com/office/drawing/2014/main" id="{F9A080A9-E938-48B4-961B-0809AC0D3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5814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INGRESOS</a:t>
              </a:r>
            </a:p>
          </p:txBody>
        </p:sp>
        <p:cxnSp>
          <p:nvCxnSpPr>
            <p:cNvPr id="13331" name="AutoShape 13">
              <a:extLst>
                <a:ext uri="{FF2B5EF4-FFF2-40B4-BE49-F238E27FC236}">
                  <a16:creationId xmlns:a16="http://schemas.microsoft.com/office/drawing/2014/main" id="{DE15D846-2BF9-4E6F-8D35-37548FEAD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52600" y="2514600"/>
              <a:ext cx="1524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2" name="AutoShape 14">
              <a:extLst>
                <a:ext uri="{FF2B5EF4-FFF2-40B4-BE49-F238E27FC236}">
                  <a16:creationId xmlns:a16="http://schemas.microsoft.com/office/drawing/2014/main" id="{08A992E4-04BD-40FD-AD37-C83D9A8CA09E}"/>
                </a:ext>
              </a:extLst>
            </p:cNvPr>
            <p:cNvCxnSpPr>
              <a:cxnSpLocks noChangeShapeType="1"/>
              <a:endCxn id="13329" idx="1"/>
            </p:cNvCxnSpPr>
            <p:nvPr/>
          </p:nvCxnSpPr>
          <p:spPr bwMode="auto">
            <a:xfrm flipV="1">
              <a:off x="1752600" y="2133600"/>
              <a:ext cx="1524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3" name="AutoShape 15">
              <a:extLst>
                <a:ext uri="{FF2B5EF4-FFF2-40B4-BE49-F238E27FC236}">
                  <a16:creationId xmlns:a16="http://schemas.microsoft.com/office/drawing/2014/main" id="{C8A39BDB-24D9-4E5A-911C-B616AA15E158}"/>
                </a:ext>
              </a:extLst>
            </p:cNvPr>
            <p:cNvCxnSpPr>
              <a:cxnSpLocks noChangeShapeType="1"/>
              <a:endCxn id="13324" idx="1"/>
            </p:cNvCxnSpPr>
            <p:nvPr/>
          </p:nvCxnSpPr>
          <p:spPr bwMode="auto">
            <a:xfrm flipV="1">
              <a:off x="3505200" y="2514600"/>
              <a:ext cx="2286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4" name="AutoShape 16">
              <a:extLst>
                <a:ext uri="{FF2B5EF4-FFF2-40B4-BE49-F238E27FC236}">
                  <a16:creationId xmlns:a16="http://schemas.microsoft.com/office/drawing/2014/main" id="{E6B2B53E-9C12-4FA3-91E2-30EA3D2C16B6}"/>
                </a:ext>
              </a:extLst>
            </p:cNvPr>
            <p:cNvCxnSpPr>
              <a:cxnSpLocks noChangeShapeType="1"/>
              <a:stCxn id="13329" idx="3"/>
              <a:endCxn id="13324" idx="1"/>
            </p:cNvCxnSpPr>
            <p:nvPr/>
          </p:nvCxnSpPr>
          <p:spPr bwMode="auto">
            <a:xfrm>
              <a:off x="3505200" y="2133600"/>
              <a:ext cx="2286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5" name="AutoShape 17">
              <a:extLst>
                <a:ext uri="{FF2B5EF4-FFF2-40B4-BE49-F238E27FC236}">
                  <a16:creationId xmlns:a16="http://schemas.microsoft.com/office/drawing/2014/main" id="{2BB2A185-D5E1-426A-BEF1-6D3E395CE1A0}"/>
                </a:ext>
              </a:extLst>
            </p:cNvPr>
            <p:cNvCxnSpPr>
              <a:cxnSpLocks noChangeShapeType="1"/>
              <a:stCxn id="13326" idx="3"/>
              <a:endCxn id="13327" idx="1"/>
            </p:cNvCxnSpPr>
            <p:nvPr/>
          </p:nvCxnSpPr>
          <p:spPr bwMode="auto">
            <a:xfrm>
              <a:off x="7162800" y="2133600"/>
              <a:ext cx="1524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6" name="AutoShape 18">
              <a:extLst>
                <a:ext uri="{FF2B5EF4-FFF2-40B4-BE49-F238E27FC236}">
                  <a16:creationId xmlns:a16="http://schemas.microsoft.com/office/drawing/2014/main" id="{5FC3F7B8-8DF6-4559-BA4A-ECDCF674D749}"/>
                </a:ext>
              </a:extLst>
            </p:cNvPr>
            <p:cNvCxnSpPr>
              <a:cxnSpLocks noChangeShapeType="1"/>
              <a:stCxn id="13324" idx="3"/>
              <a:endCxn id="13326" idx="1"/>
            </p:cNvCxnSpPr>
            <p:nvPr/>
          </p:nvCxnSpPr>
          <p:spPr bwMode="auto">
            <a:xfrm flipV="1">
              <a:off x="5334000" y="2133600"/>
              <a:ext cx="2286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7" name="AutoShape 19">
              <a:extLst>
                <a:ext uri="{FF2B5EF4-FFF2-40B4-BE49-F238E27FC236}">
                  <a16:creationId xmlns:a16="http://schemas.microsoft.com/office/drawing/2014/main" id="{A697F62A-513F-44E5-B638-39FA7AEFB60E}"/>
                </a:ext>
              </a:extLst>
            </p:cNvPr>
            <p:cNvCxnSpPr>
              <a:cxnSpLocks noChangeShapeType="1"/>
              <a:stCxn id="13328" idx="3"/>
              <a:endCxn id="13327" idx="1"/>
            </p:cNvCxnSpPr>
            <p:nvPr/>
          </p:nvCxnSpPr>
          <p:spPr bwMode="auto">
            <a:xfrm flipV="1">
              <a:off x="7162800" y="2514600"/>
              <a:ext cx="1524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8" name="AutoShape 20">
              <a:extLst>
                <a:ext uri="{FF2B5EF4-FFF2-40B4-BE49-F238E27FC236}">
                  <a16:creationId xmlns:a16="http://schemas.microsoft.com/office/drawing/2014/main" id="{773F405F-E10E-43A2-B226-82E5A09D215B}"/>
                </a:ext>
              </a:extLst>
            </p:cNvPr>
            <p:cNvCxnSpPr>
              <a:cxnSpLocks noChangeShapeType="1"/>
              <a:stCxn id="13324" idx="3"/>
              <a:endCxn id="13328" idx="1"/>
            </p:cNvCxnSpPr>
            <p:nvPr/>
          </p:nvCxnSpPr>
          <p:spPr bwMode="auto">
            <a:xfrm>
              <a:off x="5334000" y="2514600"/>
              <a:ext cx="228600" cy="381000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AutoShape 21">
              <a:extLst>
                <a:ext uri="{FF2B5EF4-FFF2-40B4-BE49-F238E27FC236}">
                  <a16:creationId xmlns:a16="http://schemas.microsoft.com/office/drawing/2014/main" id="{4366A23A-3E34-4BE5-B44B-E3667DDA8C50}"/>
                </a:ext>
              </a:extLst>
            </p:cNvPr>
            <p:cNvCxnSpPr>
              <a:cxnSpLocks noChangeShapeType="1"/>
              <a:stCxn id="13325" idx="0"/>
            </p:cNvCxnSpPr>
            <p:nvPr/>
          </p:nvCxnSpPr>
          <p:spPr bwMode="auto">
            <a:xfrm rot="-5400000">
              <a:off x="2514600" y="3390900"/>
              <a:ext cx="381000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AutoShape 22">
              <a:extLst>
                <a:ext uri="{FF2B5EF4-FFF2-40B4-BE49-F238E27FC236}">
                  <a16:creationId xmlns:a16="http://schemas.microsoft.com/office/drawing/2014/main" id="{82620C1C-9CCA-4A20-A818-3F705D380E42}"/>
                </a:ext>
              </a:extLst>
            </p:cNvPr>
            <p:cNvCxnSpPr>
              <a:cxnSpLocks noChangeShapeType="1"/>
              <a:stCxn id="13330" idx="0"/>
              <a:endCxn id="13328" idx="2"/>
            </p:cNvCxnSpPr>
            <p:nvPr/>
          </p:nvCxnSpPr>
          <p:spPr bwMode="auto">
            <a:xfrm rot="-5400000">
              <a:off x="6172200" y="3390900"/>
              <a:ext cx="381000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1" name="AutoShape 23">
              <a:extLst>
                <a:ext uri="{FF2B5EF4-FFF2-40B4-BE49-F238E27FC236}">
                  <a16:creationId xmlns:a16="http://schemas.microsoft.com/office/drawing/2014/main" id="{6DDD6539-B401-4BF1-8B3D-24149220CA76}"/>
                </a:ext>
              </a:extLst>
            </p:cNvPr>
            <p:cNvCxnSpPr>
              <a:cxnSpLocks noChangeShapeType="1"/>
              <a:endCxn id="13329" idx="2"/>
            </p:cNvCxnSpPr>
            <p:nvPr/>
          </p:nvCxnSpPr>
          <p:spPr bwMode="auto">
            <a:xfrm rot="-5400000">
              <a:off x="2628900" y="2514600"/>
              <a:ext cx="152400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2" name="AutoShape 24">
              <a:extLst>
                <a:ext uri="{FF2B5EF4-FFF2-40B4-BE49-F238E27FC236}">
                  <a16:creationId xmlns:a16="http://schemas.microsoft.com/office/drawing/2014/main" id="{08E0BB5C-180C-4960-A535-F81B9CA25C66}"/>
                </a:ext>
              </a:extLst>
            </p:cNvPr>
            <p:cNvCxnSpPr>
              <a:cxnSpLocks noChangeShapeType="1"/>
              <a:stCxn id="13328" idx="0"/>
              <a:endCxn id="13326" idx="2"/>
            </p:cNvCxnSpPr>
            <p:nvPr/>
          </p:nvCxnSpPr>
          <p:spPr bwMode="auto">
            <a:xfrm rot="-5400000">
              <a:off x="6286500" y="2514600"/>
              <a:ext cx="152400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289" name="AutoShape 25">
              <a:extLst>
                <a:ext uri="{FF2B5EF4-FFF2-40B4-BE49-F238E27FC236}">
                  <a16:creationId xmlns:a16="http://schemas.microsoft.com/office/drawing/2014/main" id="{FDF06AF6-F412-46D5-84B4-7EC7050E4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752600"/>
              <a:ext cx="1600200" cy="3810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INFRAESTRUCTURA</a:t>
              </a:r>
            </a:p>
          </p:txBody>
        </p:sp>
        <p:sp>
          <p:nvSpPr>
            <p:cNvPr id="267290" name="AutoShape 26">
              <a:extLst>
                <a:ext uri="{FF2B5EF4-FFF2-40B4-BE49-F238E27FC236}">
                  <a16:creationId xmlns:a16="http://schemas.microsoft.com/office/drawing/2014/main" id="{DFF2E4B7-2936-4561-AFD7-14D526832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1752600"/>
              <a:ext cx="1600200" cy="3810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CLIENTE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7291" name="AutoShape 27">
              <a:extLst>
                <a:ext uri="{FF2B5EF4-FFF2-40B4-BE49-F238E27FC236}">
                  <a16:creationId xmlns:a16="http://schemas.microsoft.com/office/drawing/2014/main" id="{F59462B4-E0E2-4DF8-B27F-894E5C643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1752600"/>
              <a:ext cx="1600200" cy="3810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OFERTA</a:t>
              </a:r>
            </a:p>
          </p:txBody>
        </p:sp>
        <p:sp>
          <p:nvSpPr>
            <p:cNvPr id="267292" name="AutoShape 28">
              <a:extLst>
                <a:ext uri="{FF2B5EF4-FFF2-40B4-BE49-F238E27FC236}">
                  <a16:creationId xmlns:a16="http://schemas.microsoft.com/office/drawing/2014/main" id="{ADB1A345-045E-4321-8381-E8D4D39D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657600"/>
              <a:ext cx="1600200" cy="3810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FINANZAS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347" name="AutoShape 35">
              <a:extLst>
                <a:ext uri="{FF2B5EF4-FFF2-40B4-BE49-F238E27FC236}">
                  <a16:creationId xmlns:a16="http://schemas.microsoft.com/office/drawing/2014/main" id="{28564A78-B170-43B6-9ACB-CE7F84953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3" y="2205038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RECURSOS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CLAVES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48" name="AutoShape 36">
              <a:extLst>
                <a:ext uri="{FF2B5EF4-FFF2-40B4-BE49-F238E27FC236}">
                  <a16:creationId xmlns:a16="http://schemas.microsoft.com/office/drawing/2014/main" id="{63129BC5-DC93-48FE-B263-D0A1DDEB1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2603500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ACTIVIDADES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altLang="es-E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CLAVES</a:t>
              </a:r>
              <a:endParaRPr kumimoji="0" lang="fr-FR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5254E3C-75A4-4377-3BA6-D269D5D06C40}"/>
              </a:ext>
            </a:extLst>
          </p:cNvPr>
          <p:cNvSpPr txBox="1"/>
          <p:nvPr/>
        </p:nvSpPr>
        <p:spPr>
          <a:xfrm>
            <a:off x="2107565" y="5760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/>
        </p:nvGraphicFramePr>
        <p:xfrm>
          <a:off x="858252" y="1397000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EFE23BE-440D-095A-8A4C-C69BC8E2EAD5}"/>
              </a:ext>
            </a:extLst>
          </p:cNvPr>
          <p:cNvSpPr txBox="1"/>
          <p:nvPr/>
        </p:nvSpPr>
        <p:spPr>
          <a:xfrm>
            <a:off x="1325479" y="5461000"/>
            <a:ext cx="649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¿Para quién se creará valor?</a:t>
            </a:r>
          </a:p>
        </p:txBody>
      </p:sp>
    </p:spTree>
    <p:extLst>
      <p:ext uri="{BB962C8B-B14F-4D97-AF65-F5344CB8AC3E}">
        <p14:creationId xmlns:p14="http://schemas.microsoft.com/office/powerpoint/2010/main" val="3219818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319634"/>
              </p:ext>
            </p:extLst>
          </p:nvPr>
        </p:nvGraphicFramePr>
        <p:xfrm>
          <a:off x="858252" y="1250265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1335506" y="5386535"/>
            <a:ext cx="64930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¿Qué beneficios proporcionará?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/>
              </a:rPr>
              <a:t>¿Qué otros problemas ayuda a resolver?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409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56799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137160" y="5394702"/>
            <a:ext cx="8503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alibri"/>
              </a:rPr>
              <a:t>¿Qué canales se prefieren para los segmentos de mercado?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alibri"/>
              </a:rPr>
              <a:t>¿Cómo se establece actualmente el contacto con los segmentos de clientes?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prstClr val="black"/>
                </a:solidFill>
                <a:latin typeface="Calibri"/>
              </a:rPr>
              <a:t>¿C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óm</a:t>
            </a:r>
            <a:r>
              <a:rPr lang="es-ES" sz="2000" b="1" dirty="0">
                <a:solidFill>
                  <a:prstClr val="black"/>
                </a:solidFill>
                <a:latin typeface="Calibri"/>
              </a:rPr>
              <a:t>o se conjuga el canal anterior con el canal elegido?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584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639803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182919"/>
            <a:ext cx="6960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alibri"/>
              </a:rPr>
              <a:t>¿Qué tipo de relación se espera crear con los diferentes segmentos de mercado?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0693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F5B9BF-5A4D-73E8-6C2D-F67FE1F0C1C6}"/>
              </a:ext>
            </a:extLst>
          </p:cNvPr>
          <p:cNvSpPr txBox="1"/>
          <p:nvPr/>
        </p:nvSpPr>
        <p:spPr>
          <a:xfrm>
            <a:off x="2057400" y="457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MODELO CANVAS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E070B3-4D42-B9F7-AF54-199DA57E3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10643"/>
              </p:ext>
            </p:extLst>
          </p:nvPr>
        </p:nvGraphicFramePr>
        <p:xfrm>
          <a:off x="980172" y="1259582"/>
          <a:ext cx="697029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9A9C01B-5610-55F8-D55F-B34775AD1096}"/>
              </a:ext>
            </a:extLst>
          </p:cNvPr>
          <p:cNvSpPr txBox="1"/>
          <p:nvPr/>
        </p:nvSpPr>
        <p:spPr>
          <a:xfrm>
            <a:off x="990199" y="5182919"/>
            <a:ext cx="6960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Calibri"/>
              </a:rPr>
              <a:t>¿Por qué valor están dispuestos a pagar los clientes?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¿</a:t>
            </a:r>
            <a:r>
              <a:rPr lang="es-ES" sz="2400" b="1" dirty="0">
                <a:solidFill>
                  <a:prstClr val="black"/>
                </a:solidFill>
                <a:latin typeface="Calibri"/>
              </a:rPr>
              <a:t>Cuánto reportarán las diferentes fuentes de ingresos?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907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692</Words>
  <Application>Microsoft Office PowerPoint</Application>
  <PresentationFormat>Presentación en pantalla (4:3)</PresentationFormat>
  <Paragraphs>97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Tahoma</vt:lpstr>
      <vt:lpstr>Times New Roman</vt:lpstr>
      <vt:lpstr>Wingdings</vt:lpstr>
      <vt:lpstr>Office Theme</vt:lpstr>
      <vt:lpstr>Proyecto: Generación de capacidades para la agricultura sostenible y seguridad alimentaria en Cuba mediante una escuela de Posgrado Hispano-Cubana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Generación de capacidades para la agricultura sostenible y seguridad alimentaria en Cuba mediante una escuela de Posgrado Hispano-Cubana</dc:title>
  <dc:creator>LÓPEZ BECERRA, ERASMO ISIDRO</dc:creator>
  <cp:lastModifiedBy>LÓPEZ BECERRA, ERASMO ISIDRO</cp:lastModifiedBy>
  <cp:revision>2</cp:revision>
  <dcterms:created xsi:type="dcterms:W3CDTF">2022-10-18T01:51:55Z</dcterms:created>
  <dcterms:modified xsi:type="dcterms:W3CDTF">2022-10-18T11:59:25Z</dcterms:modified>
</cp:coreProperties>
</file>