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67" r:id="rId2"/>
    <p:sldId id="300" r:id="rId3"/>
    <p:sldId id="475" r:id="rId4"/>
    <p:sldId id="296" r:id="rId5"/>
    <p:sldId id="297" r:id="rId6"/>
    <p:sldId id="467" r:id="rId7"/>
    <p:sldId id="470" r:id="rId8"/>
    <p:sldId id="476" r:id="rId9"/>
    <p:sldId id="478" r:id="rId10"/>
    <p:sldId id="472" r:id="rId11"/>
    <p:sldId id="473" r:id="rId12"/>
    <p:sldId id="474" r:id="rId13"/>
    <p:sldId id="298" r:id="rId14"/>
    <p:sldId id="456" r:id="rId15"/>
    <p:sldId id="466" r:id="rId16"/>
    <p:sldId id="477" r:id="rId17"/>
    <p:sldId id="378" r:id="rId18"/>
    <p:sldId id="390" r:id="rId19"/>
    <p:sldId id="392" r:id="rId20"/>
    <p:sldId id="393" r:id="rId21"/>
    <p:sldId id="394" r:id="rId22"/>
    <p:sldId id="396" r:id="rId23"/>
    <p:sldId id="397" r:id="rId24"/>
    <p:sldId id="401" r:id="rId25"/>
    <p:sldId id="409" r:id="rId26"/>
    <p:sldId id="410" r:id="rId27"/>
    <p:sldId id="479" r:id="rId28"/>
    <p:sldId id="380" r:id="rId29"/>
    <p:sldId id="448" r:id="rId30"/>
    <p:sldId id="449" r:id="rId31"/>
    <p:sldId id="450" r:id="rId32"/>
    <p:sldId id="431" r:id="rId33"/>
    <p:sldId id="432" r:id="rId34"/>
    <p:sldId id="434" r:id="rId35"/>
    <p:sldId id="435" r:id="rId36"/>
    <p:sldId id="436" r:id="rId37"/>
    <p:sldId id="438" r:id="rId38"/>
    <p:sldId id="439" r:id="rId39"/>
    <p:sldId id="440" r:id="rId40"/>
    <p:sldId id="441" r:id="rId41"/>
    <p:sldId id="442" r:id="rId42"/>
    <p:sldId id="443" r:id="rId43"/>
    <p:sldId id="445" r:id="rId44"/>
    <p:sldId id="381" r:id="rId45"/>
    <p:sldId id="420" r:id="rId46"/>
    <p:sldId id="421" r:id="rId47"/>
    <p:sldId id="422" r:id="rId48"/>
    <p:sldId id="424" r:id="rId49"/>
    <p:sldId id="425" r:id="rId50"/>
    <p:sldId id="426" r:id="rId51"/>
    <p:sldId id="427" r:id="rId52"/>
    <p:sldId id="428" r:id="rId53"/>
    <p:sldId id="429" r:id="rId54"/>
    <p:sldId id="430" r:id="rId55"/>
    <p:sldId id="384" r:id="rId56"/>
    <p:sldId id="386" r:id="rId57"/>
    <p:sldId id="480" r:id="rId58"/>
    <p:sldId id="347" r:id="rId59"/>
    <p:sldId id="485" r:id="rId60"/>
    <p:sldId id="482" r:id="rId61"/>
    <p:sldId id="483" r:id="rId62"/>
    <p:sldId id="355" r:id="rId63"/>
    <p:sldId id="358" r:id="rId64"/>
    <p:sldId id="359" r:id="rId65"/>
    <p:sldId id="360" r:id="rId66"/>
    <p:sldId id="361" r:id="rId67"/>
    <p:sldId id="362" r:id="rId68"/>
    <p:sldId id="363" r:id="rId69"/>
    <p:sldId id="364" r:id="rId70"/>
    <p:sldId id="365" r:id="rId71"/>
    <p:sldId id="272" r:id="rId72"/>
    <p:sldId id="275" r:id="rId73"/>
    <p:sldId id="451" r:id="rId74"/>
    <p:sldId id="486" r:id="rId75"/>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E:\Publicaciones\enviados%20o%20en%20prensa\articulos\Veronica%20art5%20nps%20obe%20desnu\tablas%20finale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Publicaciones\enviados%20o%20en%20prensa\articulos\Veronica%20art3%20omega3\Tabla%20de%20omega-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Anova!$A$23</c:f>
              <c:strCache>
                <c:ptCount val="1"/>
                <c:pt idx="0">
                  <c:v>Desnutridos</c:v>
                </c:pt>
              </c:strCache>
            </c:strRef>
          </c:tx>
          <c:cat>
            <c:strRef>
              <c:f>Anova!$B$22:$D$22</c:f>
              <c:strCache>
                <c:ptCount val="3"/>
                <c:pt idx="0">
                  <c:v>Percepción</c:v>
                </c:pt>
                <c:pt idx="1">
                  <c:v>Memoria (claves)</c:v>
                </c:pt>
                <c:pt idx="2">
                  <c:v>Razonamiento</c:v>
                </c:pt>
              </c:strCache>
            </c:strRef>
          </c:cat>
          <c:val>
            <c:numRef>
              <c:f>Anova!$B$23:$D$23</c:f>
              <c:numCache>
                <c:formatCode>General</c:formatCode>
                <c:ptCount val="3"/>
                <c:pt idx="0">
                  <c:v>4.05</c:v>
                </c:pt>
                <c:pt idx="1">
                  <c:v>6.84</c:v>
                </c:pt>
                <c:pt idx="2">
                  <c:v>12.16</c:v>
                </c:pt>
              </c:numCache>
            </c:numRef>
          </c:val>
        </c:ser>
        <c:ser>
          <c:idx val="1"/>
          <c:order val="1"/>
          <c:tx>
            <c:strRef>
              <c:f>Anova!$A$24</c:f>
              <c:strCache>
                <c:ptCount val="1"/>
                <c:pt idx="0">
                  <c:v>Normopeso</c:v>
                </c:pt>
              </c:strCache>
            </c:strRef>
          </c:tx>
          <c:cat>
            <c:strRef>
              <c:f>Anova!$B$22:$D$22</c:f>
              <c:strCache>
                <c:ptCount val="3"/>
                <c:pt idx="0">
                  <c:v>Percepción</c:v>
                </c:pt>
                <c:pt idx="1">
                  <c:v>Memoria (claves)</c:v>
                </c:pt>
                <c:pt idx="2">
                  <c:v>Razonamiento</c:v>
                </c:pt>
              </c:strCache>
            </c:strRef>
          </c:cat>
          <c:val>
            <c:numRef>
              <c:f>Anova!$B$24:$D$24</c:f>
              <c:numCache>
                <c:formatCode>General</c:formatCode>
                <c:ptCount val="3"/>
                <c:pt idx="0">
                  <c:v>4.05</c:v>
                </c:pt>
                <c:pt idx="1">
                  <c:v>7.24</c:v>
                </c:pt>
                <c:pt idx="2">
                  <c:v>13.719999999999999</c:v>
                </c:pt>
              </c:numCache>
            </c:numRef>
          </c:val>
        </c:ser>
        <c:ser>
          <c:idx val="2"/>
          <c:order val="2"/>
          <c:tx>
            <c:strRef>
              <c:f>Anova!$A$25</c:f>
              <c:strCache>
                <c:ptCount val="1"/>
                <c:pt idx="0">
                  <c:v>Obesos</c:v>
                </c:pt>
              </c:strCache>
            </c:strRef>
          </c:tx>
          <c:cat>
            <c:strRef>
              <c:f>Anova!$B$22:$D$22</c:f>
              <c:strCache>
                <c:ptCount val="3"/>
                <c:pt idx="0">
                  <c:v>Percepción</c:v>
                </c:pt>
                <c:pt idx="1">
                  <c:v>Memoria (claves)</c:v>
                </c:pt>
                <c:pt idx="2">
                  <c:v>Razonamiento</c:v>
                </c:pt>
              </c:strCache>
            </c:strRef>
          </c:cat>
          <c:val>
            <c:numRef>
              <c:f>Anova!$B$25:$D$25</c:f>
              <c:numCache>
                <c:formatCode>General</c:formatCode>
                <c:ptCount val="3"/>
                <c:pt idx="0">
                  <c:v>3.2600000000000002</c:v>
                </c:pt>
                <c:pt idx="1">
                  <c:v>5.73</c:v>
                </c:pt>
                <c:pt idx="2">
                  <c:v>10.69</c:v>
                </c:pt>
              </c:numCache>
            </c:numRef>
          </c:val>
        </c:ser>
        <c:axId val="96306304"/>
        <c:axId val="96307840"/>
      </c:barChart>
      <c:catAx>
        <c:axId val="96306304"/>
        <c:scaling>
          <c:orientation val="minMax"/>
        </c:scaling>
        <c:axPos val="b"/>
        <c:tickLblPos val="nextTo"/>
        <c:crossAx val="96307840"/>
        <c:crosses val="autoZero"/>
        <c:auto val="1"/>
        <c:lblAlgn val="ctr"/>
        <c:lblOffset val="100"/>
      </c:catAx>
      <c:valAx>
        <c:axId val="96307840"/>
        <c:scaling>
          <c:orientation val="minMax"/>
        </c:scaling>
        <c:axPos val="l"/>
        <c:majorGridlines/>
        <c:numFmt formatCode="General" sourceLinked="1"/>
        <c:tickLblPos val="nextTo"/>
        <c:crossAx val="9630630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plotArea>
      <c:layout/>
      <c:barChart>
        <c:barDir val="col"/>
        <c:grouping val="clustered"/>
        <c:ser>
          <c:idx val="0"/>
          <c:order val="0"/>
          <c:tx>
            <c:strRef>
              <c:f>Hoja1!$A$2</c:f>
              <c:strCache>
                <c:ptCount val="1"/>
                <c:pt idx="0">
                  <c:v>Desnutridos</c:v>
                </c:pt>
              </c:strCache>
            </c:strRef>
          </c:tx>
          <c:cat>
            <c:strRef>
              <c:f>Hoja1!$B$1:$G$1</c:f>
              <c:strCache>
                <c:ptCount val="6"/>
                <c:pt idx="0">
                  <c:v>Afectivos</c:v>
                </c:pt>
                <c:pt idx="1">
                  <c:v>Ansiedad</c:v>
                </c:pt>
                <c:pt idx="2">
                  <c:v>Somáticos</c:v>
                </c:pt>
                <c:pt idx="3">
                  <c:v>TDAH</c:v>
                </c:pt>
                <c:pt idx="4">
                  <c:v>Oposicionista</c:v>
                </c:pt>
                <c:pt idx="5">
                  <c:v>Conducta</c:v>
                </c:pt>
              </c:strCache>
            </c:strRef>
          </c:cat>
          <c:val>
            <c:numRef>
              <c:f>Hoja1!$B$2:$G$2</c:f>
              <c:numCache>
                <c:formatCode>General</c:formatCode>
                <c:ptCount val="6"/>
                <c:pt idx="0">
                  <c:v>9.1</c:v>
                </c:pt>
                <c:pt idx="1">
                  <c:v>13.7</c:v>
                </c:pt>
                <c:pt idx="2">
                  <c:v>11.360000000000024</c:v>
                </c:pt>
                <c:pt idx="3">
                  <c:v>5.4</c:v>
                </c:pt>
                <c:pt idx="4">
                  <c:v>11.3</c:v>
                </c:pt>
                <c:pt idx="5">
                  <c:v>3</c:v>
                </c:pt>
              </c:numCache>
            </c:numRef>
          </c:val>
        </c:ser>
        <c:ser>
          <c:idx val="1"/>
          <c:order val="1"/>
          <c:tx>
            <c:strRef>
              <c:f>Hoja1!$A$3</c:f>
              <c:strCache>
                <c:ptCount val="1"/>
                <c:pt idx="0">
                  <c:v>Normopeso</c:v>
                </c:pt>
              </c:strCache>
            </c:strRef>
          </c:tx>
          <c:cat>
            <c:strRef>
              <c:f>Hoja1!$B$1:$G$1</c:f>
              <c:strCache>
                <c:ptCount val="6"/>
                <c:pt idx="0">
                  <c:v>Afectivos</c:v>
                </c:pt>
                <c:pt idx="1">
                  <c:v>Ansiedad</c:v>
                </c:pt>
                <c:pt idx="2">
                  <c:v>Somáticos</c:v>
                </c:pt>
                <c:pt idx="3">
                  <c:v>TDAH</c:v>
                </c:pt>
                <c:pt idx="4">
                  <c:v>Oposicionista</c:v>
                </c:pt>
                <c:pt idx="5">
                  <c:v>Conducta</c:v>
                </c:pt>
              </c:strCache>
            </c:strRef>
          </c:cat>
          <c:val>
            <c:numRef>
              <c:f>Hoja1!$B$3:$G$3</c:f>
              <c:numCache>
                <c:formatCode>General</c:formatCode>
                <c:ptCount val="6"/>
                <c:pt idx="0">
                  <c:v>2.4</c:v>
                </c:pt>
                <c:pt idx="1">
                  <c:v>2.4</c:v>
                </c:pt>
                <c:pt idx="2">
                  <c:v>2.4</c:v>
                </c:pt>
                <c:pt idx="3">
                  <c:v>2.4</c:v>
                </c:pt>
                <c:pt idx="4">
                  <c:v>2.4</c:v>
                </c:pt>
                <c:pt idx="5">
                  <c:v>2.4</c:v>
                </c:pt>
              </c:numCache>
            </c:numRef>
          </c:val>
        </c:ser>
        <c:ser>
          <c:idx val="2"/>
          <c:order val="2"/>
          <c:tx>
            <c:strRef>
              <c:f>Hoja1!$A$4</c:f>
              <c:strCache>
                <c:ptCount val="1"/>
                <c:pt idx="0">
                  <c:v>Obesos</c:v>
                </c:pt>
              </c:strCache>
            </c:strRef>
          </c:tx>
          <c:cat>
            <c:strRef>
              <c:f>Hoja1!$B$1:$G$1</c:f>
              <c:strCache>
                <c:ptCount val="6"/>
                <c:pt idx="0">
                  <c:v>Afectivos</c:v>
                </c:pt>
                <c:pt idx="1">
                  <c:v>Ansiedad</c:v>
                </c:pt>
                <c:pt idx="2">
                  <c:v>Somáticos</c:v>
                </c:pt>
                <c:pt idx="3">
                  <c:v>TDAH</c:v>
                </c:pt>
                <c:pt idx="4">
                  <c:v>Oposicionista</c:v>
                </c:pt>
                <c:pt idx="5">
                  <c:v>Conducta</c:v>
                </c:pt>
              </c:strCache>
            </c:strRef>
          </c:cat>
          <c:val>
            <c:numRef>
              <c:f>Hoja1!$B$4:$G$4</c:f>
              <c:numCache>
                <c:formatCode>General</c:formatCode>
                <c:ptCount val="6"/>
                <c:pt idx="0">
                  <c:v>27.5</c:v>
                </c:pt>
                <c:pt idx="1">
                  <c:v>20</c:v>
                </c:pt>
                <c:pt idx="2">
                  <c:v>12.5</c:v>
                </c:pt>
                <c:pt idx="3">
                  <c:v>15</c:v>
                </c:pt>
                <c:pt idx="4">
                  <c:v>17.5</c:v>
                </c:pt>
                <c:pt idx="5">
                  <c:v>12</c:v>
                </c:pt>
              </c:numCache>
            </c:numRef>
          </c:val>
        </c:ser>
        <c:axId val="105230336"/>
        <c:axId val="105231872"/>
      </c:barChart>
      <c:catAx>
        <c:axId val="105230336"/>
        <c:scaling>
          <c:orientation val="minMax"/>
        </c:scaling>
        <c:axPos val="b"/>
        <c:tickLblPos val="nextTo"/>
        <c:crossAx val="105231872"/>
        <c:crosses val="autoZero"/>
        <c:auto val="1"/>
        <c:lblAlgn val="ctr"/>
        <c:lblOffset val="100"/>
      </c:catAx>
      <c:valAx>
        <c:axId val="105231872"/>
        <c:scaling>
          <c:orientation val="minMax"/>
        </c:scaling>
        <c:axPos val="l"/>
        <c:majorGridlines/>
        <c:numFmt formatCode="General" sourceLinked="1"/>
        <c:tickLblPos val="nextTo"/>
        <c:crossAx val="105230336"/>
        <c:crosses val="autoZero"/>
        <c:crossBetween val="between"/>
      </c:valAx>
    </c:plotArea>
    <c:legend>
      <c:legendPos val="r"/>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a:pPr>
            <a:r>
              <a:rPr lang="es-ES" dirty="0"/>
              <a:t>Porcentaje</a:t>
            </a:r>
            <a:r>
              <a:rPr lang="es-ES" baseline="0" dirty="0"/>
              <a:t> de mejorías </a:t>
            </a:r>
            <a:r>
              <a:rPr lang="es-ES" baseline="0" dirty="0" smtClean="0"/>
              <a:t>relevantes (delta &gt; 0.8)</a:t>
            </a:r>
            <a:endParaRPr lang="es-ES" dirty="0"/>
          </a:p>
        </c:rich>
      </c:tx>
      <c:layout/>
    </c:title>
    <c:plotArea>
      <c:layout/>
      <c:barChart>
        <c:barDir val="col"/>
        <c:grouping val="clustered"/>
        <c:ser>
          <c:idx val="0"/>
          <c:order val="0"/>
          <c:tx>
            <c:strRef>
              <c:f>Sheet2!$A$2</c:f>
              <c:strCache>
                <c:ptCount val="1"/>
                <c:pt idx="0">
                  <c:v>Tratamiento</c:v>
                </c:pt>
              </c:strCache>
            </c:strRef>
          </c:tx>
          <c:cat>
            <c:strRef>
              <c:f>Sheet2!$B$1:$I$1</c:f>
              <c:strCache>
                <c:ptCount val="8"/>
                <c:pt idx="0">
                  <c:v>Vel_Pro</c:v>
                </c:pt>
                <c:pt idx="1">
                  <c:v>Visoconstr</c:v>
                </c:pt>
                <c:pt idx="2">
                  <c:v>Percep</c:v>
                </c:pt>
                <c:pt idx="3">
                  <c:v>Atención</c:v>
                </c:pt>
                <c:pt idx="4">
                  <c:v>Mem_Epis</c:v>
                </c:pt>
                <c:pt idx="5">
                  <c:v>Mem_trab</c:v>
                </c:pt>
                <c:pt idx="6">
                  <c:v>Inhibi</c:v>
                </c:pt>
                <c:pt idx="7">
                  <c:v>Flexib</c:v>
                </c:pt>
              </c:strCache>
            </c:strRef>
          </c:cat>
          <c:val>
            <c:numRef>
              <c:f>Sheet2!$B$2:$I$2</c:f>
              <c:numCache>
                <c:formatCode>General</c:formatCode>
                <c:ptCount val="8"/>
                <c:pt idx="0">
                  <c:v>77</c:v>
                </c:pt>
                <c:pt idx="1">
                  <c:v>67</c:v>
                </c:pt>
                <c:pt idx="2">
                  <c:v>70</c:v>
                </c:pt>
                <c:pt idx="3">
                  <c:v>77</c:v>
                </c:pt>
                <c:pt idx="4">
                  <c:v>48</c:v>
                </c:pt>
                <c:pt idx="5">
                  <c:v>66</c:v>
                </c:pt>
                <c:pt idx="6">
                  <c:v>50</c:v>
                </c:pt>
                <c:pt idx="7">
                  <c:v>30</c:v>
                </c:pt>
              </c:numCache>
            </c:numRef>
          </c:val>
        </c:ser>
        <c:ser>
          <c:idx val="1"/>
          <c:order val="1"/>
          <c:tx>
            <c:strRef>
              <c:f>Sheet2!$A$3</c:f>
              <c:strCache>
                <c:ptCount val="1"/>
                <c:pt idx="0">
                  <c:v>Placebo</c:v>
                </c:pt>
              </c:strCache>
            </c:strRef>
          </c:tx>
          <c:cat>
            <c:strRef>
              <c:f>Sheet2!$B$1:$I$1</c:f>
              <c:strCache>
                <c:ptCount val="8"/>
                <c:pt idx="0">
                  <c:v>Vel_Pro</c:v>
                </c:pt>
                <c:pt idx="1">
                  <c:v>Visoconstr</c:v>
                </c:pt>
                <c:pt idx="2">
                  <c:v>Percep</c:v>
                </c:pt>
                <c:pt idx="3">
                  <c:v>Atención</c:v>
                </c:pt>
                <c:pt idx="4">
                  <c:v>Mem_Epis</c:v>
                </c:pt>
                <c:pt idx="5">
                  <c:v>Mem_trab</c:v>
                </c:pt>
                <c:pt idx="6">
                  <c:v>Inhibi</c:v>
                </c:pt>
                <c:pt idx="7">
                  <c:v>Flexib</c:v>
                </c:pt>
              </c:strCache>
            </c:strRef>
          </c:cat>
          <c:val>
            <c:numRef>
              <c:f>Sheet2!$B$3:$I$3</c:f>
              <c:numCache>
                <c:formatCode>General</c:formatCode>
                <c:ptCount val="8"/>
                <c:pt idx="0">
                  <c:v>9</c:v>
                </c:pt>
                <c:pt idx="1">
                  <c:v>13</c:v>
                </c:pt>
                <c:pt idx="2">
                  <c:v>10</c:v>
                </c:pt>
                <c:pt idx="3">
                  <c:v>10</c:v>
                </c:pt>
                <c:pt idx="4">
                  <c:v>25</c:v>
                </c:pt>
                <c:pt idx="5">
                  <c:v>30</c:v>
                </c:pt>
                <c:pt idx="6">
                  <c:v>20</c:v>
                </c:pt>
                <c:pt idx="7">
                  <c:v>30</c:v>
                </c:pt>
              </c:numCache>
            </c:numRef>
          </c:val>
        </c:ser>
        <c:ser>
          <c:idx val="2"/>
          <c:order val="2"/>
          <c:tx>
            <c:strRef>
              <c:f>Sheet2!$A$4</c:f>
              <c:strCache>
                <c:ptCount val="1"/>
                <c:pt idx="0">
                  <c:v>Control</c:v>
                </c:pt>
              </c:strCache>
            </c:strRef>
          </c:tx>
          <c:cat>
            <c:strRef>
              <c:f>Sheet2!$B$1:$I$1</c:f>
              <c:strCache>
                <c:ptCount val="8"/>
                <c:pt idx="0">
                  <c:v>Vel_Pro</c:v>
                </c:pt>
                <c:pt idx="1">
                  <c:v>Visoconstr</c:v>
                </c:pt>
                <c:pt idx="2">
                  <c:v>Percep</c:v>
                </c:pt>
                <c:pt idx="3">
                  <c:v>Atención</c:v>
                </c:pt>
                <c:pt idx="4">
                  <c:v>Mem_Epis</c:v>
                </c:pt>
                <c:pt idx="5">
                  <c:v>Mem_trab</c:v>
                </c:pt>
                <c:pt idx="6">
                  <c:v>Inhibi</c:v>
                </c:pt>
                <c:pt idx="7">
                  <c:v>Flexib</c:v>
                </c:pt>
              </c:strCache>
            </c:strRef>
          </c:cat>
          <c:val>
            <c:numRef>
              <c:f>Sheet2!$B$4:$I$4</c:f>
              <c:numCache>
                <c:formatCode>General</c:formatCode>
                <c:ptCount val="8"/>
                <c:pt idx="0">
                  <c:v>13</c:v>
                </c:pt>
                <c:pt idx="1">
                  <c:v>20</c:v>
                </c:pt>
                <c:pt idx="2">
                  <c:v>20</c:v>
                </c:pt>
                <c:pt idx="3">
                  <c:v>10</c:v>
                </c:pt>
                <c:pt idx="4">
                  <c:v>27</c:v>
                </c:pt>
                <c:pt idx="5">
                  <c:v>20</c:v>
                </c:pt>
                <c:pt idx="6">
                  <c:v>30</c:v>
                </c:pt>
                <c:pt idx="7">
                  <c:v>40</c:v>
                </c:pt>
              </c:numCache>
            </c:numRef>
          </c:val>
        </c:ser>
        <c:axId val="105601664"/>
        <c:axId val="105611648"/>
      </c:barChart>
      <c:catAx>
        <c:axId val="105601664"/>
        <c:scaling>
          <c:orientation val="minMax"/>
        </c:scaling>
        <c:axPos val="b"/>
        <c:majorTickMark val="none"/>
        <c:tickLblPos val="nextTo"/>
        <c:crossAx val="105611648"/>
        <c:crosses val="autoZero"/>
        <c:auto val="1"/>
        <c:lblAlgn val="ctr"/>
        <c:lblOffset val="100"/>
      </c:catAx>
      <c:valAx>
        <c:axId val="105611648"/>
        <c:scaling>
          <c:orientation val="minMax"/>
        </c:scaling>
        <c:axPos val="l"/>
        <c:majorGridlines/>
        <c:numFmt formatCode="General" sourceLinked="1"/>
        <c:majorTickMark val="none"/>
        <c:tickLblPos val="nextTo"/>
        <c:crossAx val="105601664"/>
        <c:crosses val="autoZero"/>
        <c:crossBetween val="between"/>
      </c:valAx>
    </c:plotArea>
    <c:legend>
      <c:legendPos val="r"/>
      <c:layout/>
    </c:legend>
    <c:plotVisOnly val="1"/>
  </c:chart>
  <c:externalData r:id="rId1"/>
</c:chartSpace>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81A7B-C81C-443C-91B3-AC0FAB841950}"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0EF8944E-CE9A-4CC8-A7C2-C5D4383FB5A0}">
      <dgm:prSet phldrT="[Texto]" custT="1"/>
      <dgm:spPr>
        <a:blipFill rotWithShape="0">
          <a:blip xmlns:r="http://schemas.openxmlformats.org/officeDocument/2006/relationships" r:embed="rId1"/>
          <a:stretch>
            <a:fillRect/>
          </a:stretch>
        </a:blipFill>
      </dgm:spPr>
      <dgm:t>
        <a:bodyPr/>
        <a:lstStyle/>
        <a:p>
          <a:r>
            <a:rPr lang="es-ES" sz="2800" b="1" dirty="0" smtClean="0">
              <a:latin typeface="Arial Narrow" panose="020B0606020202030204" pitchFamily="34" charset="0"/>
            </a:rPr>
            <a:t>Neurodesarrollo</a:t>
          </a:r>
          <a:endParaRPr lang="es-ES" sz="2800" b="1" dirty="0">
            <a:latin typeface="Arial Narrow" panose="020B0606020202030204" pitchFamily="34" charset="0"/>
          </a:endParaRPr>
        </a:p>
      </dgm:t>
    </dgm:pt>
    <dgm:pt modelId="{82B90B3D-791B-4FBA-AFB7-C05554E05C25}" type="parTrans" cxnId="{7ED2B16A-D1B6-40FC-9901-E6743A84877A}">
      <dgm:prSet/>
      <dgm:spPr/>
      <dgm:t>
        <a:bodyPr/>
        <a:lstStyle/>
        <a:p>
          <a:endParaRPr lang="es-ES"/>
        </a:p>
      </dgm:t>
    </dgm:pt>
    <dgm:pt modelId="{E8E238C6-71D6-4923-84EC-DA7470E059BB}" type="sibTrans" cxnId="{7ED2B16A-D1B6-40FC-9901-E6743A84877A}">
      <dgm:prSet/>
      <dgm:spPr/>
      <dgm:t>
        <a:bodyPr/>
        <a:lstStyle/>
        <a:p>
          <a:endParaRPr lang="es-ES"/>
        </a:p>
      </dgm:t>
    </dgm:pt>
    <dgm:pt modelId="{19BCA6E4-32E6-4055-A645-6A4328E03868}">
      <dgm:prSet custT="1"/>
      <dgm:spPr/>
      <dgm:t>
        <a:bodyPr/>
        <a:lstStyle/>
        <a:p>
          <a:r>
            <a:rPr lang="es-ES" sz="1400" b="1" u="sng" dirty="0" smtClean="0">
              <a:latin typeface="Arial Narrow" pitchFamily="34" charset="0"/>
            </a:rPr>
            <a:t>El neurodesarrollo</a:t>
          </a:r>
          <a:r>
            <a:rPr lang="es-ES" sz="1400" dirty="0" smtClean="0">
              <a:latin typeface="Arial Narrow" pitchFamily="34" charset="0"/>
            </a:rPr>
            <a:t>:</a:t>
          </a:r>
          <a:endParaRPr lang="es-ES" sz="1400" dirty="0">
            <a:latin typeface="Arial Narrow" pitchFamily="34" charset="0"/>
          </a:endParaRPr>
        </a:p>
      </dgm:t>
    </dgm:pt>
    <dgm:pt modelId="{B686BA51-27FA-4845-A4DD-4948ED8627E1}" type="parTrans" cxnId="{BD73A603-5E9D-46E8-A1E6-15F7E20F2A6F}">
      <dgm:prSet/>
      <dgm:spPr/>
      <dgm:t>
        <a:bodyPr/>
        <a:lstStyle/>
        <a:p>
          <a:endParaRPr lang="es-ES"/>
        </a:p>
      </dgm:t>
    </dgm:pt>
    <dgm:pt modelId="{CBC63E43-F9D2-4F79-A1DD-8B0889A74FEB}" type="sibTrans" cxnId="{BD73A603-5E9D-46E8-A1E6-15F7E20F2A6F}">
      <dgm:prSet/>
      <dgm:spPr/>
      <dgm:t>
        <a:bodyPr/>
        <a:lstStyle/>
        <a:p>
          <a:endParaRPr lang="es-ES"/>
        </a:p>
      </dgm:t>
    </dgm:pt>
    <dgm:pt modelId="{F2C463C2-4812-4DA5-8826-386A2AF26B41}">
      <dgm:prSet custT="1"/>
      <dgm:spPr/>
      <dgm:t>
        <a:bodyPr/>
        <a:lstStyle/>
        <a:p>
          <a:r>
            <a:rPr lang="es-ES" sz="1400" dirty="0" smtClean="0">
              <a:latin typeface="Arial Narrow" pitchFamily="34" charset="0"/>
            </a:rPr>
            <a:t>Interrelación dinámica que se produce entre procesos genéticos, cerebrales, cognitivos, emocionales y comportamentales durante todo el ciclo vital  (</a:t>
          </a:r>
          <a:r>
            <a:rPr lang="es-ES" sz="1400" dirty="0" err="1" smtClean="0">
              <a:latin typeface="Arial Narrow" pitchFamily="34" charset="0"/>
            </a:rPr>
            <a:t>Boivin</a:t>
          </a:r>
          <a:r>
            <a:rPr lang="es-ES" sz="1400" dirty="0" smtClean="0">
              <a:latin typeface="Arial Narrow" pitchFamily="34" charset="0"/>
            </a:rPr>
            <a:t>, </a:t>
          </a:r>
          <a:r>
            <a:rPr lang="es-ES" sz="1400" dirty="0" err="1" smtClean="0">
              <a:latin typeface="Arial Narrow" pitchFamily="34" charset="0"/>
            </a:rPr>
            <a:t>Kakooza</a:t>
          </a:r>
          <a:r>
            <a:rPr lang="es-ES" sz="1400" dirty="0" smtClean="0">
              <a:latin typeface="Arial Narrow" pitchFamily="34" charset="0"/>
            </a:rPr>
            <a:t>, </a:t>
          </a:r>
          <a:r>
            <a:rPr lang="es-ES" sz="1400" dirty="0" err="1" smtClean="0">
              <a:latin typeface="Arial Narrow" pitchFamily="34" charset="0"/>
            </a:rPr>
            <a:t>Warf</a:t>
          </a:r>
          <a:r>
            <a:rPr lang="es-ES" sz="1400" dirty="0" smtClean="0">
              <a:latin typeface="Arial Narrow" pitchFamily="34" charset="0"/>
            </a:rPr>
            <a:t>, </a:t>
          </a:r>
          <a:r>
            <a:rPr lang="es-ES" sz="1400" dirty="0" err="1" smtClean="0">
              <a:latin typeface="Arial Narrow" pitchFamily="34" charset="0"/>
            </a:rPr>
            <a:t>Davidson&amp;Grigorenko</a:t>
          </a:r>
          <a:r>
            <a:rPr lang="es-ES" sz="1400" dirty="0" smtClean="0">
              <a:latin typeface="Arial Narrow" pitchFamily="34" charset="0"/>
            </a:rPr>
            <a:t>, 2015).</a:t>
          </a:r>
          <a:endParaRPr lang="es-ES" sz="1400" dirty="0">
            <a:latin typeface="Arial Narrow" pitchFamily="34" charset="0"/>
          </a:endParaRPr>
        </a:p>
      </dgm:t>
    </dgm:pt>
    <dgm:pt modelId="{E077ED8B-FFAC-4450-8656-F3879E645F53}" type="parTrans" cxnId="{02841F1D-6C9D-4C9B-AFA9-96E21EA519EF}">
      <dgm:prSet/>
      <dgm:spPr/>
      <dgm:t>
        <a:bodyPr/>
        <a:lstStyle/>
        <a:p>
          <a:endParaRPr lang="es-ES"/>
        </a:p>
      </dgm:t>
    </dgm:pt>
    <dgm:pt modelId="{843E9979-A94D-4674-9C94-A496E2F9B75B}" type="sibTrans" cxnId="{02841F1D-6C9D-4C9B-AFA9-96E21EA519EF}">
      <dgm:prSet/>
      <dgm:spPr/>
      <dgm:t>
        <a:bodyPr/>
        <a:lstStyle/>
        <a:p>
          <a:endParaRPr lang="es-ES"/>
        </a:p>
      </dgm:t>
    </dgm:pt>
    <dgm:pt modelId="{012E1ED7-20B6-4303-80D2-AF0161B1E025}">
      <dgm:prSet custT="1"/>
      <dgm:spPr/>
      <dgm:t>
        <a:bodyPr/>
        <a:lstStyle/>
        <a:p>
          <a:r>
            <a:rPr lang="es-ES" sz="1400" b="1" u="sng" dirty="0" smtClean="0">
              <a:latin typeface="Arial Narrow" pitchFamily="34" charset="0"/>
            </a:rPr>
            <a:t>Etapas críticas: </a:t>
          </a:r>
          <a:r>
            <a:rPr lang="es-ES" sz="1400" dirty="0" smtClean="0">
              <a:latin typeface="Arial Narrow" pitchFamily="34" charset="0"/>
            </a:rPr>
            <a:t> la intrauterina y los primeros años de vida, donde la relación entre el niño/a y su entorno tienen efectos a largo plazo en la maduración cerebral y psicológica (</a:t>
          </a:r>
          <a:r>
            <a:rPr lang="es-ES" sz="1400" dirty="0" err="1" smtClean="0">
              <a:latin typeface="Arial Narrow" pitchFamily="34" charset="0"/>
            </a:rPr>
            <a:t>Gross</a:t>
          </a:r>
          <a:r>
            <a:rPr lang="es-ES" sz="1400" dirty="0" smtClean="0">
              <a:latin typeface="Arial Narrow" pitchFamily="34" charset="0"/>
            </a:rPr>
            <a:t>, 2013; </a:t>
          </a:r>
          <a:r>
            <a:rPr lang="es-ES" sz="1400" dirty="0" err="1" smtClean="0">
              <a:latin typeface="Arial Narrow" pitchFamily="34" charset="0"/>
            </a:rPr>
            <a:t>Shonkoff&amp;Garner</a:t>
          </a:r>
          <a:r>
            <a:rPr lang="es-ES" sz="1400" dirty="0" smtClean="0">
              <a:latin typeface="Arial Narrow" pitchFamily="34" charset="0"/>
            </a:rPr>
            <a:t>, 2012; Young, 2002). </a:t>
          </a:r>
          <a:endParaRPr lang="es-ES" sz="1400" dirty="0">
            <a:latin typeface="Arial Narrow" pitchFamily="34" charset="0"/>
          </a:endParaRPr>
        </a:p>
      </dgm:t>
    </dgm:pt>
    <dgm:pt modelId="{E768E7C7-A142-415E-9A74-8A407C1E9088}" type="parTrans" cxnId="{499C3573-40DE-49EC-9FF6-F328BDEBD9FD}">
      <dgm:prSet/>
      <dgm:spPr/>
      <dgm:t>
        <a:bodyPr/>
        <a:lstStyle/>
        <a:p>
          <a:endParaRPr lang="es-ES"/>
        </a:p>
      </dgm:t>
    </dgm:pt>
    <dgm:pt modelId="{654BA7E4-B26E-4230-8910-DFBB8385630C}" type="sibTrans" cxnId="{499C3573-40DE-49EC-9FF6-F328BDEBD9FD}">
      <dgm:prSet/>
      <dgm:spPr/>
      <dgm:t>
        <a:bodyPr/>
        <a:lstStyle/>
        <a:p>
          <a:endParaRPr lang="es-ES"/>
        </a:p>
      </dgm:t>
    </dgm:pt>
    <dgm:pt modelId="{3CCBE8CF-A868-456C-9424-E306F5961A34}">
      <dgm:prSet custT="1"/>
      <dgm:spPr/>
      <dgm:t>
        <a:bodyPr/>
        <a:lstStyle/>
        <a:p>
          <a:endParaRPr lang="es-ES" sz="1400" dirty="0" smtClean="0">
            <a:latin typeface="Arial Narrow" pitchFamily="34" charset="0"/>
          </a:endParaRPr>
        </a:p>
      </dgm:t>
    </dgm:pt>
    <dgm:pt modelId="{2D881DB9-0F54-4E5A-BACF-365879246041}" type="parTrans" cxnId="{78B25DB1-67B2-4FA6-B223-85A679DEE10E}">
      <dgm:prSet/>
      <dgm:spPr/>
      <dgm:t>
        <a:bodyPr/>
        <a:lstStyle/>
        <a:p>
          <a:endParaRPr lang="es-ES"/>
        </a:p>
      </dgm:t>
    </dgm:pt>
    <dgm:pt modelId="{E77F1E54-D158-41B9-BA8C-461ABDA7DD3D}" type="sibTrans" cxnId="{78B25DB1-67B2-4FA6-B223-85A679DEE10E}">
      <dgm:prSet/>
      <dgm:spPr/>
      <dgm:t>
        <a:bodyPr/>
        <a:lstStyle/>
        <a:p>
          <a:endParaRPr lang="es-ES"/>
        </a:p>
      </dgm:t>
    </dgm:pt>
    <dgm:pt modelId="{C8A0F32D-77F8-4A8E-BE02-9112379DA03C}">
      <dgm:prSet custT="1"/>
      <dgm:spPr/>
      <dgm:t>
        <a:bodyPr/>
        <a:lstStyle/>
        <a:p>
          <a:r>
            <a:rPr lang="es-ES" sz="1400" b="1" u="sng" dirty="0" smtClean="0">
              <a:latin typeface="Arial Narrow" pitchFamily="34" charset="0"/>
            </a:rPr>
            <a:t>Factores de riesgo: </a:t>
          </a:r>
          <a:r>
            <a:rPr lang="es-ES" sz="1400" dirty="0" smtClean="0">
              <a:latin typeface="Arial Narrow" pitchFamily="34" charset="0"/>
            </a:rPr>
            <a:t>clínicos, nutricionales, infecciosos y tóxicos, ambientales, las prácticas y patrones de crianza (</a:t>
          </a:r>
          <a:r>
            <a:rPr lang="es-ES" sz="1400" dirty="0" err="1" smtClean="0">
              <a:latin typeface="Arial Narrow" pitchFamily="34" charset="0"/>
            </a:rPr>
            <a:t>Harmony</a:t>
          </a:r>
          <a:r>
            <a:rPr lang="es-ES" sz="1400" dirty="0" smtClean="0">
              <a:latin typeface="Arial Narrow" pitchFamily="34" charset="0"/>
            </a:rPr>
            <a:t>, 2004), y el nivel socioeconómico (SES) de los padres.</a:t>
          </a:r>
        </a:p>
      </dgm:t>
    </dgm:pt>
    <dgm:pt modelId="{66A3EC72-8493-44D0-8E61-2F41FD5B3731}" type="parTrans" cxnId="{EB35CBAE-09E4-4773-9281-DB9069E77CEC}">
      <dgm:prSet/>
      <dgm:spPr/>
      <dgm:t>
        <a:bodyPr/>
        <a:lstStyle/>
        <a:p>
          <a:endParaRPr lang="es-ES"/>
        </a:p>
      </dgm:t>
    </dgm:pt>
    <dgm:pt modelId="{BE56839C-649A-4F60-B6BB-37BE662E1C9F}" type="sibTrans" cxnId="{EB35CBAE-09E4-4773-9281-DB9069E77CEC}">
      <dgm:prSet/>
      <dgm:spPr/>
      <dgm:t>
        <a:bodyPr/>
        <a:lstStyle/>
        <a:p>
          <a:endParaRPr lang="es-ES"/>
        </a:p>
      </dgm:t>
    </dgm:pt>
    <dgm:pt modelId="{1FB884ED-5016-450C-8C92-DE668B06F1AA}">
      <dgm:prSet custT="1"/>
      <dgm:spPr/>
      <dgm:t>
        <a:bodyPr/>
        <a:lstStyle/>
        <a:p>
          <a:r>
            <a:rPr lang="es-ES" sz="1400" b="1" dirty="0" smtClean="0">
              <a:latin typeface="Arial Narrow" pitchFamily="34" charset="0"/>
            </a:rPr>
            <a:t>La detección y atención temprana </a:t>
          </a:r>
          <a:r>
            <a:rPr lang="es-ES" sz="1400" dirty="0" smtClean="0">
              <a:latin typeface="Arial Narrow" pitchFamily="34" charset="0"/>
            </a:rPr>
            <a:t>a las familias y  dificultades de estos niños para alcanzar un curso normal del desarrollo son elementos claves para optimizar su progreso.</a:t>
          </a:r>
        </a:p>
      </dgm:t>
    </dgm:pt>
    <dgm:pt modelId="{94F7D8C6-DABC-4B8D-920B-F8D550455980}" type="parTrans" cxnId="{150F112B-373C-484E-9492-DFC5F9606AD2}">
      <dgm:prSet/>
      <dgm:spPr/>
      <dgm:t>
        <a:bodyPr/>
        <a:lstStyle/>
        <a:p>
          <a:endParaRPr lang="es-ES"/>
        </a:p>
      </dgm:t>
    </dgm:pt>
    <dgm:pt modelId="{DB1C448F-71A3-4075-8143-B9C9B53F1035}" type="sibTrans" cxnId="{150F112B-373C-484E-9492-DFC5F9606AD2}">
      <dgm:prSet/>
      <dgm:spPr/>
      <dgm:t>
        <a:bodyPr/>
        <a:lstStyle/>
        <a:p>
          <a:endParaRPr lang="es-ES"/>
        </a:p>
      </dgm:t>
    </dgm:pt>
    <dgm:pt modelId="{BCFE46F7-2945-47BF-8C78-DA6E7A9ADE7A}">
      <dgm:prSet custT="1"/>
      <dgm:spPr/>
      <dgm:t>
        <a:bodyPr/>
        <a:lstStyle/>
        <a:p>
          <a:endParaRPr lang="es-ES" sz="1400" dirty="0">
            <a:latin typeface="Arial Narrow" pitchFamily="34" charset="0"/>
          </a:endParaRPr>
        </a:p>
      </dgm:t>
    </dgm:pt>
    <dgm:pt modelId="{C111DE83-55E5-4B9C-9B0B-B08CBCEF1B5A}" type="parTrans" cxnId="{B5D8BFA0-44DA-43C2-9991-1BFC26BDB1A5}">
      <dgm:prSet/>
      <dgm:spPr/>
      <dgm:t>
        <a:bodyPr/>
        <a:lstStyle/>
        <a:p>
          <a:endParaRPr lang="es-ES"/>
        </a:p>
      </dgm:t>
    </dgm:pt>
    <dgm:pt modelId="{FAE03D48-BE86-4F51-8AA9-B406211BB46A}" type="sibTrans" cxnId="{B5D8BFA0-44DA-43C2-9991-1BFC26BDB1A5}">
      <dgm:prSet/>
      <dgm:spPr/>
      <dgm:t>
        <a:bodyPr/>
        <a:lstStyle/>
        <a:p>
          <a:endParaRPr lang="es-ES"/>
        </a:p>
      </dgm:t>
    </dgm:pt>
    <dgm:pt modelId="{E26A9652-E3B4-4426-9B8A-DCC3F7B39B71}" type="pres">
      <dgm:prSet presAssocID="{52F81A7B-C81C-443C-91B3-AC0FAB841950}" presName="linearFlow" presStyleCnt="0">
        <dgm:presLayoutVars>
          <dgm:dir/>
          <dgm:animLvl val="lvl"/>
          <dgm:resizeHandles val="exact"/>
        </dgm:presLayoutVars>
      </dgm:prSet>
      <dgm:spPr/>
      <dgm:t>
        <a:bodyPr/>
        <a:lstStyle/>
        <a:p>
          <a:endParaRPr lang="es-ES"/>
        </a:p>
      </dgm:t>
    </dgm:pt>
    <dgm:pt modelId="{E4643288-354D-4828-A334-2F1D4EE3359C}" type="pres">
      <dgm:prSet presAssocID="{0EF8944E-CE9A-4CC8-A7C2-C5D4383FB5A0}" presName="composite" presStyleCnt="0"/>
      <dgm:spPr/>
    </dgm:pt>
    <dgm:pt modelId="{C0F3A192-53F2-4EFB-B38B-7EA52844AF21}" type="pres">
      <dgm:prSet presAssocID="{0EF8944E-CE9A-4CC8-A7C2-C5D4383FB5A0}" presName="parentText" presStyleLbl="alignNode1" presStyleIdx="0" presStyleCnt="1">
        <dgm:presLayoutVars>
          <dgm:chMax val="1"/>
          <dgm:bulletEnabled val="1"/>
        </dgm:presLayoutVars>
      </dgm:prSet>
      <dgm:spPr/>
      <dgm:t>
        <a:bodyPr/>
        <a:lstStyle/>
        <a:p>
          <a:endParaRPr lang="es-ES"/>
        </a:p>
      </dgm:t>
    </dgm:pt>
    <dgm:pt modelId="{A8A9E0D6-D089-47CE-AA17-5E3A86C7BA3D}" type="pres">
      <dgm:prSet presAssocID="{0EF8944E-CE9A-4CC8-A7C2-C5D4383FB5A0}" presName="descendantText" presStyleLbl="alignAcc1" presStyleIdx="0" presStyleCnt="1" custScaleY="207800">
        <dgm:presLayoutVars>
          <dgm:bulletEnabled val="1"/>
        </dgm:presLayoutVars>
      </dgm:prSet>
      <dgm:spPr/>
      <dgm:t>
        <a:bodyPr/>
        <a:lstStyle/>
        <a:p>
          <a:endParaRPr lang="es-ES"/>
        </a:p>
      </dgm:t>
    </dgm:pt>
  </dgm:ptLst>
  <dgm:cxnLst>
    <dgm:cxn modelId="{F34DE134-8823-49B6-8303-6D8F982686CE}" type="presOf" srcId="{19BCA6E4-32E6-4055-A645-6A4328E03868}" destId="{A8A9E0D6-D089-47CE-AA17-5E3A86C7BA3D}" srcOrd="0" destOrd="0" presId="urn:microsoft.com/office/officeart/2005/8/layout/chevron2"/>
    <dgm:cxn modelId="{288FF86F-F42F-46ED-AB29-69481BB26329}" type="presOf" srcId="{1FB884ED-5016-450C-8C92-DE668B06F1AA}" destId="{A8A9E0D6-D089-47CE-AA17-5E3A86C7BA3D}" srcOrd="0" destOrd="6" presId="urn:microsoft.com/office/officeart/2005/8/layout/chevron2"/>
    <dgm:cxn modelId="{943518DD-9AF6-483B-BFAC-68D48233253E}" type="presOf" srcId="{52F81A7B-C81C-443C-91B3-AC0FAB841950}" destId="{E26A9652-E3B4-4426-9B8A-DCC3F7B39B71}" srcOrd="0" destOrd="0" presId="urn:microsoft.com/office/officeart/2005/8/layout/chevron2"/>
    <dgm:cxn modelId="{F855D267-085D-4144-8C64-31B82F30C48F}" type="presOf" srcId="{C8A0F32D-77F8-4A8E-BE02-9112379DA03C}" destId="{A8A9E0D6-D089-47CE-AA17-5E3A86C7BA3D}" srcOrd="0" destOrd="5" presId="urn:microsoft.com/office/officeart/2005/8/layout/chevron2"/>
    <dgm:cxn modelId="{F55B90D5-58D1-4C97-8BED-95B4B8D3B6AF}" type="presOf" srcId="{012E1ED7-20B6-4303-80D2-AF0161B1E025}" destId="{A8A9E0D6-D089-47CE-AA17-5E3A86C7BA3D}" srcOrd="0" destOrd="3" presId="urn:microsoft.com/office/officeart/2005/8/layout/chevron2"/>
    <dgm:cxn modelId="{58AA9404-EAAD-4D17-AD88-7851A58BFEE8}" type="presOf" srcId="{BCFE46F7-2945-47BF-8C78-DA6E7A9ADE7A}" destId="{A8A9E0D6-D089-47CE-AA17-5E3A86C7BA3D}" srcOrd="0" destOrd="2" presId="urn:microsoft.com/office/officeart/2005/8/layout/chevron2"/>
    <dgm:cxn modelId="{02841F1D-6C9D-4C9B-AFA9-96E21EA519EF}" srcId="{19BCA6E4-32E6-4055-A645-6A4328E03868}" destId="{F2C463C2-4812-4DA5-8826-386A2AF26B41}" srcOrd="0" destOrd="0" parTransId="{E077ED8B-FFAC-4450-8656-F3879E645F53}" sibTransId="{843E9979-A94D-4674-9C94-A496E2F9B75B}"/>
    <dgm:cxn modelId="{78B25DB1-67B2-4FA6-B223-85A679DEE10E}" srcId="{19BCA6E4-32E6-4055-A645-6A4328E03868}" destId="{3CCBE8CF-A868-456C-9424-E306F5961A34}" srcOrd="3" destOrd="0" parTransId="{2D881DB9-0F54-4E5A-BACF-365879246041}" sibTransId="{E77F1E54-D158-41B9-BA8C-461ABDA7DD3D}"/>
    <dgm:cxn modelId="{E088BE95-A95E-4560-9195-F594573BDE9F}" type="presOf" srcId="{F2C463C2-4812-4DA5-8826-386A2AF26B41}" destId="{A8A9E0D6-D089-47CE-AA17-5E3A86C7BA3D}" srcOrd="0" destOrd="1" presId="urn:microsoft.com/office/officeart/2005/8/layout/chevron2"/>
    <dgm:cxn modelId="{5A58C7DB-F144-450B-9CDA-F54A9EB569C8}" type="presOf" srcId="{3CCBE8CF-A868-456C-9424-E306F5961A34}" destId="{A8A9E0D6-D089-47CE-AA17-5E3A86C7BA3D}" srcOrd="0" destOrd="4" presId="urn:microsoft.com/office/officeart/2005/8/layout/chevron2"/>
    <dgm:cxn modelId="{150F112B-373C-484E-9492-DFC5F9606AD2}" srcId="{19BCA6E4-32E6-4055-A645-6A4328E03868}" destId="{1FB884ED-5016-450C-8C92-DE668B06F1AA}" srcOrd="5" destOrd="0" parTransId="{94F7D8C6-DABC-4B8D-920B-F8D550455980}" sibTransId="{DB1C448F-71A3-4075-8143-B9C9B53F1035}"/>
    <dgm:cxn modelId="{BD73A603-5E9D-46E8-A1E6-15F7E20F2A6F}" srcId="{0EF8944E-CE9A-4CC8-A7C2-C5D4383FB5A0}" destId="{19BCA6E4-32E6-4055-A645-6A4328E03868}" srcOrd="0" destOrd="0" parTransId="{B686BA51-27FA-4845-A4DD-4948ED8627E1}" sibTransId="{CBC63E43-F9D2-4F79-A1DD-8B0889A74FEB}"/>
    <dgm:cxn modelId="{499C3573-40DE-49EC-9FF6-F328BDEBD9FD}" srcId="{19BCA6E4-32E6-4055-A645-6A4328E03868}" destId="{012E1ED7-20B6-4303-80D2-AF0161B1E025}" srcOrd="2" destOrd="0" parTransId="{E768E7C7-A142-415E-9A74-8A407C1E9088}" sibTransId="{654BA7E4-B26E-4230-8910-DFBB8385630C}"/>
    <dgm:cxn modelId="{EB35CBAE-09E4-4773-9281-DB9069E77CEC}" srcId="{19BCA6E4-32E6-4055-A645-6A4328E03868}" destId="{C8A0F32D-77F8-4A8E-BE02-9112379DA03C}" srcOrd="4" destOrd="0" parTransId="{66A3EC72-8493-44D0-8E61-2F41FD5B3731}" sibTransId="{BE56839C-649A-4F60-B6BB-37BE662E1C9F}"/>
    <dgm:cxn modelId="{7ED2B16A-D1B6-40FC-9901-E6743A84877A}" srcId="{52F81A7B-C81C-443C-91B3-AC0FAB841950}" destId="{0EF8944E-CE9A-4CC8-A7C2-C5D4383FB5A0}" srcOrd="0" destOrd="0" parTransId="{82B90B3D-791B-4FBA-AFB7-C05554E05C25}" sibTransId="{E8E238C6-71D6-4923-84EC-DA7470E059BB}"/>
    <dgm:cxn modelId="{B5D8BFA0-44DA-43C2-9991-1BFC26BDB1A5}" srcId="{19BCA6E4-32E6-4055-A645-6A4328E03868}" destId="{BCFE46F7-2945-47BF-8C78-DA6E7A9ADE7A}" srcOrd="1" destOrd="0" parTransId="{C111DE83-55E5-4B9C-9B0B-B08CBCEF1B5A}" sibTransId="{FAE03D48-BE86-4F51-8AA9-B406211BB46A}"/>
    <dgm:cxn modelId="{1556DCB5-E64D-4B4E-BE67-2E20EB932E41}" type="presOf" srcId="{0EF8944E-CE9A-4CC8-A7C2-C5D4383FB5A0}" destId="{C0F3A192-53F2-4EFB-B38B-7EA52844AF21}" srcOrd="0" destOrd="0" presId="urn:microsoft.com/office/officeart/2005/8/layout/chevron2"/>
    <dgm:cxn modelId="{9D6785D7-0FEF-458E-BEB7-8F0FC6D46872}" type="presParOf" srcId="{E26A9652-E3B4-4426-9B8A-DCC3F7B39B71}" destId="{E4643288-354D-4828-A334-2F1D4EE3359C}" srcOrd="0" destOrd="0" presId="urn:microsoft.com/office/officeart/2005/8/layout/chevron2"/>
    <dgm:cxn modelId="{8917861A-EB19-4584-A154-74EA56DFECB0}" type="presParOf" srcId="{E4643288-354D-4828-A334-2F1D4EE3359C}" destId="{C0F3A192-53F2-4EFB-B38B-7EA52844AF21}" srcOrd="0" destOrd="0" presId="urn:microsoft.com/office/officeart/2005/8/layout/chevron2"/>
    <dgm:cxn modelId="{E202A286-3DAC-4C0A-83A1-F67A11756EBA}" type="presParOf" srcId="{E4643288-354D-4828-A334-2F1D4EE3359C}" destId="{A8A9E0D6-D089-47CE-AA17-5E3A86C7BA3D}"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52F81A7B-C81C-443C-91B3-AC0FAB841950}"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0EF8944E-CE9A-4CC8-A7C2-C5D4383FB5A0}">
      <dgm:prSet phldrT="[Texto]" custT="1"/>
      <dgm:spPr>
        <a:blipFill rotWithShape="0">
          <a:blip xmlns:r="http://schemas.openxmlformats.org/officeDocument/2006/relationships" r:embed="rId1"/>
          <a:stretch>
            <a:fillRect/>
          </a:stretch>
        </a:blipFill>
      </dgm:spPr>
      <dgm:t>
        <a:bodyPr/>
        <a:lstStyle/>
        <a:p>
          <a:endParaRPr lang="es-ES" sz="2800" b="1" dirty="0">
            <a:latin typeface="Arial Narrow" panose="020B0606020202030204" pitchFamily="34" charset="0"/>
          </a:endParaRPr>
        </a:p>
      </dgm:t>
    </dgm:pt>
    <dgm:pt modelId="{82B90B3D-791B-4FBA-AFB7-C05554E05C25}" type="parTrans" cxnId="{7ED2B16A-D1B6-40FC-9901-E6743A84877A}">
      <dgm:prSet/>
      <dgm:spPr/>
      <dgm:t>
        <a:bodyPr/>
        <a:lstStyle/>
        <a:p>
          <a:endParaRPr lang="es-ES"/>
        </a:p>
      </dgm:t>
    </dgm:pt>
    <dgm:pt modelId="{E8E238C6-71D6-4923-84EC-DA7470E059BB}" type="sibTrans" cxnId="{7ED2B16A-D1B6-40FC-9901-E6743A84877A}">
      <dgm:prSet/>
      <dgm:spPr/>
      <dgm:t>
        <a:bodyPr/>
        <a:lstStyle/>
        <a:p>
          <a:endParaRPr lang="es-ES"/>
        </a:p>
      </dgm:t>
    </dgm:pt>
    <dgm:pt modelId="{19BCA6E4-32E6-4055-A645-6A4328E03868}">
      <dgm:prSet custT="1"/>
      <dgm:spPr/>
      <dgm:t>
        <a:bodyPr/>
        <a:lstStyle/>
        <a:p>
          <a:r>
            <a:rPr lang="es-ES" sz="3200" dirty="0" smtClean="0">
              <a:latin typeface="Arial Narrow" pitchFamily="34" charset="0"/>
            </a:rPr>
            <a:t>Riesgo Ambiental</a:t>
          </a:r>
          <a:endParaRPr lang="es-ES" sz="3200" dirty="0">
            <a:latin typeface="Arial Narrow" pitchFamily="34" charset="0"/>
          </a:endParaRPr>
        </a:p>
      </dgm:t>
    </dgm:pt>
    <dgm:pt modelId="{B686BA51-27FA-4845-A4DD-4948ED8627E1}" type="parTrans" cxnId="{BD73A603-5E9D-46E8-A1E6-15F7E20F2A6F}">
      <dgm:prSet/>
      <dgm:spPr/>
      <dgm:t>
        <a:bodyPr/>
        <a:lstStyle/>
        <a:p>
          <a:endParaRPr lang="es-ES"/>
        </a:p>
      </dgm:t>
    </dgm:pt>
    <dgm:pt modelId="{CBC63E43-F9D2-4F79-A1DD-8B0889A74FEB}" type="sibTrans" cxnId="{BD73A603-5E9D-46E8-A1E6-15F7E20F2A6F}">
      <dgm:prSet/>
      <dgm:spPr/>
      <dgm:t>
        <a:bodyPr/>
        <a:lstStyle/>
        <a:p>
          <a:endParaRPr lang="es-ES"/>
        </a:p>
      </dgm:t>
    </dgm:pt>
    <dgm:pt modelId="{2C9F4B20-5FBE-47E8-B49E-B08FB22A92FC}">
      <dgm:prSet custT="1"/>
      <dgm:spPr/>
      <dgm:t>
        <a:bodyPr/>
        <a:lstStyle/>
        <a:p>
          <a:r>
            <a:rPr lang="es-ES" sz="2000" dirty="0" smtClean="0">
              <a:latin typeface="Arial Narrow" pitchFamily="34" charset="0"/>
              <a:cs typeface="Arial" charset="0"/>
            </a:rPr>
            <a:t>Estudiar los efectos a la exposición de contaminantes ambientales en el neurodesarrollo de los niños/as, durante la gestación y la primera infancia.</a:t>
          </a:r>
          <a:endParaRPr lang="es-ES" sz="2000" dirty="0">
            <a:latin typeface="Arial Narrow" pitchFamily="34" charset="0"/>
          </a:endParaRPr>
        </a:p>
      </dgm:t>
    </dgm:pt>
    <dgm:pt modelId="{5A0CF599-7368-4CDC-9EED-50996958E21D}" type="parTrans" cxnId="{16C65273-CA63-4163-AF94-18EFD927DDC4}">
      <dgm:prSet/>
      <dgm:spPr/>
      <dgm:t>
        <a:bodyPr/>
        <a:lstStyle/>
        <a:p>
          <a:endParaRPr lang="es-ES"/>
        </a:p>
      </dgm:t>
    </dgm:pt>
    <dgm:pt modelId="{FA095A09-34EF-4F03-BC12-78A52D2AC395}" type="sibTrans" cxnId="{16C65273-CA63-4163-AF94-18EFD927DDC4}">
      <dgm:prSet/>
      <dgm:spPr/>
      <dgm:t>
        <a:bodyPr/>
        <a:lstStyle/>
        <a:p>
          <a:endParaRPr lang="es-ES"/>
        </a:p>
      </dgm:t>
    </dgm:pt>
    <dgm:pt modelId="{6257F87B-49C4-47FE-AFCE-CF73F06F508B}">
      <dgm:prSet custT="1"/>
      <dgm:spPr/>
      <dgm:t>
        <a:bodyPr/>
        <a:lstStyle/>
        <a:p>
          <a:r>
            <a:rPr lang="en-GB" sz="2000" b="1" dirty="0" smtClean="0">
              <a:solidFill>
                <a:srgbClr val="FF0066"/>
              </a:solidFill>
            </a:rPr>
            <a:t>www.infanciaymedioambiente.org</a:t>
          </a:r>
          <a:endParaRPr lang="es-ES" sz="2000" dirty="0">
            <a:latin typeface="Arial Narrow" pitchFamily="34" charset="0"/>
          </a:endParaRPr>
        </a:p>
      </dgm:t>
    </dgm:pt>
    <dgm:pt modelId="{35972C1B-8BE5-4534-B5C8-FE71D6B65066}" type="parTrans" cxnId="{B944AC13-B92D-4CDC-855B-C5708FFF6372}">
      <dgm:prSet/>
      <dgm:spPr/>
      <dgm:t>
        <a:bodyPr/>
        <a:lstStyle/>
        <a:p>
          <a:endParaRPr lang="es-ES"/>
        </a:p>
      </dgm:t>
    </dgm:pt>
    <dgm:pt modelId="{7DB458E4-5D2D-4C62-BFC4-46E7DB7F00FA}" type="sibTrans" cxnId="{B944AC13-B92D-4CDC-855B-C5708FFF6372}">
      <dgm:prSet/>
      <dgm:spPr/>
      <dgm:t>
        <a:bodyPr/>
        <a:lstStyle/>
        <a:p>
          <a:endParaRPr lang="es-ES"/>
        </a:p>
      </dgm:t>
    </dgm:pt>
    <dgm:pt modelId="{C063A1AE-72E9-48B0-B622-BADD3B352209}">
      <dgm:prSet custT="1"/>
      <dgm:spPr/>
      <dgm:t>
        <a:bodyPr/>
        <a:lstStyle/>
        <a:p>
          <a:endParaRPr lang="es-ES" sz="2000" dirty="0">
            <a:latin typeface="Arial Narrow" pitchFamily="34" charset="0"/>
          </a:endParaRPr>
        </a:p>
      </dgm:t>
    </dgm:pt>
    <dgm:pt modelId="{2B13F2DA-305C-437D-8624-9A911A487F9A}" type="parTrans" cxnId="{3683E368-C058-4767-B7C1-0A8A4FE65E7E}">
      <dgm:prSet/>
      <dgm:spPr/>
      <dgm:t>
        <a:bodyPr/>
        <a:lstStyle/>
        <a:p>
          <a:endParaRPr lang="es-ES"/>
        </a:p>
      </dgm:t>
    </dgm:pt>
    <dgm:pt modelId="{40BB59B5-476D-45E8-86D8-A29739ED577F}" type="sibTrans" cxnId="{3683E368-C058-4767-B7C1-0A8A4FE65E7E}">
      <dgm:prSet/>
      <dgm:spPr/>
      <dgm:t>
        <a:bodyPr/>
        <a:lstStyle/>
        <a:p>
          <a:endParaRPr lang="es-ES"/>
        </a:p>
      </dgm:t>
    </dgm:pt>
    <dgm:pt modelId="{F7A7CB65-D68D-4574-A3D1-643F09C2B11D}">
      <dgm:prSet custT="1"/>
      <dgm:spPr/>
      <dgm:t>
        <a:bodyPr/>
        <a:lstStyle/>
        <a:p>
          <a:r>
            <a:rPr lang="en-GB" sz="2000" b="1" dirty="0" smtClean="0">
              <a:solidFill>
                <a:srgbClr val="FF0066"/>
              </a:solidFill>
              <a:latin typeface="Arial Narrow" pitchFamily="34" charset="0"/>
            </a:rPr>
            <a:t>Red INMA:</a:t>
          </a:r>
          <a:endParaRPr lang="es-ES" sz="3200" dirty="0">
            <a:latin typeface="Arial Narrow" pitchFamily="34" charset="0"/>
          </a:endParaRPr>
        </a:p>
      </dgm:t>
    </dgm:pt>
    <dgm:pt modelId="{E60B6A9F-7CEF-4AC6-9AAE-C8F77E457EDC}" type="parTrans" cxnId="{E021C4F4-590D-40C8-9708-F55D67D62473}">
      <dgm:prSet/>
      <dgm:spPr/>
    </dgm:pt>
    <dgm:pt modelId="{465A2F9E-CD08-4934-A3F9-AB9533976BDD}" type="sibTrans" cxnId="{E021C4F4-590D-40C8-9708-F55D67D62473}">
      <dgm:prSet/>
      <dgm:spPr/>
    </dgm:pt>
    <dgm:pt modelId="{E26A9652-E3B4-4426-9B8A-DCC3F7B39B71}" type="pres">
      <dgm:prSet presAssocID="{52F81A7B-C81C-443C-91B3-AC0FAB841950}" presName="linearFlow" presStyleCnt="0">
        <dgm:presLayoutVars>
          <dgm:dir/>
          <dgm:animLvl val="lvl"/>
          <dgm:resizeHandles val="exact"/>
        </dgm:presLayoutVars>
      </dgm:prSet>
      <dgm:spPr/>
      <dgm:t>
        <a:bodyPr/>
        <a:lstStyle/>
        <a:p>
          <a:endParaRPr lang="es-ES"/>
        </a:p>
      </dgm:t>
    </dgm:pt>
    <dgm:pt modelId="{E4643288-354D-4828-A334-2F1D4EE3359C}" type="pres">
      <dgm:prSet presAssocID="{0EF8944E-CE9A-4CC8-A7C2-C5D4383FB5A0}" presName="composite" presStyleCnt="0"/>
      <dgm:spPr/>
    </dgm:pt>
    <dgm:pt modelId="{C0F3A192-53F2-4EFB-B38B-7EA52844AF21}" type="pres">
      <dgm:prSet presAssocID="{0EF8944E-CE9A-4CC8-A7C2-C5D4383FB5A0}" presName="parentText" presStyleLbl="alignNode1" presStyleIdx="0" presStyleCnt="2">
        <dgm:presLayoutVars>
          <dgm:chMax val="1"/>
          <dgm:bulletEnabled val="1"/>
        </dgm:presLayoutVars>
      </dgm:prSet>
      <dgm:spPr/>
      <dgm:t>
        <a:bodyPr/>
        <a:lstStyle/>
        <a:p>
          <a:endParaRPr lang="es-ES"/>
        </a:p>
      </dgm:t>
    </dgm:pt>
    <dgm:pt modelId="{A8A9E0D6-D089-47CE-AA17-5E3A86C7BA3D}" type="pres">
      <dgm:prSet presAssocID="{0EF8944E-CE9A-4CC8-A7C2-C5D4383FB5A0}" presName="descendantText" presStyleLbl="alignAcc1" presStyleIdx="0" presStyleCnt="2">
        <dgm:presLayoutVars>
          <dgm:bulletEnabled val="1"/>
        </dgm:presLayoutVars>
      </dgm:prSet>
      <dgm:spPr/>
      <dgm:t>
        <a:bodyPr/>
        <a:lstStyle/>
        <a:p>
          <a:endParaRPr lang="es-ES"/>
        </a:p>
      </dgm:t>
    </dgm:pt>
    <dgm:pt modelId="{42245431-0A1A-4E39-9D6A-A691D5664F5A}" type="pres">
      <dgm:prSet presAssocID="{E8E238C6-71D6-4923-84EC-DA7470E059BB}" presName="sp" presStyleCnt="0"/>
      <dgm:spPr/>
    </dgm:pt>
    <dgm:pt modelId="{9E49A54C-80BE-4EF3-873D-403013821F56}" type="pres">
      <dgm:prSet presAssocID="{F7A7CB65-D68D-4574-A3D1-643F09C2B11D}" presName="composite" presStyleCnt="0"/>
      <dgm:spPr/>
    </dgm:pt>
    <dgm:pt modelId="{FE4AA301-AB48-40F9-8235-F66CA216B427}" type="pres">
      <dgm:prSet presAssocID="{F7A7CB65-D68D-4574-A3D1-643F09C2B11D}" presName="parentText" presStyleLbl="alignNode1" presStyleIdx="1" presStyleCnt="2">
        <dgm:presLayoutVars>
          <dgm:chMax val="1"/>
          <dgm:bulletEnabled val="1"/>
        </dgm:presLayoutVars>
      </dgm:prSet>
      <dgm:spPr/>
      <dgm:t>
        <a:bodyPr/>
        <a:lstStyle/>
        <a:p>
          <a:endParaRPr lang="es-ES"/>
        </a:p>
      </dgm:t>
    </dgm:pt>
    <dgm:pt modelId="{54395F21-2246-4E15-8E26-A1562CF2F300}" type="pres">
      <dgm:prSet presAssocID="{F7A7CB65-D68D-4574-A3D1-643F09C2B11D}" presName="descendantText" presStyleLbl="alignAcc1" presStyleIdx="1" presStyleCnt="2">
        <dgm:presLayoutVars>
          <dgm:bulletEnabled val="1"/>
        </dgm:presLayoutVars>
      </dgm:prSet>
      <dgm:spPr/>
      <dgm:t>
        <a:bodyPr/>
        <a:lstStyle/>
        <a:p>
          <a:endParaRPr lang="es-ES"/>
        </a:p>
      </dgm:t>
    </dgm:pt>
  </dgm:ptLst>
  <dgm:cxnLst>
    <dgm:cxn modelId="{16C65273-CA63-4163-AF94-18EFD927DDC4}" srcId="{F7A7CB65-D68D-4574-A3D1-643F09C2B11D}" destId="{2C9F4B20-5FBE-47E8-B49E-B08FB22A92FC}" srcOrd="0" destOrd="0" parTransId="{5A0CF599-7368-4CDC-9EED-50996958E21D}" sibTransId="{FA095A09-34EF-4F03-BC12-78A52D2AC395}"/>
    <dgm:cxn modelId="{E021C4F4-590D-40C8-9708-F55D67D62473}" srcId="{52F81A7B-C81C-443C-91B3-AC0FAB841950}" destId="{F7A7CB65-D68D-4574-A3D1-643F09C2B11D}" srcOrd="1" destOrd="0" parTransId="{E60B6A9F-7CEF-4AC6-9AAE-C8F77E457EDC}" sibTransId="{465A2F9E-CD08-4934-A3F9-AB9533976BDD}"/>
    <dgm:cxn modelId="{B944AC13-B92D-4CDC-855B-C5708FFF6372}" srcId="{F7A7CB65-D68D-4574-A3D1-643F09C2B11D}" destId="{6257F87B-49C4-47FE-AFCE-CF73F06F508B}" srcOrd="2" destOrd="0" parTransId="{35972C1B-8BE5-4534-B5C8-FE71D6B65066}" sibTransId="{7DB458E4-5D2D-4C62-BFC4-46E7DB7F00FA}"/>
    <dgm:cxn modelId="{91614C63-1397-4A3C-A09D-3B81727780C3}" type="presOf" srcId="{6257F87B-49C4-47FE-AFCE-CF73F06F508B}" destId="{54395F21-2246-4E15-8E26-A1562CF2F300}" srcOrd="0" destOrd="2" presId="urn:microsoft.com/office/officeart/2005/8/layout/chevron2"/>
    <dgm:cxn modelId="{CA59CEDD-CB27-458A-BE04-000553AC4CFE}" type="presOf" srcId="{19BCA6E4-32E6-4055-A645-6A4328E03868}" destId="{A8A9E0D6-D089-47CE-AA17-5E3A86C7BA3D}" srcOrd="0" destOrd="0" presId="urn:microsoft.com/office/officeart/2005/8/layout/chevron2"/>
    <dgm:cxn modelId="{AB1C63E5-6257-4491-88A3-FA088E59303F}" type="presOf" srcId="{0EF8944E-CE9A-4CC8-A7C2-C5D4383FB5A0}" destId="{C0F3A192-53F2-4EFB-B38B-7EA52844AF21}" srcOrd="0" destOrd="0" presId="urn:microsoft.com/office/officeart/2005/8/layout/chevron2"/>
    <dgm:cxn modelId="{BD73A603-5E9D-46E8-A1E6-15F7E20F2A6F}" srcId="{0EF8944E-CE9A-4CC8-A7C2-C5D4383FB5A0}" destId="{19BCA6E4-32E6-4055-A645-6A4328E03868}" srcOrd="0" destOrd="0" parTransId="{B686BA51-27FA-4845-A4DD-4948ED8627E1}" sibTransId="{CBC63E43-F9D2-4F79-A1DD-8B0889A74FEB}"/>
    <dgm:cxn modelId="{90E0F688-B402-4F35-B0C2-7377C432F24F}" type="presOf" srcId="{2C9F4B20-5FBE-47E8-B49E-B08FB22A92FC}" destId="{54395F21-2246-4E15-8E26-A1562CF2F300}" srcOrd="0" destOrd="0" presId="urn:microsoft.com/office/officeart/2005/8/layout/chevron2"/>
    <dgm:cxn modelId="{7ED2B16A-D1B6-40FC-9901-E6743A84877A}" srcId="{52F81A7B-C81C-443C-91B3-AC0FAB841950}" destId="{0EF8944E-CE9A-4CC8-A7C2-C5D4383FB5A0}" srcOrd="0" destOrd="0" parTransId="{82B90B3D-791B-4FBA-AFB7-C05554E05C25}" sibTransId="{E8E238C6-71D6-4923-84EC-DA7470E059BB}"/>
    <dgm:cxn modelId="{3683E368-C058-4767-B7C1-0A8A4FE65E7E}" srcId="{F7A7CB65-D68D-4574-A3D1-643F09C2B11D}" destId="{C063A1AE-72E9-48B0-B622-BADD3B352209}" srcOrd="1" destOrd="0" parTransId="{2B13F2DA-305C-437D-8624-9A911A487F9A}" sibTransId="{40BB59B5-476D-45E8-86D8-A29739ED577F}"/>
    <dgm:cxn modelId="{03324893-B1C6-4289-9D1D-F1CA137873AF}" type="presOf" srcId="{52F81A7B-C81C-443C-91B3-AC0FAB841950}" destId="{E26A9652-E3B4-4426-9B8A-DCC3F7B39B71}" srcOrd="0" destOrd="0" presId="urn:microsoft.com/office/officeart/2005/8/layout/chevron2"/>
    <dgm:cxn modelId="{14F063F5-86C6-4E63-BA8A-8D7B9597E1D7}" type="presOf" srcId="{C063A1AE-72E9-48B0-B622-BADD3B352209}" destId="{54395F21-2246-4E15-8E26-A1562CF2F300}" srcOrd="0" destOrd="1" presId="urn:microsoft.com/office/officeart/2005/8/layout/chevron2"/>
    <dgm:cxn modelId="{76EE4ADE-7DCB-48B4-B1BC-3B160C20BF7D}" type="presOf" srcId="{F7A7CB65-D68D-4574-A3D1-643F09C2B11D}" destId="{FE4AA301-AB48-40F9-8235-F66CA216B427}" srcOrd="0" destOrd="0" presId="urn:microsoft.com/office/officeart/2005/8/layout/chevron2"/>
    <dgm:cxn modelId="{04018734-B242-493C-AF69-BDD8E9950338}" type="presParOf" srcId="{E26A9652-E3B4-4426-9B8A-DCC3F7B39B71}" destId="{E4643288-354D-4828-A334-2F1D4EE3359C}" srcOrd="0" destOrd="0" presId="urn:microsoft.com/office/officeart/2005/8/layout/chevron2"/>
    <dgm:cxn modelId="{3CC5FB78-3418-4052-B05A-B19E83DABB0E}" type="presParOf" srcId="{E4643288-354D-4828-A334-2F1D4EE3359C}" destId="{C0F3A192-53F2-4EFB-B38B-7EA52844AF21}" srcOrd="0" destOrd="0" presId="urn:microsoft.com/office/officeart/2005/8/layout/chevron2"/>
    <dgm:cxn modelId="{23A73BF1-81BA-4EE2-9F40-AD9CFD9EB8B3}" type="presParOf" srcId="{E4643288-354D-4828-A334-2F1D4EE3359C}" destId="{A8A9E0D6-D089-47CE-AA17-5E3A86C7BA3D}" srcOrd="1" destOrd="0" presId="urn:microsoft.com/office/officeart/2005/8/layout/chevron2"/>
    <dgm:cxn modelId="{E7866939-8A57-48C0-9E81-55F53BB56B42}" type="presParOf" srcId="{E26A9652-E3B4-4426-9B8A-DCC3F7B39B71}" destId="{42245431-0A1A-4E39-9D6A-A691D5664F5A}" srcOrd="1" destOrd="0" presId="urn:microsoft.com/office/officeart/2005/8/layout/chevron2"/>
    <dgm:cxn modelId="{B717B0D4-4B51-4469-A177-D901732AFE0D}" type="presParOf" srcId="{E26A9652-E3B4-4426-9B8A-DCC3F7B39B71}" destId="{9E49A54C-80BE-4EF3-873D-403013821F56}" srcOrd="2" destOrd="0" presId="urn:microsoft.com/office/officeart/2005/8/layout/chevron2"/>
    <dgm:cxn modelId="{184801FC-BEC4-46E7-AEE4-DD7B2E7F6189}" type="presParOf" srcId="{9E49A54C-80BE-4EF3-873D-403013821F56}" destId="{FE4AA301-AB48-40F9-8235-F66CA216B427}" srcOrd="0" destOrd="0" presId="urn:microsoft.com/office/officeart/2005/8/layout/chevron2"/>
    <dgm:cxn modelId="{BF14E3CA-C60E-467D-A87D-C12DB4322210}" type="presParOf" srcId="{9E49A54C-80BE-4EF3-873D-403013821F56}" destId="{54395F21-2246-4E15-8E26-A1562CF2F300}"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52F81A7B-C81C-443C-91B3-AC0FAB841950}"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s-ES"/>
        </a:p>
      </dgm:t>
    </dgm:pt>
    <dgm:pt modelId="{0EF8944E-CE9A-4CC8-A7C2-C5D4383FB5A0}">
      <dgm:prSet phldrT="[Texto]" custT="1"/>
      <dgm:spPr>
        <a:blipFill rotWithShape="0">
          <a:blip xmlns:r="http://schemas.openxmlformats.org/officeDocument/2006/relationships" r:embed="rId1"/>
          <a:stretch>
            <a:fillRect/>
          </a:stretch>
        </a:blipFill>
      </dgm:spPr>
      <dgm:t>
        <a:bodyPr/>
        <a:lstStyle/>
        <a:p>
          <a:endParaRPr lang="es-ES" sz="2800" b="1" dirty="0">
            <a:latin typeface="Arial Narrow" panose="020B0606020202030204" pitchFamily="34" charset="0"/>
          </a:endParaRPr>
        </a:p>
      </dgm:t>
    </dgm:pt>
    <dgm:pt modelId="{82B90B3D-791B-4FBA-AFB7-C05554E05C25}" type="parTrans" cxnId="{7ED2B16A-D1B6-40FC-9901-E6743A84877A}">
      <dgm:prSet/>
      <dgm:spPr/>
      <dgm:t>
        <a:bodyPr/>
        <a:lstStyle/>
        <a:p>
          <a:endParaRPr lang="es-ES"/>
        </a:p>
      </dgm:t>
    </dgm:pt>
    <dgm:pt modelId="{E8E238C6-71D6-4923-84EC-DA7470E059BB}" type="sibTrans" cxnId="{7ED2B16A-D1B6-40FC-9901-E6743A84877A}">
      <dgm:prSet/>
      <dgm:spPr/>
      <dgm:t>
        <a:bodyPr/>
        <a:lstStyle/>
        <a:p>
          <a:endParaRPr lang="es-ES"/>
        </a:p>
      </dgm:t>
    </dgm:pt>
    <dgm:pt modelId="{19BCA6E4-32E6-4055-A645-6A4328E03868}">
      <dgm:prSet custT="1"/>
      <dgm:spPr/>
      <dgm:t>
        <a:bodyPr/>
        <a:lstStyle/>
        <a:p>
          <a:r>
            <a:rPr lang="es-ES" sz="3200" dirty="0" smtClean="0">
              <a:latin typeface="Arial Narrow" pitchFamily="34" charset="0"/>
            </a:rPr>
            <a:t>Condicionantes sociales de la salud</a:t>
          </a:r>
          <a:endParaRPr lang="es-ES" sz="3200" dirty="0">
            <a:latin typeface="Arial Narrow" pitchFamily="34" charset="0"/>
          </a:endParaRPr>
        </a:p>
      </dgm:t>
    </dgm:pt>
    <dgm:pt modelId="{B686BA51-27FA-4845-A4DD-4948ED8627E1}" type="parTrans" cxnId="{BD73A603-5E9D-46E8-A1E6-15F7E20F2A6F}">
      <dgm:prSet/>
      <dgm:spPr/>
      <dgm:t>
        <a:bodyPr/>
        <a:lstStyle/>
        <a:p>
          <a:endParaRPr lang="es-ES"/>
        </a:p>
      </dgm:t>
    </dgm:pt>
    <dgm:pt modelId="{CBC63E43-F9D2-4F79-A1DD-8B0889A74FEB}" type="sibTrans" cxnId="{BD73A603-5E9D-46E8-A1E6-15F7E20F2A6F}">
      <dgm:prSet/>
      <dgm:spPr/>
      <dgm:t>
        <a:bodyPr/>
        <a:lstStyle/>
        <a:p>
          <a:endParaRPr lang="es-ES"/>
        </a:p>
      </dgm:t>
    </dgm:pt>
    <dgm:pt modelId="{E26A9652-E3B4-4426-9B8A-DCC3F7B39B71}" type="pres">
      <dgm:prSet presAssocID="{52F81A7B-C81C-443C-91B3-AC0FAB841950}" presName="linearFlow" presStyleCnt="0">
        <dgm:presLayoutVars>
          <dgm:dir/>
          <dgm:animLvl val="lvl"/>
          <dgm:resizeHandles val="exact"/>
        </dgm:presLayoutVars>
      </dgm:prSet>
      <dgm:spPr/>
      <dgm:t>
        <a:bodyPr/>
        <a:lstStyle/>
        <a:p>
          <a:endParaRPr lang="es-ES"/>
        </a:p>
      </dgm:t>
    </dgm:pt>
    <dgm:pt modelId="{E4643288-354D-4828-A334-2F1D4EE3359C}" type="pres">
      <dgm:prSet presAssocID="{0EF8944E-CE9A-4CC8-A7C2-C5D4383FB5A0}" presName="composite" presStyleCnt="0"/>
      <dgm:spPr/>
    </dgm:pt>
    <dgm:pt modelId="{C0F3A192-53F2-4EFB-B38B-7EA52844AF21}" type="pres">
      <dgm:prSet presAssocID="{0EF8944E-CE9A-4CC8-A7C2-C5D4383FB5A0}" presName="parentText" presStyleLbl="alignNode1" presStyleIdx="0" presStyleCnt="1">
        <dgm:presLayoutVars>
          <dgm:chMax val="1"/>
          <dgm:bulletEnabled val="1"/>
        </dgm:presLayoutVars>
      </dgm:prSet>
      <dgm:spPr/>
      <dgm:t>
        <a:bodyPr/>
        <a:lstStyle/>
        <a:p>
          <a:endParaRPr lang="es-ES"/>
        </a:p>
      </dgm:t>
    </dgm:pt>
    <dgm:pt modelId="{A8A9E0D6-D089-47CE-AA17-5E3A86C7BA3D}" type="pres">
      <dgm:prSet presAssocID="{0EF8944E-CE9A-4CC8-A7C2-C5D4383FB5A0}" presName="descendantText" presStyleLbl="alignAcc1" presStyleIdx="0" presStyleCnt="1">
        <dgm:presLayoutVars>
          <dgm:bulletEnabled val="1"/>
        </dgm:presLayoutVars>
      </dgm:prSet>
      <dgm:spPr/>
      <dgm:t>
        <a:bodyPr/>
        <a:lstStyle/>
        <a:p>
          <a:endParaRPr lang="es-ES"/>
        </a:p>
      </dgm:t>
    </dgm:pt>
  </dgm:ptLst>
  <dgm:cxnLst>
    <dgm:cxn modelId="{B2349315-6B0D-4F5A-83FF-0DDEEC716D61}" type="presOf" srcId="{0EF8944E-CE9A-4CC8-A7C2-C5D4383FB5A0}" destId="{C0F3A192-53F2-4EFB-B38B-7EA52844AF21}" srcOrd="0" destOrd="0" presId="urn:microsoft.com/office/officeart/2005/8/layout/chevron2"/>
    <dgm:cxn modelId="{BD73A603-5E9D-46E8-A1E6-15F7E20F2A6F}" srcId="{0EF8944E-CE9A-4CC8-A7C2-C5D4383FB5A0}" destId="{19BCA6E4-32E6-4055-A645-6A4328E03868}" srcOrd="0" destOrd="0" parTransId="{B686BA51-27FA-4845-A4DD-4948ED8627E1}" sibTransId="{CBC63E43-F9D2-4F79-A1DD-8B0889A74FEB}"/>
    <dgm:cxn modelId="{7ED2B16A-D1B6-40FC-9901-E6743A84877A}" srcId="{52F81A7B-C81C-443C-91B3-AC0FAB841950}" destId="{0EF8944E-CE9A-4CC8-A7C2-C5D4383FB5A0}" srcOrd="0" destOrd="0" parTransId="{82B90B3D-791B-4FBA-AFB7-C05554E05C25}" sibTransId="{E8E238C6-71D6-4923-84EC-DA7470E059BB}"/>
    <dgm:cxn modelId="{76DD6A8B-2982-4B26-A522-0629331D8BC8}" type="presOf" srcId="{19BCA6E4-32E6-4055-A645-6A4328E03868}" destId="{A8A9E0D6-D089-47CE-AA17-5E3A86C7BA3D}" srcOrd="0" destOrd="0" presId="urn:microsoft.com/office/officeart/2005/8/layout/chevron2"/>
    <dgm:cxn modelId="{6195C9C5-4ED9-4442-910F-562861DD99EA}" type="presOf" srcId="{52F81A7B-C81C-443C-91B3-AC0FAB841950}" destId="{E26A9652-E3B4-4426-9B8A-DCC3F7B39B71}" srcOrd="0" destOrd="0" presId="urn:microsoft.com/office/officeart/2005/8/layout/chevron2"/>
    <dgm:cxn modelId="{2231E06F-5B0E-4497-B722-4389B945C8E5}" type="presParOf" srcId="{E26A9652-E3B4-4426-9B8A-DCC3F7B39B71}" destId="{E4643288-354D-4828-A334-2F1D4EE3359C}" srcOrd="0" destOrd="0" presId="urn:microsoft.com/office/officeart/2005/8/layout/chevron2"/>
    <dgm:cxn modelId="{FDBA8E33-91F1-4FB6-B22B-A13FFC0C515C}" type="presParOf" srcId="{E4643288-354D-4828-A334-2F1D4EE3359C}" destId="{C0F3A192-53F2-4EFB-B38B-7EA52844AF21}" srcOrd="0" destOrd="0" presId="urn:microsoft.com/office/officeart/2005/8/layout/chevron2"/>
    <dgm:cxn modelId="{B94D8925-C7ED-49A6-A97A-A59A1D39D323}" type="presParOf" srcId="{E4643288-354D-4828-A334-2F1D4EE3359C}" destId="{A8A9E0D6-D089-47CE-AA17-5E3A86C7BA3D}"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s-ES"/>
          </a:p>
        </p:txBody>
      </p:sp>
      <p:sp>
        <p:nvSpPr>
          <p:cNvPr id="3" name="2 Marcador de fecha"/>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1B70D6FC-CB03-4A8D-A16D-48D6EBAA5033}" type="datetimeFigureOut">
              <a:rPr lang="es-ES" smtClean="0"/>
              <a:pPr/>
              <a:t>21/10/2022</a:t>
            </a:fld>
            <a:endParaRPr lang="es-ES"/>
          </a:p>
        </p:txBody>
      </p:sp>
      <p:sp>
        <p:nvSpPr>
          <p:cNvPr id="4" name="3 Marcador de imagen de diapositiva"/>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s-ES"/>
          </a:p>
        </p:txBody>
      </p:sp>
      <p:sp>
        <p:nvSpPr>
          <p:cNvPr id="5" name="4 Marcador de notas"/>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s-ES"/>
          </a:p>
        </p:txBody>
      </p:sp>
      <p:sp>
        <p:nvSpPr>
          <p:cNvPr id="7" name="6 Marcador de número de diapositiva"/>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207F64F-43E8-4FCB-AC66-5EC64EC3FC81}"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Insecticide" TargetMode="External"/><Relationship Id="rId7" Type="http://schemas.openxmlformats.org/officeDocument/2006/relationships/hyperlink" Target="http://en.wikipedia.org/wiki/Rubber"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Plastic" TargetMode="External"/><Relationship Id="rId5" Type="http://schemas.openxmlformats.org/officeDocument/2006/relationships/hyperlink" Target="http://en.wikipedia.org/wiki/Flame_retardant" TargetMode="External"/><Relationship Id="rId4" Type="http://schemas.openxmlformats.org/officeDocument/2006/relationships/hyperlink" Target="http://en.wikipedia.org/wiki/Fire_ant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8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84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C4B01F-0D8E-4840-B4F2-FDD526093E5D}" type="slidenum">
              <a:rPr lang="es-ES" altLang="es-ES" smtClean="0"/>
              <a:pPr fontAlgn="base">
                <a:spcBef>
                  <a:spcPct val="0"/>
                </a:spcBef>
                <a:spcAft>
                  <a:spcPct val="0"/>
                </a:spcAft>
                <a:defRPr/>
              </a:pPr>
              <a:t>9</a:t>
            </a:fld>
            <a:endParaRPr lang="es-ES" alt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p:txBody>
          <a:bodyPr/>
          <a:lstStyle/>
          <a:p>
            <a:pPr>
              <a:defRPr/>
            </a:pPr>
            <a:fld id="{83F6C4DF-2B76-486A-ADD3-52E546110FA3}" type="slidenum">
              <a:rPr lang="es-ES"/>
              <a:pPr>
                <a:defRPr/>
              </a:pPr>
              <a:t>30</a:t>
            </a:fld>
            <a:endParaRPr lang="es-ES"/>
          </a:p>
        </p:txBody>
      </p:sp>
      <p:sp>
        <p:nvSpPr>
          <p:cNvPr id="186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6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s-ES" b="1" smtClean="0"/>
              <a:t>Los seres humanos vivimos en contacto permanente con contaminantes ambientales desde el momento de la concepción</a:t>
            </a:r>
            <a:r>
              <a:rPr lang="es-ES" smtClean="0"/>
              <a:t>. El 100 % de los recién nacidos estudiados en cualquier zona presentan niveles detectables de COPs (Compuestos Orgánicos Persistentes), que por su bioestabilidad y lenta biodegradación, su acumulación en tejidos grasos y su larga vida media se encuentran en todo el planeta y cruzan la barrera transplacentaria </a:t>
            </a:r>
          </a:p>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2D4C0C56-780F-4802-B3A4-61ADE88D8FF4}" type="slidenum">
              <a:rPr lang="es-ES"/>
              <a:pPr>
                <a:defRPr/>
              </a:pPr>
              <a:t>31</a:t>
            </a:fld>
            <a:endParaRPr lang="es-ES"/>
          </a:p>
        </p:txBody>
      </p:sp>
      <p:sp>
        <p:nvSpPr>
          <p:cNvPr id="187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7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ABB3A-A7B9-4E6A-BF21-A8DEB48D5B01}" type="slidenum">
              <a:rPr lang="es-ES"/>
              <a:pPr/>
              <a:t>32</a:t>
            </a:fld>
            <a:endParaRPr lang="es-ES"/>
          </a:p>
        </p:txBody>
      </p:sp>
      <p:sp>
        <p:nvSpPr>
          <p:cNvPr id="342018" name="Rectangle 2"/>
          <p:cNvSpPr>
            <a:spLocks noGrp="1" noRot="1" noChangeAspect="1" noChangeArrowheads="1" noTextEdit="1"/>
          </p:cNvSpPr>
          <p:nvPr>
            <p:ph type="sldImg"/>
          </p:nvPr>
        </p:nvSpPr>
        <p:spPr>
          <a:ln/>
        </p:spPr>
      </p:sp>
      <p:sp>
        <p:nvSpPr>
          <p:cNvPr id="342019" name="Rectangle 3"/>
          <p:cNvSpPr>
            <a:spLocks noGrp="1" noChangeArrowheads="1"/>
          </p:cNvSpPr>
          <p:nvPr>
            <p:ph type="body" idx="1"/>
          </p:nvPr>
        </p:nvSpPr>
        <p:spPr/>
        <p:txBody>
          <a:bodyPr/>
          <a:lstStyle/>
          <a:p>
            <a:r>
              <a:rPr lang="es-ES" b="1"/>
              <a:t>El 100 % de los recién nacidos estudiados en cualquier zona presentan niveles detectables de COPs</a:t>
            </a:r>
            <a:r>
              <a:rPr lang="es-ES"/>
              <a:t> (Compuestos Orgánicos Persistentes), que por su bioestabilidad y lenta biodegradación, su acumulación en tejidos grasos y su larga vida media se encuentran en todo el planeta y cruzan la barrera transplacentaria </a:t>
            </a:r>
          </a:p>
          <a:p>
            <a:endParaRPr lang="es-ES"/>
          </a:p>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9D9AF8-80A3-47D1-963E-88D3BF4ACD25}" type="slidenum">
              <a:rPr lang="es-ES"/>
              <a:pPr/>
              <a:t>35</a:t>
            </a:fld>
            <a:endParaRPr lang="es-E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r>
              <a:rPr lang="es-ES_tradnl"/>
              <a:t>Mirex:</a:t>
            </a:r>
            <a:r>
              <a:rPr lang="es-ES"/>
              <a:t>It is a manufactured </a:t>
            </a:r>
            <a:r>
              <a:rPr lang="es-ES">
                <a:hlinkClick r:id="rId3" tooltip="Insecticide"/>
              </a:rPr>
              <a:t>insecticide</a:t>
            </a:r>
            <a:r>
              <a:rPr lang="es-ES"/>
              <a:t> It was used to control </a:t>
            </a:r>
            <a:r>
              <a:rPr lang="es-ES">
                <a:hlinkClick r:id="rId4" tooltip="Fire ants"/>
              </a:rPr>
              <a:t>fire ants</a:t>
            </a:r>
            <a:r>
              <a:rPr lang="es-ES"/>
              <a:t> and as a </a:t>
            </a:r>
            <a:r>
              <a:rPr lang="es-ES">
                <a:hlinkClick r:id="rId5" tooltip="Flame retardant"/>
              </a:rPr>
              <a:t>flame retardant</a:t>
            </a:r>
            <a:r>
              <a:rPr lang="es-ES"/>
              <a:t> (retardante de llama) in </a:t>
            </a:r>
            <a:r>
              <a:rPr lang="es-ES">
                <a:hlinkClick r:id="rId6" tooltip="Plastic"/>
              </a:rPr>
              <a:t>plastic</a:t>
            </a:r>
            <a:r>
              <a:rPr lang="es-ES"/>
              <a:t>, </a:t>
            </a:r>
            <a:r>
              <a:rPr lang="es-ES">
                <a:hlinkClick r:id="rId7" tooltip="Rubber"/>
              </a:rPr>
              <a:t>rubber</a:t>
            </a:r>
            <a:r>
              <a:rPr lang="es-ES"/>
              <a:t>, paint, paper and electronics. . Mirex was used to control fire ants, and as a flame retardant in plastics, rubber, paint, paper, and electrical goods from 1959 to 1972.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981200"/>
            <a:ext cx="3810000" cy="4114800"/>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3F7FBBF-2036-4874-B0AA-A1EABA11924C}"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BAD01D1-9BE3-4C64-9005-73265D38F1B4}" type="datetimeFigureOut">
              <a:rPr lang="es-ES" smtClean="0"/>
              <a:pPr/>
              <a:t>21/10/2022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68DAEE5-C7B4-4AC0-843F-569FCEEB6C93}"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AD01D1-9BE3-4C64-9005-73265D38F1B4}" type="datetimeFigureOut">
              <a:rPr lang="es-ES" smtClean="0"/>
              <a:pPr/>
              <a:t>21/10/2022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DAEE5-C7B4-4AC0-843F-569FCEEB6C9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es/imgres?imgurl=http://www.rinconnatural.cl/imagenes/Noticias/gr/alimentos_buenos__para_el_cerebro_e.jpg&amp;imgrefurl=http://www.rinconnatural.cl/noticia-95/alimentos-buenos-para-el-cerebro-en-los-nios.html&amp;h=500&amp;w=600&amp;tbnid=AHA6jUTBmbTmiM:&amp;zoom=1&amp;docid=7hqtjyIxPpZeMM&amp;ei=rSqQVaHeGoyrUYKxp4AD&amp;tbm=isch&amp;ved=0CBEQMygNMA04Z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es/imgres?imgurl=http://www.rinconnatural.cl/imagenes/Noticias/gr/alimentos_buenos__para_el_cerebro_e.jpg&amp;imgrefurl=http://www.rinconnatural.cl/noticia-95/alimentos-buenos-para-el-cerebro-en-los-nios.html&amp;h=500&amp;w=600&amp;tbnid=AHA6jUTBmbTmiM:&amp;zoom=1&amp;docid=7hqtjyIxPpZeMM&amp;ei=rSqQVaHeGoyrUYKxp4AD&amp;tbm=isch&amp;ved=0CBEQMygNMA04Z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es/imgres?imgurl=http://docenteslibresmdq.files.wordpress.com/2014/02/486129_514595941893806_1759281652_n.jpg&amp;imgrefurl=http://docenteslibresmdq.com/2014/02/20/el-canto-un-alimento-para-el-cerebro-de-los-ninos/&amp;h=480&amp;w=611&amp;tbnid=2pspYUON22hqHM:&amp;zoom=1&amp;docid=VgPCFvXeUZcxXM&amp;ei=uyuQVY7kJYXlUf6RlbAE&amp;tbm=isch&amp;ved=0CCgQMygkMCQ4rA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es/url?sa=i&amp;rct=j&amp;q=&amp;esrc=s&amp;source=images&amp;cd=&amp;cad=rja&amp;uact=8&amp;ved=0CAcQjRxqFQoTCMDvoMGFzMYCFQvrFAodt9wAtA&amp;url=http://www.psicodiagnosis.es/areaclinica/trastornosenelambitoescolar/trastornos-del-habla-y-lenguaje/&amp;ei=rVudVYDlLovWU7e5g6AL&amp;bvm=bv.96952980,d.d24&amp;psig=AFQjCNFWOOH-c-tt82VJKJg6wC_P6gSbUA&amp;ust=143646217720514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nvironmentandhealth.org/index.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es/url?sa=i&amp;rct=j&amp;q=&amp;esrc=s&amp;source=images&amp;cd=&amp;cad=rja&amp;uact=8&amp;ved=0CAcQjRxqFQoTCIzruN7-y8YCFcW9FAodj2QJsw&amp;url=http://www.rpp.com.pe/2013-06-20-conozca-los-sintomas-de-la-neumonia-en-los-ninos-foto_606203_6.html&amp;ei=k1SdVczVOMX7Uo_JpZgL&amp;bvm=bv.96952980,d.d24&amp;psig=AFQjCNEQS_4KLCLUzgTw770tJhden-hWgg&amp;ust=1436460480351470"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es/imgres?imgurl=http://docenteslibresmdq.files.wordpress.com/2014/02/486129_514595941893806_1759281652_n.jpg&amp;imgrefurl=http://docenteslibresmdq.com/2014/02/20/el-canto-un-alimento-para-el-cerebro-de-los-ninos/&amp;h=480&amp;w=611&amp;tbnid=2pspYUON22hqHM:&amp;zoom=1&amp;docid=VgPCFvXeUZcxXM&amp;ei=uyuQVY7kJYXlUf6RlbAE&amp;tbm=isch&amp;ved=0CCgQMygkMCQ4rAI"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es/imgres?imgurl=http://www.rinconnatural.cl/imagenes/Noticias/gr/alimentos_buenos__para_el_cerebro_e.jpg&amp;imgrefurl=http://www.rinconnatural.cl/noticia-95/alimentos-buenos-para-el-cerebro-en-los-nios.html&amp;h=500&amp;w=600&amp;tbnid=AHA6jUTBmbTmiM:&amp;zoom=1&amp;docid=7hqtjyIxPpZeMM&amp;ei=rSqQVaHeGoyrUYKxp4AD&amp;tbm=isch&amp;ved=0CBEQMygNMA04Z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mailto:vportill@uacj.m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es/imgres?imgurl=http://docenteslibresmdq.files.wordpress.com/2014/02/486129_514595941893806_1759281652_n.jpg&amp;imgrefurl=http://docenteslibresmdq.com/2014/02/20/el-canto-un-alimento-para-el-cerebro-de-los-ninos/&amp;h=480&amp;w=611&amp;tbnid=2pspYUON22hqHM:&amp;zoom=1&amp;docid=VgPCFvXeUZcxXM&amp;ei=uyuQVY7kJYXlUf6RlbAE&amp;tbm=isch&amp;ved=0CCgQMygkMCQ4rAI"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ahUKEwjtoY3PneXLAhUDfhoKHWgXB_YQjRwIBw&amp;url=http://www.dreamstime.com/stock-images-joyful-loving-mixed-family-stand-smile-hug-image39746424&amp;psig=AFQjCNFU-jyLeass6d2Ldtaww7LOYx-ttw&amp;ust=1459318078265504" TargetMode="External"/><Relationship Id="rId13" Type="http://schemas.openxmlformats.org/officeDocument/2006/relationships/image" Target="../media/image37.jpeg"/><Relationship Id="rId3" Type="http://schemas.openxmlformats.org/officeDocument/2006/relationships/image" Target="../media/image7.jpeg"/><Relationship Id="rId7" Type="http://schemas.openxmlformats.org/officeDocument/2006/relationships/image" Target="../media/image32.jpeg"/><Relationship Id="rId12" Type="http://schemas.openxmlformats.org/officeDocument/2006/relationships/image" Target="../media/image36.jpeg"/><Relationship Id="rId2" Type="http://schemas.openxmlformats.org/officeDocument/2006/relationships/hyperlink" Target="http://www.google.es/imgres?imgurl=http://docenteslibresmdq.files.wordpress.com/2014/02/486129_514595941893806_1759281652_n.jpg&amp;imgrefurl=http://docenteslibresmdq.com/2014/02/20/el-canto-un-alimento-para-el-cerebro-de-los-ninos/&amp;h=480&amp;w=611&amp;tbnid=2pspYUON22hqHM:&amp;zoom=1&amp;docid=VgPCFvXeUZcxXM&amp;ei=uyuQVY7kJYXlUf6RlbAE&amp;tbm=isch&amp;ved=0CCgQMygkMCQ4rAI" TargetMode="External"/><Relationship Id="rId1" Type="http://schemas.openxmlformats.org/officeDocument/2006/relationships/slideLayout" Target="../slideLayouts/slideLayout2.xml"/><Relationship Id="rId6" Type="http://schemas.openxmlformats.org/officeDocument/2006/relationships/hyperlink" Target="http://www.google.es/imgres?imgurl=http://esp.rt.com/actualidad/public_images/b33/b3365d3f8090bfb9a5dc28733d214f06_article.jpg&amp;imgrefurl=http://actualidad.rt.com/ciencias/view/49928-El-desarrollo-del-cerebro-de-ni%C3%B1os-depende-del-amor-de-padres&amp;h=354&amp;w=630&amp;tbnid=pxZTmzmyKPLkzM:&amp;zoom=1&amp;docid=8OvxyLF8FSGkfM&amp;ei=rSqQVaHeGoyrUYKxp4AD&amp;tbm=isch&amp;ved=0CEUQMyhBMEE4ZA" TargetMode="External"/><Relationship Id="rId11" Type="http://schemas.openxmlformats.org/officeDocument/2006/relationships/image" Target="../media/image35.jpeg"/><Relationship Id="rId5" Type="http://schemas.openxmlformats.org/officeDocument/2006/relationships/image" Target="../media/image31.jpeg"/><Relationship Id="rId10" Type="http://schemas.openxmlformats.org/officeDocument/2006/relationships/image" Target="../media/image34.jpeg"/><Relationship Id="rId4" Type="http://schemas.openxmlformats.org/officeDocument/2006/relationships/hyperlink" Target="http://www.google.es/imgres?imgurl=https://psicotip.files.wordpress.com/2013/04/musica.jpg?w=580&amp;h=435&amp;imgrefurl=https://psicotip.wordpress.com/2013/04/08/musica-y-cerebro/&amp;h=368&amp;w=490&amp;tbnid=PDlSPF4o-abIiM:&amp;zoom=1&amp;docid=Df_YvURDIImwiM&amp;ei=tSmQVd-6A4TpUsDqgYgN&amp;tbm=isch&amp;ved=0CFAQMygiMCI" TargetMode="External"/><Relationship Id="rId9" Type="http://schemas.openxmlformats.org/officeDocument/2006/relationships/image" Target="../media/image33.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ES" dirty="0" smtClean="0"/>
              <a:t>Alimentación y salud</a:t>
            </a:r>
            <a:br>
              <a:rPr lang="es-ES" dirty="0" smtClean="0"/>
            </a:br>
            <a:r>
              <a:rPr lang="es-ES" dirty="0" smtClean="0"/>
              <a:t>La</a:t>
            </a:r>
            <a:r>
              <a:rPr lang="es-ES" dirty="0"/>
              <a:t> </a:t>
            </a:r>
            <a:r>
              <a:rPr lang="es-ES" dirty="0" smtClean="0"/>
              <a:t>estrategia del mínimo operante (EMO)</a:t>
            </a:r>
            <a:endParaRPr lang="es-ES" dirty="0"/>
          </a:p>
        </p:txBody>
      </p:sp>
      <p:sp>
        <p:nvSpPr>
          <p:cNvPr id="5" name="4 Subtítulo"/>
          <p:cNvSpPr>
            <a:spLocks noGrp="1"/>
          </p:cNvSpPr>
          <p:nvPr>
            <p:ph type="subTitle" idx="1"/>
          </p:nvPr>
        </p:nvSpPr>
        <p:spPr/>
        <p:txBody>
          <a:bodyPr>
            <a:normAutofit fontScale="77500" lnSpcReduction="20000"/>
          </a:bodyPr>
          <a:lstStyle/>
          <a:p>
            <a:r>
              <a:rPr lang="es-ES" dirty="0" smtClean="0"/>
              <a:t>Agricultura sostenible y  soberanía alimentaria </a:t>
            </a:r>
          </a:p>
          <a:p>
            <a:r>
              <a:rPr lang="es-ES" dirty="0" smtClean="0"/>
              <a:t>Dr. Francisco Cruz Quintana</a:t>
            </a:r>
          </a:p>
          <a:p>
            <a:r>
              <a:rPr lang="es-ES" dirty="0" smtClean="0"/>
              <a:t>Dra. Mª Nieves Pérez Marfil</a:t>
            </a:r>
          </a:p>
          <a:p>
            <a:r>
              <a:rPr lang="es-ES" dirty="0" smtClean="0"/>
              <a:t>DR. Antonio Muñoz Vinuesa</a:t>
            </a:r>
            <a:endParaRPr lang="es-ES" dirty="0"/>
          </a:p>
        </p:txBody>
      </p:sp>
      <p:pic>
        <p:nvPicPr>
          <p:cNvPr id="6" name="5 Imagen" descr="C:\Users\Pc\Desktop\AFIN\descarga.jpg"/>
          <p:cNvPicPr/>
          <p:nvPr/>
        </p:nvPicPr>
        <p:blipFill>
          <a:blip r:embed="rId2"/>
          <a:srcRect/>
          <a:stretch>
            <a:fillRect/>
          </a:stretch>
        </p:blipFill>
        <p:spPr bwMode="auto">
          <a:xfrm>
            <a:off x="0" y="1"/>
            <a:ext cx="3357586" cy="1500174"/>
          </a:xfrm>
          <a:prstGeom prst="rect">
            <a:avLst/>
          </a:prstGeom>
          <a:noFill/>
          <a:ln w="9525">
            <a:noFill/>
            <a:miter lim="800000"/>
            <a:headEnd/>
            <a:tailEnd/>
          </a:ln>
        </p:spPr>
      </p:pic>
      <p:pic>
        <p:nvPicPr>
          <p:cNvPr id="7" name="Imagen 4">
            <a:extLst>
              <a:ext uri="{FF2B5EF4-FFF2-40B4-BE49-F238E27FC236}">
                <a16:creationId xmlns:a16="http://schemas.microsoft.com/office/drawing/2014/main" xmlns="" id="{5FBA9725-5AA9-F2F7-E2D8-4DF82F011614}"/>
              </a:ext>
            </a:extLst>
          </p:cNvPr>
          <p:cNvPicPr>
            <a:picLocks noChangeAspect="1"/>
          </p:cNvPicPr>
          <p:nvPr/>
        </p:nvPicPr>
        <p:blipFill rotWithShape="1">
          <a:blip r:embed="rId3" cstate="print"/>
          <a:srcRect b="13870"/>
          <a:stretch/>
        </p:blipFill>
        <p:spPr>
          <a:xfrm>
            <a:off x="6286512" y="142852"/>
            <a:ext cx="2615334" cy="1857364"/>
          </a:xfrm>
          <a:prstGeom prst="rect">
            <a:avLst/>
          </a:prstGeom>
        </p:spPr>
      </p:pic>
      <p:pic>
        <p:nvPicPr>
          <p:cNvPr id="8" name="Picture 3">
            <a:extLst>
              <a:ext uri="{FF2B5EF4-FFF2-40B4-BE49-F238E27FC236}">
                <a16:creationId xmlns:a16="http://schemas.microsoft.com/office/drawing/2014/main" xmlns="" id="{63533CDC-2EE6-BD50-91AD-5C0339B11C6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892" t="25821" r="33339" b="19138"/>
          <a:stretch/>
        </p:blipFill>
        <p:spPr bwMode="auto">
          <a:xfrm>
            <a:off x="7261979" y="5072074"/>
            <a:ext cx="1702509" cy="1429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6" descr="ibs Granada | Zinkinn Network">
            <a:extLst>
              <a:ext uri="{FF2B5EF4-FFF2-40B4-BE49-F238E27FC236}">
                <a16:creationId xmlns:a16="http://schemas.microsoft.com/office/drawing/2014/main" xmlns="" id="{AC183A84-B0A7-8B84-2CCC-6D088B64550C}"/>
              </a:ext>
            </a:extLst>
          </p:cNvPr>
          <p:cNvPicPr>
            <a:picLocks noChangeAspect="1" noChangeArrowheads="1"/>
          </p:cNvPicPr>
          <p:nvPr/>
        </p:nvPicPr>
        <p:blipFill>
          <a:blip r:embed="rId5" cstate="print">
            <a:extLst>
              <a:ext uri="{BEBA8EAE-BF5A-486C-A8C5-ECC9F3942E4B}">
                <a14:imgProps xmlns:a14="http://schemas.microsoft.com/office/drawing/2010/main" xmlns="">
                  <a14:imgLayer r:embed="">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0" y="5248448"/>
            <a:ext cx="1714480" cy="160955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Título"/>
          <p:cNvSpPr>
            <a:spLocks noGrp="1"/>
          </p:cNvSpPr>
          <p:nvPr>
            <p:ph type="title"/>
          </p:nvPr>
        </p:nvSpPr>
        <p:spPr/>
        <p:txBody>
          <a:bodyPr/>
          <a:lstStyle/>
          <a:p>
            <a:pPr eaLnBrk="1" hangingPunct="1"/>
            <a:r>
              <a:rPr lang="es-ES" sz="2000" b="1" smtClean="0"/>
              <a:t>Relevancia de este momento</a:t>
            </a:r>
          </a:p>
        </p:txBody>
      </p:sp>
      <p:sp>
        <p:nvSpPr>
          <p:cNvPr id="7171" name="5 Marcador de contenido"/>
          <p:cNvSpPr>
            <a:spLocks noGrp="1"/>
          </p:cNvSpPr>
          <p:nvPr>
            <p:ph idx="1"/>
          </p:nvPr>
        </p:nvSpPr>
        <p:spPr/>
        <p:txBody>
          <a:bodyPr/>
          <a:lstStyle/>
          <a:p>
            <a:pPr eaLnBrk="1" hangingPunct="1"/>
            <a:r>
              <a:rPr lang="es-ES" sz="1400" dirty="0" smtClean="0"/>
              <a:t>Durante la etapa prenatal y la infancia se sientan bases importantes para la salud en la edad adulta. </a:t>
            </a:r>
          </a:p>
          <a:p>
            <a:pPr eaLnBrk="1" hangingPunct="1"/>
            <a:r>
              <a:rPr lang="es-ES" sz="1400" dirty="0" smtClean="0"/>
              <a:t>Un crecimiento deficiente durante este periodo aumenta el riesgo de por vida de tener una mala salud física y mental en años posteriores. </a:t>
            </a:r>
          </a:p>
          <a:p>
            <a:pPr eaLnBrk="1" hangingPunct="1"/>
            <a:r>
              <a:rPr lang="es-ES" sz="1400" dirty="0" smtClean="0"/>
              <a:t>Las malas condiciones sociales y económicas plantean la amenaza más grande al crecimiento infantil y trazan una trayectoria social y educacional deficiente para niños y niñas.</a:t>
            </a:r>
          </a:p>
          <a:p>
            <a:pPr eaLnBrk="1" hangingPunct="1"/>
            <a:endParaRPr lang="es-ES" sz="1400" dirty="0" smtClean="0"/>
          </a:p>
          <a:p>
            <a:pPr eaLnBrk="1" hangingPunct="1"/>
            <a:r>
              <a:rPr lang="es-ES" sz="1400" dirty="0" smtClean="0"/>
              <a:t>VARIABLES QUE AFECTAN AL NEURODESARROLLO: CONDICIONES DE VIDA</a:t>
            </a:r>
          </a:p>
          <a:p>
            <a:pPr eaLnBrk="1" hangingPunct="1"/>
            <a:endParaRPr lang="es-ES" sz="1400" dirty="0" smtClean="0"/>
          </a:p>
          <a:p>
            <a:pPr eaLnBrk="1" hangingPunct="1">
              <a:buFontTx/>
              <a:buNone/>
            </a:pPr>
            <a:r>
              <a:rPr lang="es-ES" sz="1400" dirty="0" smtClean="0"/>
              <a:t>	1. Nutrición y alimentación</a:t>
            </a:r>
          </a:p>
          <a:p>
            <a:pPr eaLnBrk="1" hangingPunct="1">
              <a:buFontTx/>
              <a:buNone/>
            </a:pPr>
            <a:endParaRPr lang="es-ES" sz="1400" dirty="0" smtClean="0"/>
          </a:p>
          <a:p>
            <a:pPr eaLnBrk="1" hangingPunct="1">
              <a:buFontTx/>
              <a:buNone/>
            </a:pPr>
            <a:r>
              <a:rPr lang="es-ES" sz="1400" dirty="0" smtClean="0"/>
              <a:t>	2. Ambiente afectivo</a:t>
            </a:r>
          </a:p>
          <a:p>
            <a:pPr eaLnBrk="1" hangingPunct="1">
              <a:buFontTx/>
              <a:buNone/>
            </a:pPr>
            <a:endParaRPr lang="es-ES" sz="1400" dirty="0" smtClean="0"/>
          </a:p>
          <a:p>
            <a:pPr eaLnBrk="1" hangingPunct="1">
              <a:buFontTx/>
              <a:buNone/>
            </a:pPr>
            <a:r>
              <a:rPr lang="es-ES" sz="1400" dirty="0" smtClean="0"/>
              <a:t>	3. Nivel de desarrollo del sistema de salud</a:t>
            </a:r>
          </a:p>
          <a:p>
            <a:pPr eaLnBrk="1" hangingPunct="1">
              <a:buFontTx/>
              <a:buNone/>
            </a:pPr>
            <a:endParaRPr lang="es-ES" sz="1400" dirty="0" smtClean="0"/>
          </a:p>
          <a:p>
            <a:pPr eaLnBrk="1" hangingPunct="1">
              <a:buFontTx/>
              <a:buNone/>
            </a:pPr>
            <a:r>
              <a:rPr lang="es-ES" sz="1400" dirty="0" smtClean="0"/>
              <a:t>	4. Nivel de desarrollo socioeconómico (SES)</a:t>
            </a:r>
          </a:p>
          <a:p>
            <a:pPr eaLnBrk="1" hangingPunct="1">
              <a:buFontTx/>
              <a:buNone/>
            </a:pPr>
            <a:endParaRPr lang="es-ES" sz="1400" dirty="0" smtClean="0"/>
          </a:p>
          <a:p>
            <a:pPr eaLnBrk="1" hangingPunct="1">
              <a:buFontTx/>
              <a:buNone/>
            </a:pPr>
            <a:r>
              <a:rPr lang="es-ES" sz="1400" b="1" dirty="0" smtClean="0"/>
              <a:t>PROGRAMAS DE SEGUIMIENTO Y PROTECCIÓN AL NEURODESARROLLO EN LA INFANCIA</a:t>
            </a:r>
          </a:p>
        </p:txBody>
      </p:sp>
      <p:pic>
        <p:nvPicPr>
          <p:cNvPr id="4"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6643702" y="3357562"/>
            <a:ext cx="2000232" cy="1646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normAutofit fontScale="90000"/>
          </a:bodyPr>
          <a:lstStyle/>
          <a:p>
            <a:r>
              <a:rPr lang="es-ES" dirty="0" smtClean="0"/>
              <a:t>VARIABLES QUE AFECTAN AL NEURODESARROLLO:</a:t>
            </a:r>
          </a:p>
        </p:txBody>
      </p:sp>
      <p:sp>
        <p:nvSpPr>
          <p:cNvPr id="8195" name="2 Marcador de contenido"/>
          <p:cNvSpPr>
            <a:spLocks noGrp="1"/>
          </p:cNvSpPr>
          <p:nvPr>
            <p:ph idx="1"/>
          </p:nvPr>
        </p:nvSpPr>
        <p:spPr/>
        <p:txBody>
          <a:bodyPr/>
          <a:lstStyle/>
          <a:p>
            <a:pPr algn="just"/>
            <a:r>
              <a:rPr lang="es-MX" sz="1800" dirty="0" smtClean="0"/>
              <a:t>Los factores de riesgo de mayor para el neurodesarrollo en poblaciones pobres tienen la posibilidad de ser modificados en medida apreciable a través de programas de acción de relativa sencillez y muy bajo costo. </a:t>
            </a:r>
          </a:p>
          <a:p>
            <a:r>
              <a:rPr lang="es-MX" sz="1800" dirty="0" smtClean="0"/>
              <a:t>A continuación se hace una breve descripción de los principales factores:</a:t>
            </a:r>
          </a:p>
          <a:p>
            <a:pPr>
              <a:buFontTx/>
              <a:buChar char="-"/>
            </a:pPr>
            <a:r>
              <a:rPr lang="es-ES" sz="1800" b="1" dirty="0" smtClean="0"/>
              <a:t>Asfixia al nacer, traumas perinatales, no utilización de la lactancia materna y pobre estimulación</a:t>
            </a:r>
          </a:p>
          <a:p>
            <a:pPr>
              <a:buFontTx/>
              <a:buChar char="-"/>
            </a:pPr>
            <a:r>
              <a:rPr lang="es-ES" sz="1800" dirty="0" smtClean="0"/>
              <a:t>Las </a:t>
            </a:r>
            <a:r>
              <a:rPr lang="es-ES" sz="1800" b="1" dirty="0" smtClean="0"/>
              <a:t>infecciones</a:t>
            </a:r>
            <a:r>
              <a:rPr lang="es-MX" sz="1800" b="1" dirty="0" smtClean="0"/>
              <a:t> durante el embarazo</a:t>
            </a:r>
          </a:p>
          <a:p>
            <a:pPr>
              <a:buFontTx/>
              <a:buChar char="-"/>
            </a:pPr>
            <a:r>
              <a:rPr lang="es-ES" sz="1800" dirty="0" smtClean="0"/>
              <a:t>Las </a:t>
            </a:r>
            <a:r>
              <a:rPr lang="es-ES" sz="1800" b="1" dirty="0" smtClean="0"/>
              <a:t>carencias nutricionales</a:t>
            </a:r>
            <a:r>
              <a:rPr lang="es-ES" sz="1800" dirty="0" smtClean="0"/>
              <a:t>.</a:t>
            </a:r>
          </a:p>
          <a:p>
            <a:pPr>
              <a:buFontTx/>
              <a:buChar char="-"/>
            </a:pPr>
            <a:r>
              <a:rPr lang="es-MX" sz="1800" b="1" dirty="0" smtClean="0"/>
              <a:t>Sustancias contaminantes en el ambiente</a:t>
            </a:r>
            <a:r>
              <a:rPr lang="es-MX" sz="1800" dirty="0" smtClean="0"/>
              <a:t>.</a:t>
            </a:r>
          </a:p>
          <a:p>
            <a:pPr>
              <a:buFontTx/>
              <a:buChar char="-"/>
            </a:pPr>
            <a:r>
              <a:rPr lang="es-ES" sz="1800" b="1" dirty="0" smtClean="0"/>
              <a:t>Factores</a:t>
            </a:r>
            <a:r>
              <a:rPr lang="es-ES" sz="1800" dirty="0" smtClean="0"/>
              <a:t> </a:t>
            </a:r>
            <a:r>
              <a:rPr lang="es-ES" sz="1800" b="1" dirty="0" smtClean="0"/>
              <a:t>congénitos</a:t>
            </a:r>
            <a:r>
              <a:rPr lang="es-ES" sz="1800" dirty="0" smtClean="0"/>
              <a:t>.</a:t>
            </a:r>
          </a:p>
          <a:p>
            <a:pPr>
              <a:buFontTx/>
              <a:buNone/>
            </a:pPr>
            <a:r>
              <a:rPr lang="es-MX" sz="1800" b="1" dirty="0" smtClean="0"/>
              <a:t>	Problemas en la evaluación e intervención con respecto al neurodesarrollo en </a:t>
            </a:r>
            <a:r>
              <a:rPr lang="es-MX" sz="1800" b="1" dirty="0" err="1" smtClean="0"/>
              <a:t>cribajes</a:t>
            </a:r>
            <a:r>
              <a:rPr lang="es-MX" sz="1800" b="1" dirty="0" smtClean="0"/>
              <a:t> masivos</a:t>
            </a:r>
            <a:endParaRPr lang="es-ES" sz="1800" dirty="0" smtClean="0"/>
          </a:p>
          <a:p>
            <a:endParaRPr lang="es-ES" sz="1800" dirty="0" smtClean="0"/>
          </a:p>
        </p:txBody>
      </p:sp>
      <p:pic>
        <p:nvPicPr>
          <p:cNvPr id="4"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6929454" y="5072074"/>
            <a:ext cx="2000232" cy="1646532"/>
          </a:xfrm>
          <a:prstGeom prst="rect">
            <a:avLst/>
          </a:prstGeom>
          <a:noFill/>
          <a:ln w="9525">
            <a:noFill/>
            <a:miter lim="800000"/>
            <a:headEnd/>
            <a:tailEnd/>
          </a:ln>
        </p:spPr>
      </p:pic>
      <p:pic>
        <p:nvPicPr>
          <p:cNvPr id="5" name="4 Imagen" descr="Resultado de imagen de Imágenes del cerebro y niños">
            <a:hlinkClick r:id="rId2"/>
          </p:cNvPr>
          <p:cNvPicPr>
            <a:picLocks noChangeAspect="1" noChangeArrowheads="1"/>
          </p:cNvPicPr>
          <p:nvPr/>
        </p:nvPicPr>
        <p:blipFill>
          <a:blip r:embed="rId3"/>
          <a:srcRect/>
          <a:stretch>
            <a:fillRect/>
          </a:stretch>
        </p:blipFill>
        <p:spPr bwMode="auto">
          <a:xfrm>
            <a:off x="3071802" y="5211468"/>
            <a:ext cx="2000232" cy="1646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CuadroTexto"/>
          <p:cNvSpPr txBox="1">
            <a:spLocks noChangeArrowheads="1"/>
          </p:cNvSpPr>
          <p:nvPr/>
        </p:nvSpPr>
        <p:spPr bwMode="auto">
          <a:xfrm>
            <a:off x="4786313" y="5715000"/>
            <a:ext cx="3357562" cy="369888"/>
          </a:xfrm>
          <a:prstGeom prst="rect">
            <a:avLst/>
          </a:prstGeom>
          <a:noFill/>
          <a:ln w="9525">
            <a:noFill/>
            <a:miter lim="800000"/>
            <a:headEnd/>
            <a:tailEnd/>
          </a:ln>
        </p:spPr>
        <p:txBody>
          <a:bodyPr>
            <a:spAutoFit/>
          </a:bodyPr>
          <a:lstStyle/>
          <a:p>
            <a:r>
              <a:rPr lang="es-ES"/>
              <a:t>Informe CEPAL  (2009)</a:t>
            </a:r>
          </a:p>
        </p:txBody>
      </p:sp>
      <p:pic>
        <p:nvPicPr>
          <p:cNvPr id="10243" name="Picture 2"/>
          <p:cNvPicPr>
            <a:picLocks noChangeAspect="1" noChangeArrowheads="1"/>
          </p:cNvPicPr>
          <p:nvPr/>
        </p:nvPicPr>
        <p:blipFill>
          <a:blip r:embed="rId2"/>
          <a:srcRect/>
          <a:stretch>
            <a:fillRect/>
          </a:stretch>
        </p:blipFill>
        <p:spPr bwMode="auto">
          <a:xfrm>
            <a:off x="0" y="1285860"/>
            <a:ext cx="9382125" cy="430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a:r>
            <a:br>
              <a:rPr lang="es-ES" dirty="0" smtClean="0"/>
            </a:br>
            <a:r>
              <a:rPr lang="es-ES" dirty="0" smtClean="0"/>
              <a:t>        Condiciones de vida y salud:</a:t>
            </a:r>
            <a:br>
              <a:rPr lang="es-ES" dirty="0" smtClean="0"/>
            </a:br>
            <a:r>
              <a:rPr lang="es-ES" dirty="0" smtClean="0"/>
              <a:t>Alimentación .</a:t>
            </a:r>
            <a:br>
              <a:rPr lang="es-ES" dirty="0" smtClean="0"/>
            </a:br>
            <a:endParaRPr lang="es-ES" dirty="0"/>
          </a:p>
        </p:txBody>
      </p:sp>
      <p:sp>
        <p:nvSpPr>
          <p:cNvPr id="3" name="2 Marcador de contenido"/>
          <p:cNvSpPr>
            <a:spLocks noGrp="1"/>
          </p:cNvSpPr>
          <p:nvPr>
            <p:ph idx="1"/>
          </p:nvPr>
        </p:nvSpPr>
        <p:spPr/>
        <p:txBody>
          <a:bodyPr>
            <a:normAutofit fontScale="25000" lnSpcReduction="20000"/>
          </a:bodyPr>
          <a:lstStyle/>
          <a:p>
            <a:pPr algn="just"/>
            <a:r>
              <a:rPr lang="es-ES" sz="6400" b="1" dirty="0" smtClean="0"/>
              <a:t>La alimentación </a:t>
            </a:r>
            <a:r>
              <a:rPr lang="es-ES" sz="6400" dirty="0" smtClean="0"/>
              <a:t>es uno de los pilares de la salud de las personas y la alimentación de toda la población, respetando las particularidades culturales de los pueblos, </a:t>
            </a:r>
            <a:r>
              <a:rPr lang="es-ES" sz="6400" b="1" dirty="0" smtClean="0"/>
              <a:t>es un derecho humano. </a:t>
            </a:r>
            <a:r>
              <a:rPr lang="es-ES" sz="6400" dirty="0" smtClean="0"/>
              <a:t>Este derecho está fuertemente relacionado con </a:t>
            </a:r>
            <a:r>
              <a:rPr lang="es-ES" sz="6400" b="1" dirty="0" smtClean="0"/>
              <a:t>la soberanía alimentaria.</a:t>
            </a:r>
          </a:p>
          <a:p>
            <a:pPr algn="just"/>
            <a:endParaRPr lang="es-ES" sz="6400" b="1" u="sng" dirty="0" smtClean="0"/>
          </a:p>
          <a:p>
            <a:pPr algn="just"/>
            <a:r>
              <a:rPr lang="es-ES" sz="6400" b="1" u="sng" dirty="0" smtClean="0"/>
              <a:t>Soberanía alimentaria:</a:t>
            </a:r>
            <a:r>
              <a:rPr lang="es-ES" sz="6400" b="1" dirty="0" smtClean="0"/>
              <a:t>   </a:t>
            </a:r>
          </a:p>
          <a:p>
            <a:pPr algn="just"/>
            <a:r>
              <a:rPr lang="es-ES" sz="6400" dirty="0" smtClean="0"/>
              <a:t>1) Derecho de los </a:t>
            </a:r>
            <a:r>
              <a:rPr lang="es-ES" sz="6400" b="1" dirty="0" smtClean="0"/>
              <a:t>pueblos a </a:t>
            </a:r>
            <a:r>
              <a:rPr lang="es-ES" sz="6400" b="1" u="sng" dirty="0" smtClean="0"/>
              <a:t>alimentos</a:t>
            </a:r>
            <a:r>
              <a:rPr lang="es-ES" sz="6400" b="1" dirty="0" smtClean="0"/>
              <a:t>:</a:t>
            </a:r>
          </a:p>
          <a:p>
            <a:pPr lvl="1" algn="just"/>
            <a:r>
              <a:rPr lang="es-ES" sz="6400" dirty="0" smtClean="0"/>
              <a:t>Nutritivos y culturalmente adecuados. </a:t>
            </a:r>
          </a:p>
          <a:p>
            <a:pPr lvl="1" algn="just"/>
            <a:r>
              <a:rPr lang="es-ES" sz="6400" dirty="0" smtClean="0"/>
              <a:t>Accesibles. </a:t>
            </a:r>
          </a:p>
          <a:p>
            <a:pPr lvl="1" algn="just"/>
            <a:r>
              <a:rPr lang="es-ES" sz="6400" dirty="0" smtClean="0"/>
              <a:t>Producidos de forma sostenible y ecológica. </a:t>
            </a:r>
          </a:p>
          <a:p>
            <a:pPr lvl="1" algn="just"/>
            <a:endParaRPr lang="es-ES" sz="6400" dirty="0" smtClean="0"/>
          </a:p>
          <a:p>
            <a:pPr lvl="1" algn="just">
              <a:buNone/>
            </a:pPr>
            <a:r>
              <a:rPr lang="es-ES" sz="6400" dirty="0" smtClean="0"/>
              <a:t>2)  Derecho a </a:t>
            </a:r>
            <a:r>
              <a:rPr lang="es-ES" sz="6400" b="1" dirty="0" smtClean="0"/>
              <a:t>decidir el propio sistema alimentario y productiv</a:t>
            </a:r>
            <a:r>
              <a:rPr lang="es-ES" sz="6400" dirty="0" smtClean="0"/>
              <a:t>o (mercado, sostenibilidad y respeto por el medio). </a:t>
            </a:r>
          </a:p>
          <a:p>
            <a:pPr lvl="1" algn="just">
              <a:buNone/>
            </a:pPr>
            <a:endParaRPr lang="es-ES" sz="6400" dirty="0" smtClean="0"/>
          </a:p>
          <a:p>
            <a:pPr lvl="1" algn="just">
              <a:buNone/>
            </a:pPr>
            <a:r>
              <a:rPr lang="es-ES" sz="6400" dirty="0" smtClean="0">
                <a:solidFill>
                  <a:srgbClr val="FF0000"/>
                </a:solidFill>
              </a:rPr>
              <a:t>- La inseguridad alimentaria y la mala nutrición pueden conducir a  graves problemas de salud de la población. </a:t>
            </a:r>
            <a:endParaRPr lang="es-ES" sz="6400" dirty="0" smtClean="0"/>
          </a:p>
          <a:p>
            <a:pPr lvl="1" algn="just">
              <a:buNone/>
            </a:pPr>
            <a:r>
              <a:rPr lang="es-ES" sz="6400" dirty="0" smtClean="0"/>
              <a:t>-  </a:t>
            </a:r>
            <a:r>
              <a:rPr lang="es-ES" sz="6400" b="1" u="sng" dirty="0" smtClean="0"/>
              <a:t>Los sistemas alimentarios sostenibles:</a:t>
            </a:r>
          </a:p>
          <a:p>
            <a:pPr lvl="1" algn="just"/>
            <a:r>
              <a:rPr lang="es-ES" sz="6400" dirty="0" smtClean="0"/>
              <a:t>Buscan lograr la seguridad alimentaria y nutricional y dietas saludables, </a:t>
            </a:r>
          </a:p>
          <a:p>
            <a:pPr lvl="1" algn="just"/>
            <a:r>
              <a:rPr lang="es-ES" sz="6400" dirty="0" smtClean="0"/>
              <a:t>Limitan los impactos ambientales negativos y mejoran el bienestar socioeconómico. </a:t>
            </a:r>
          </a:p>
          <a:p>
            <a:pPr algn="just"/>
            <a:endParaRPr lang="es-ES" dirty="0"/>
          </a:p>
        </p:txBody>
      </p:sp>
      <p:pic>
        <p:nvPicPr>
          <p:cNvPr id="4"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428625" y="357188"/>
            <a:ext cx="1643045" cy="11429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¿Donde estamos? </a:t>
            </a:r>
            <a:br>
              <a:rPr lang="es-ES" dirty="0" smtClean="0"/>
            </a:br>
            <a:r>
              <a:rPr lang="es-ES" sz="3100" dirty="0" smtClean="0"/>
              <a:t>Transición Revolución verde/agricultura ecológica</a:t>
            </a:r>
            <a:r>
              <a:rPr lang="es-ES" sz="3200" dirty="0" smtClean="0"/>
              <a:t> </a:t>
            </a:r>
            <a:r>
              <a:rPr lang="es-ES" sz="2000" dirty="0" smtClean="0"/>
              <a:t>(Sánchez-Vergara,2022). </a:t>
            </a:r>
            <a:endParaRPr lang="es-ES" sz="2000" dirty="0"/>
          </a:p>
        </p:txBody>
      </p:sp>
      <p:sp>
        <p:nvSpPr>
          <p:cNvPr id="3" name="2 Marcador de contenido"/>
          <p:cNvSpPr>
            <a:spLocks noGrp="1"/>
          </p:cNvSpPr>
          <p:nvPr>
            <p:ph idx="1"/>
          </p:nvPr>
        </p:nvSpPr>
        <p:spPr/>
        <p:txBody>
          <a:bodyPr>
            <a:normAutofit fontScale="55000" lnSpcReduction="20000"/>
          </a:bodyPr>
          <a:lstStyle/>
          <a:p>
            <a:pPr algn="just">
              <a:buNone/>
            </a:pPr>
            <a:r>
              <a:rPr lang="es-ES" b="1" dirty="0" smtClean="0"/>
              <a:t>	</a:t>
            </a:r>
          </a:p>
          <a:p>
            <a:pPr algn="just"/>
            <a:r>
              <a:rPr lang="es-ES" dirty="0" smtClean="0"/>
              <a:t>Sustitución en los años 60, de una agricultura tradicional, por la agricultura de la revolución verde. Supuso 1)la aplicación de la técnica y la ciencia a la agricultura  y ganadería y 2)pasar de una agricultura simple y pobre a una agricultura simple y rica.  Aumento de la calidad socioeconómica de los agricultores y ganaderos, y desarrollo  y globalización de la industria. </a:t>
            </a:r>
          </a:p>
          <a:p>
            <a:pPr algn="just"/>
            <a:r>
              <a:rPr lang="es-ES" dirty="0" smtClean="0"/>
              <a:t>Idea de que la agricultura será capaz de alimentar el crecimiento de la población</a:t>
            </a:r>
          </a:p>
          <a:p>
            <a:pPr algn="just">
              <a:buNone/>
            </a:pPr>
            <a:r>
              <a:rPr lang="es-ES" b="1" u="sng" dirty="0" smtClean="0"/>
              <a:t>Límites y costes de la revolución verde </a:t>
            </a:r>
            <a:r>
              <a:rPr lang="es-ES" b="1" dirty="0" smtClean="0"/>
              <a:t>(El  modo intensivo de producir alimentos y de alimentarnos ): </a:t>
            </a:r>
          </a:p>
          <a:p>
            <a:pPr algn="just">
              <a:buNone/>
            </a:pPr>
            <a:r>
              <a:rPr lang="es-ES" b="1" dirty="0" smtClean="0"/>
              <a:t>	- </a:t>
            </a:r>
            <a:r>
              <a:rPr lang="es-ES" b="1" u="sng" dirty="0" smtClean="0"/>
              <a:t>Una dieta globalizada</a:t>
            </a:r>
            <a:r>
              <a:rPr lang="es-ES" b="1" dirty="0" smtClean="0"/>
              <a:t> </a:t>
            </a:r>
            <a:r>
              <a:rPr lang="es-ES" dirty="0" smtClean="0"/>
              <a:t>desequilibrada y poco saludable (Enfermedades, obesidad, hipertensión, cáncer relacionadas con la alimentación (exceso hidratos de carbono y de consumo de carne).</a:t>
            </a:r>
          </a:p>
          <a:p>
            <a:pPr algn="just">
              <a:buNone/>
            </a:pPr>
            <a:r>
              <a:rPr lang="es-ES" dirty="0" smtClean="0"/>
              <a:t>	- Consecuencia: Aumento del gasto sanitario enfermedades crónicas de salud.</a:t>
            </a:r>
          </a:p>
          <a:p>
            <a:pPr algn="just">
              <a:buNone/>
            </a:pPr>
            <a:r>
              <a:rPr lang="es-ES" dirty="0" smtClean="0"/>
              <a:t>	- </a:t>
            </a:r>
            <a:r>
              <a:rPr lang="es-ES" b="1" u="sng" dirty="0" smtClean="0"/>
              <a:t>Pérdida de biodiversidad :</a:t>
            </a:r>
            <a:r>
              <a:rPr lang="es-ES" dirty="0" smtClean="0"/>
              <a:t>(degradación de los suelos y de la vida en ellos). Entrada de la química.</a:t>
            </a:r>
          </a:p>
          <a:p>
            <a:pPr algn="just">
              <a:buNone/>
            </a:pPr>
            <a:r>
              <a:rPr lang="es-ES" dirty="0" smtClean="0"/>
              <a:t>	- </a:t>
            </a:r>
            <a:r>
              <a:rPr lang="es-ES" b="1" u="sng" dirty="0" smtClean="0"/>
              <a:t>Cambio climático :</a:t>
            </a:r>
            <a:r>
              <a:rPr lang="es-ES" dirty="0" smtClean="0"/>
              <a:t>se estima que el sistema alimentario es el responsable del 25% del total de emisiones</a:t>
            </a:r>
          </a:p>
        </p:txBody>
      </p:sp>
      <p:sp>
        <p:nvSpPr>
          <p:cNvPr id="4" name="3 Rectángulo"/>
          <p:cNvSpPr/>
          <p:nvPr/>
        </p:nvSpPr>
        <p:spPr>
          <a:xfrm>
            <a:off x="2286000" y="6522154"/>
            <a:ext cx="4572000" cy="646331"/>
          </a:xfrm>
          <a:prstGeom prst="rect">
            <a:avLst/>
          </a:prstGeom>
        </p:spPr>
        <p:txBody>
          <a:bodyPr wrap="square">
            <a:spAutoFit/>
          </a:bodyPr>
          <a:lstStyle/>
          <a:p>
            <a:pPr algn="just"/>
            <a:endParaRPr lang="es-ES" dirty="0" smtClean="0"/>
          </a:p>
          <a:p>
            <a:pPr algn="just"/>
            <a:r>
              <a:rPr lang="es-E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000" dirty="0" smtClean="0"/>
              <a:t>Por un sistema alimentario justo, saludable y económico </a:t>
            </a:r>
            <a:br>
              <a:rPr lang="es-ES" sz="2000" dirty="0" smtClean="0"/>
            </a:br>
            <a:r>
              <a:rPr lang="es-ES" sz="2000" dirty="0" smtClean="0"/>
              <a:t>Estrategia “De la Granja a la Mesa”</a:t>
            </a:r>
            <a:endParaRPr lang="es-ES" sz="2000" dirty="0"/>
          </a:p>
        </p:txBody>
      </p:sp>
      <p:sp>
        <p:nvSpPr>
          <p:cNvPr id="3" name="2 Marcador de contenido"/>
          <p:cNvSpPr>
            <a:spLocks noGrp="1"/>
          </p:cNvSpPr>
          <p:nvPr>
            <p:ph idx="1"/>
          </p:nvPr>
        </p:nvSpPr>
        <p:spPr/>
        <p:txBody>
          <a:bodyPr>
            <a:normAutofit fontScale="62500" lnSpcReduction="20000"/>
          </a:bodyPr>
          <a:lstStyle/>
          <a:p>
            <a:pPr algn="just"/>
            <a:r>
              <a:rPr lang="es-ES" dirty="0" smtClean="0"/>
              <a:t>La agricultura ha de ir hacia la sostenibilidad e irá abandonando las prácticas de la revolución verde, para ir acercándose hacia una</a:t>
            </a:r>
            <a:r>
              <a:rPr lang="es-ES" b="1" dirty="0" smtClean="0"/>
              <a:t> agricultura más ecológica.</a:t>
            </a:r>
          </a:p>
          <a:p>
            <a:pPr algn="just">
              <a:buNone/>
            </a:pPr>
            <a:endParaRPr lang="es-ES" dirty="0" smtClean="0"/>
          </a:p>
          <a:p>
            <a:pPr algn="just"/>
            <a:r>
              <a:rPr lang="es-ES" dirty="0" smtClean="0"/>
              <a:t> Esto va a ocurrir si o si, porque la sociedad, en Europa, </a:t>
            </a:r>
            <a:r>
              <a:rPr lang="es-ES" b="1" dirty="0" smtClean="0"/>
              <a:t>cada vez está menos dispuesta a asumir los costes de la revolución verde: pérdida de biodiversidad, una dieta desequilibrada y, sobre todo, cambio climático.</a:t>
            </a:r>
          </a:p>
          <a:p>
            <a:pPr algn="just">
              <a:buNone/>
            </a:pPr>
            <a:endParaRPr lang="es-ES" dirty="0" smtClean="0"/>
          </a:p>
          <a:p>
            <a:pPr algn="just">
              <a:buNone/>
            </a:pPr>
            <a:r>
              <a:rPr lang="es-ES" dirty="0" smtClean="0"/>
              <a:t>La UE persigue el objetivo de transformar la forma de producir y de consumir alimentos </a:t>
            </a:r>
          </a:p>
          <a:p>
            <a:pPr algn="just">
              <a:buNone/>
            </a:pPr>
            <a:r>
              <a:rPr lang="es-ES" b="1" u="sng" dirty="0" smtClean="0"/>
              <a:t>Se plantean los siguientes objetivos de aquí a 2030: </a:t>
            </a:r>
          </a:p>
          <a:p>
            <a:pPr algn="just"/>
            <a:r>
              <a:rPr lang="es-ES" dirty="0" smtClean="0"/>
              <a:t>Reducir a la mitad el uso de los plaguicidas más peligrosos.</a:t>
            </a:r>
          </a:p>
          <a:p>
            <a:pPr algn="just"/>
            <a:r>
              <a:rPr lang="es-ES" dirty="0" smtClean="0"/>
              <a:t>Aumentar la cantidad de tierra dedicada a la agricultura ecológica alcanzando el 25% de las tierras agrícola de la UE.</a:t>
            </a:r>
          </a:p>
          <a:p>
            <a:pPr algn="just"/>
            <a:r>
              <a:rPr lang="es-ES" dirty="0" smtClean="0"/>
              <a:t>Aumento de suelo fértil, poco contaminado, una biodiversidad protectora y un clima estable.</a:t>
            </a:r>
            <a:endParaRPr lang="es-E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r>
              <a:rPr lang="es-ES" smtClean="0"/>
              <a:t>Factores relacionados con la salud</a:t>
            </a:r>
          </a:p>
        </p:txBody>
      </p:sp>
      <p:sp>
        <p:nvSpPr>
          <p:cNvPr id="6147" name="2 Marcador de contenido"/>
          <p:cNvSpPr>
            <a:spLocks noGrp="1"/>
          </p:cNvSpPr>
          <p:nvPr>
            <p:ph idx="1"/>
          </p:nvPr>
        </p:nvSpPr>
        <p:spPr/>
        <p:txBody>
          <a:bodyPr>
            <a:normAutofit lnSpcReduction="10000"/>
          </a:bodyPr>
          <a:lstStyle/>
          <a:p>
            <a:pPr marL="514350" indent="-514350">
              <a:buFontTx/>
              <a:buNone/>
            </a:pPr>
            <a:r>
              <a:rPr lang="es-ES" dirty="0" smtClean="0"/>
              <a:t>Retos:</a:t>
            </a:r>
          </a:p>
          <a:p>
            <a:pPr marL="514350" indent="-514350">
              <a:buFontTx/>
              <a:buNone/>
            </a:pPr>
            <a:endParaRPr lang="es-ES" dirty="0" smtClean="0"/>
          </a:p>
          <a:p>
            <a:pPr marL="514350" indent="-514350">
              <a:buFontTx/>
              <a:buAutoNum type="arabicPeriod"/>
            </a:pPr>
            <a:r>
              <a:rPr lang="es-ES" dirty="0" smtClean="0"/>
              <a:t>Demostrar los mecanismos de la influencia de los factores sociales en salud</a:t>
            </a:r>
          </a:p>
          <a:p>
            <a:pPr marL="514350" indent="-514350">
              <a:buFontTx/>
              <a:buAutoNum type="arabicPeriod"/>
            </a:pPr>
            <a:endParaRPr lang="es-ES" dirty="0" smtClean="0"/>
          </a:p>
          <a:p>
            <a:pPr marL="514350" indent="-514350">
              <a:buFontTx/>
              <a:buAutoNum type="arabicPeriod"/>
            </a:pPr>
            <a:r>
              <a:rPr lang="es-ES" dirty="0" smtClean="0"/>
              <a:t>Evaluar intervenciones específicas</a:t>
            </a:r>
          </a:p>
          <a:p>
            <a:pPr marL="514350" indent="-514350">
              <a:buNone/>
            </a:pPr>
            <a:r>
              <a:rPr lang="es-ES" dirty="0" smtClean="0"/>
              <a:t>			</a:t>
            </a:r>
          </a:p>
          <a:p>
            <a:pPr marL="514350" indent="-514350">
              <a:buNone/>
            </a:pPr>
            <a:r>
              <a:rPr lang="es-ES" dirty="0" smtClean="0"/>
              <a:t>			Algunos estudios</a:t>
            </a:r>
          </a:p>
        </p:txBody>
      </p:sp>
      <p:pic>
        <p:nvPicPr>
          <p:cNvPr id="4" name="irc_mi" descr="http://www.psicodiagnosis.es/images/lengua6_590.jpg">
            <a:hlinkClick r:id="rId2"/>
          </p:cNvPr>
          <p:cNvPicPr>
            <a:picLocks noChangeAspect="1" noChangeArrowheads="1"/>
          </p:cNvPicPr>
          <p:nvPr/>
        </p:nvPicPr>
        <p:blipFill>
          <a:blip r:embed="rId3"/>
          <a:srcRect/>
          <a:stretch>
            <a:fillRect/>
          </a:stretch>
        </p:blipFill>
        <p:spPr bwMode="auto">
          <a:xfrm>
            <a:off x="3286116" y="1285860"/>
            <a:ext cx="3357562" cy="1357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Título"/>
          <p:cNvSpPr>
            <a:spLocks noGrp="1"/>
          </p:cNvSpPr>
          <p:nvPr>
            <p:ph type="title"/>
          </p:nvPr>
        </p:nvSpPr>
        <p:spPr/>
        <p:txBody>
          <a:bodyPr/>
          <a:lstStyle/>
          <a:p>
            <a:r>
              <a:rPr lang="es-ES" sz="3600" b="1" smtClean="0">
                <a:latin typeface="Arial Narrow" pitchFamily="34" charset="0"/>
              </a:rPr>
              <a:t>ESTUDIOS FACTORES DE RIESGO</a:t>
            </a:r>
          </a:p>
        </p:txBody>
      </p:sp>
      <p:sp>
        <p:nvSpPr>
          <p:cNvPr id="114691" name="2 Marcador de contenido"/>
          <p:cNvSpPr>
            <a:spLocks noGrp="1"/>
          </p:cNvSpPr>
          <p:nvPr>
            <p:ph idx="1"/>
          </p:nvPr>
        </p:nvSpPr>
        <p:spPr/>
        <p:txBody>
          <a:bodyPr/>
          <a:lstStyle/>
          <a:p>
            <a:endParaRPr lang="es-ES" smtClean="0"/>
          </a:p>
        </p:txBody>
      </p:sp>
      <p:graphicFrame>
        <p:nvGraphicFramePr>
          <p:cNvPr id="4" name="3 Diagrama"/>
          <p:cNvGraphicFramePr/>
          <p:nvPr/>
        </p:nvGraphicFramePr>
        <p:xfrm>
          <a:off x="683568" y="1700808"/>
          <a:ext cx="77768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Contaminación a</a:t>
            </a:r>
            <a:r>
              <a:rPr lang="es-ES" dirty="0" smtClean="0"/>
              <a:t>mbiental y estrategias de intervención</a:t>
            </a:r>
            <a:endParaRPr lang="es-ES" dirty="0"/>
          </a:p>
        </p:txBody>
      </p:sp>
      <p:sp>
        <p:nvSpPr>
          <p:cNvPr id="3" name="2 Marcador de contenido"/>
          <p:cNvSpPr>
            <a:spLocks noGrp="1"/>
          </p:cNvSpPr>
          <p:nvPr>
            <p:ph idx="1"/>
          </p:nvPr>
        </p:nvSpPr>
        <p:spPr/>
        <p:txBody>
          <a:bodyPr>
            <a:normAutofit fontScale="85000" lnSpcReduction="10000"/>
          </a:bodyPr>
          <a:lstStyle/>
          <a:p>
            <a:pPr algn="just"/>
            <a:r>
              <a:rPr lang="es-ES" dirty="0"/>
              <a:t>El medio ambiente, como factor de la calidad de vida, es objeto de una creciente atención por parte de los poderes públicos.</a:t>
            </a:r>
          </a:p>
          <a:p>
            <a:pPr algn="just"/>
            <a:r>
              <a:rPr lang="es-ES" b="1" u="sng" dirty="0"/>
              <a:t>La </a:t>
            </a:r>
            <a:r>
              <a:rPr lang="es-ES" b="1" u="sng" dirty="0" smtClean="0"/>
              <a:t>OMS (2002), </a:t>
            </a:r>
            <a:r>
              <a:rPr lang="es-ES" dirty="0"/>
              <a:t>declaraba la prioridad  de investigar </a:t>
            </a:r>
            <a:r>
              <a:rPr lang="es-ES" dirty="0" smtClean="0"/>
              <a:t>los </a:t>
            </a:r>
            <a:r>
              <a:rPr lang="es-ES" dirty="0"/>
              <a:t>efectos en el neurodesarrollo de la exposición a dosis bajas de contaminantes ambientales desde la etapa de la gestación hasta la  adolescencia (WHO, 2002). </a:t>
            </a:r>
            <a:endParaRPr lang="es-ES" dirty="0" smtClean="0"/>
          </a:p>
          <a:p>
            <a:pPr algn="just"/>
            <a:r>
              <a:rPr lang="es-ES" dirty="0" smtClean="0"/>
              <a:t>L</a:t>
            </a:r>
            <a:r>
              <a:rPr lang="es-ES" b="1" u="sng" dirty="0" smtClean="0"/>
              <a:t>a </a:t>
            </a:r>
            <a:r>
              <a:rPr lang="es-ES" b="1" u="sng" dirty="0"/>
              <a:t>UE </a:t>
            </a:r>
            <a:r>
              <a:rPr lang="es-ES" dirty="0" smtClean="0"/>
              <a:t>puso en </a:t>
            </a:r>
            <a:r>
              <a:rPr lang="es-ES" dirty="0"/>
              <a:t>marcha el programa denominado SCALE para reducir las enfermedades relacionadas con factores ambientales, con especial atención a la infancia. </a:t>
            </a:r>
          </a:p>
        </p:txBody>
      </p:sp>
      <p:pic>
        <p:nvPicPr>
          <p:cNvPr id="4" name="Picture 7" descr="a1_nino1024x768"/>
          <p:cNvPicPr>
            <a:picLocks noChangeAspect="1" noChangeArrowheads="1"/>
          </p:cNvPicPr>
          <p:nvPr/>
        </p:nvPicPr>
        <p:blipFill>
          <a:blip r:embed="rId2" cstate="print"/>
          <a:srcRect/>
          <a:stretch>
            <a:fillRect/>
          </a:stretch>
        </p:blipFill>
        <p:spPr>
          <a:xfrm>
            <a:off x="7215206" y="5500702"/>
            <a:ext cx="1600184" cy="12001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Contaminación ambiental y estrategias de intervención</a:t>
            </a:r>
            <a:endParaRPr lang="es-ES" dirty="0"/>
          </a:p>
        </p:txBody>
      </p:sp>
      <p:sp>
        <p:nvSpPr>
          <p:cNvPr id="3" name="2 Marcador de contenido"/>
          <p:cNvSpPr>
            <a:spLocks noGrp="1"/>
          </p:cNvSpPr>
          <p:nvPr>
            <p:ph idx="1"/>
          </p:nvPr>
        </p:nvSpPr>
        <p:spPr/>
        <p:txBody>
          <a:bodyPr>
            <a:normAutofit fontScale="85000" lnSpcReduction="10000"/>
          </a:bodyPr>
          <a:lstStyle/>
          <a:p>
            <a:pPr>
              <a:buNone/>
            </a:pPr>
            <a:r>
              <a:rPr lang="es-ES" dirty="0" smtClean="0"/>
              <a:t>	En el primer </a:t>
            </a:r>
            <a:r>
              <a:rPr lang="es-ES" dirty="0"/>
              <a:t>ciclo de actuación </a:t>
            </a:r>
            <a:r>
              <a:rPr lang="es-ES" dirty="0" smtClean="0"/>
              <a:t>la </a:t>
            </a:r>
            <a:r>
              <a:rPr lang="es-ES" dirty="0"/>
              <a:t>estrategia </a:t>
            </a:r>
            <a:r>
              <a:rPr lang="es-ES" dirty="0" smtClean="0"/>
              <a:t>prestó atención </a:t>
            </a:r>
            <a:r>
              <a:rPr lang="es-ES" dirty="0"/>
              <a:t>a cuatro efectos sobre la salud:</a:t>
            </a:r>
          </a:p>
          <a:p>
            <a:pPr lvl="0"/>
            <a:r>
              <a:rPr lang="es-ES" dirty="0"/>
              <a:t>Enfermedades respiratorias infantiles, el asma y las alergias.</a:t>
            </a:r>
          </a:p>
          <a:p>
            <a:pPr lvl="0"/>
            <a:r>
              <a:rPr lang="es-ES" dirty="0"/>
              <a:t>Cáncer infantil.</a:t>
            </a:r>
          </a:p>
          <a:p>
            <a:pPr lvl="0"/>
            <a:r>
              <a:rPr lang="es-ES" dirty="0"/>
              <a:t>Efectos de disrupción endocrina</a:t>
            </a:r>
          </a:p>
          <a:p>
            <a:pPr lvl="0"/>
            <a:r>
              <a:rPr lang="es-ES" dirty="0"/>
              <a:t>Y trastornos del desarrollo neurológico.</a:t>
            </a:r>
          </a:p>
          <a:p>
            <a:pPr>
              <a:buNone/>
            </a:pPr>
            <a:r>
              <a:rPr lang="es-ES" dirty="0" smtClean="0"/>
              <a:t>	Uno </a:t>
            </a:r>
            <a:r>
              <a:rPr lang="es-ES" dirty="0"/>
              <a:t>de los focos de atención de esta estrategia es </a:t>
            </a:r>
            <a:r>
              <a:rPr lang="es-ES" dirty="0" smtClean="0"/>
              <a:t>la prevención </a:t>
            </a:r>
            <a:r>
              <a:rPr lang="es-ES" dirty="0"/>
              <a:t>de los trastornos del desarrollo </a:t>
            </a:r>
            <a:r>
              <a:rPr lang="es-ES" dirty="0" smtClean="0"/>
              <a:t>neurológico </a:t>
            </a:r>
            <a:r>
              <a:rPr lang="es-ES" dirty="0"/>
              <a:t>(</a:t>
            </a:r>
            <a:r>
              <a:rPr lang="es-ES" u="sng" dirty="0">
                <a:hlinkClick r:id="rId2"/>
              </a:rPr>
              <a:t>http://www.environmentandhealth.org/index.php</a:t>
            </a:r>
            <a:r>
              <a:rPr lang="es-ES" dirty="0"/>
              <a:t>)</a:t>
            </a:r>
          </a:p>
          <a:p>
            <a:endParaRPr lang="es-ES" dirty="0"/>
          </a:p>
        </p:txBody>
      </p:sp>
      <p:pic>
        <p:nvPicPr>
          <p:cNvPr id="4" name="Picture 7" descr="a1_nino1024x768"/>
          <p:cNvPicPr>
            <a:picLocks noChangeAspect="1" noChangeArrowheads="1"/>
          </p:cNvPicPr>
          <p:nvPr/>
        </p:nvPicPr>
        <p:blipFill>
          <a:blip r:embed="rId3" cstate="print"/>
          <a:srcRect/>
          <a:stretch>
            <a:fillRect/>
          </a:stretch>
        </p:blipFill>
        <p:spPr>
          <a:xfrm>
            <a:off x="7143768" y="3286124"/>
            <a:ext cx="1885936" cy="14144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Confluencia de campos de estudio</a:t>
            </a:r>
            <a:endParaRPr lang="es-ES" dirty="0"/>
          </a:p>
        </p:txBody>
      </p:sp>
      <p:sp>
        <p:nvSpPr>
          <p:cNvPr id="3" name="2 Marcador de contenido"/>
          <p:cNvSpPr>
            <a:spLocks noGrp="1"/>
          </p:cNvSpPr>
          <p:nvPr>
            <p:ph idx="1"/>
          </p:nvPr>
        </p:nvSpPr>
        <p:spPr/>
        <p:txBody>
          <a:bodyPr>
            <a:normAutofit lnSpcReduction="10000"/>
          </a:bodyPr>
          <a:lstStyle/>
          <a:p>
            <a:pPr algn="just"/>
            <a:r>
              <a:rPr lang="es-ES" dirty="0" smtClean="0"/>
              <a:t>La psicología y antropología</a:t>
            </a:r>
            <a:r>
              <a:rPr lang="es-ES" dirty="0" smtClean="0"/>
              <a:t> </a:t>
            </a:r>
            <a:r>
              <a:rPr lang="es-ES" dirty="0" smtClean="0"/>
              <a:t>en un contexto sobre agricultura sostenible y soberanía alimentaria:</a:t>
            </a:r>
          </a:p>
          <a:p>
            <a:pPr algn="just">
              <a:buNone/>
            </a:pPr>
            <a:r>
              <a:rPr lang="es-ES" dirty="0" smtClean="0"/>
              <a:t>	1) </a:t>
            </a:r>
            <a:r>
              <a:rPr lang="es-ES" dirty="0" smtClean="0"/>
              <a:t>Promoción </a:t>
            </a:r>
            <a:r>
              <a:rPr lang="es-ES" dirty="0" smtClean="0"/>
              <a:t>de la salud y prevención. Efectos sobre las personas.</a:t>
            </a:r>
          </a:p>
          <a:p>
            <a:pPr algn="just">
              <a:buNone/>
            </a:pPr>
            <a:r>
              <a:rPr lang="es-ES" dirty="0" smtClean="0"/>
              <a:t>	2) Metodología de trabajo trasladable a sectores diferentes donde la comunidad es el centro de atención para cambiar actitudes y modos de pensar la realidad</a:t>
            </a:r>
          </a:p>
          <a:p>
            <a:endParaRPr lang="es-ES" dirty="0"/>
          </a:p>
        </p:txBody>
      </p:sp>
      <p:pic>
        <p:nvPicPr>
          <p:cNvPr id="4" name="irc_mi" descr="http://www.rpp.com.pe/filecdn.php?f=/fotos/actualidad/200613_Sintomas/6_inapetente.jpg">
            <a:hlinkClick r:id="rId2"/>
          </p:cNvPr>
          <p:cNvPicPr>
            <a:picLocks noChangeAspect="1" noChangeArrowheads="1"/>
          </p:cNvPicPr>
          <p:nvPr/>
        </p:nvPicPr>
        <p:blipFill>
          <a:blip r:embed="rId3"/>
          <a:srcRect/>
          <a:stretch>
            <a:fillRect/>
          </a:stretch>
        </p:blipFill>
        <p:spPr bwMode="auto">
          <a:xfrm>
            <a:off x="6500826" y="5500702"/>
            <a:ext cx="2286000"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dirty="0"/>
              <a:t>Contaminantes ambientales y neurodesarrollo infantil</a:t>
            </a:r>
            <a:r>
              <a:rPr lang="es-ES" dirty="0"/>
              <a:t/>
            </a:r>
            <a:br>
              <a:rPr lang="es-ES" dirty="0"/>
            </a:b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a:t>Los sistemas corporales más vulnerables en los recién nacidos y los </a:t>
            </a:r>
            <a:r>
              <a:rPr lang="es-ES" dirty="0" smtClean="0"/>
              <a:t>niños: endocrino</a:t>
            </a:r>
            <a:r>
              <a:rPr lang="es-ES" dirty="0"/>
              <a:t>, reproductivo, inmune y </a:t>
            </a:r>
            <a:r>
              <a:rPr lang="es-ES" dirty="0" smtClean="0"/>
              <a:t>nervioso.</a:t>
            </a:r>
          </a:p>
          <a:p>
            <a:pPr algn="just"/>
            <a:r>
              <a:rPr lang="es-ES" dirty="0"/>
              <a:t>El desarrollo del </a:t>
            </a:r>
            <a:r>
              <a:rPr lang="es-ES" dirty="0" smtClean="0"/>
              <a:t>SN </a:t>
            </a:r>
            <a:r>
              <a:rPr lang="es-ES" dirty="0"/>
              <a:t>requiere una compleja interacción entre factores genéticos y ambientales que dirigen </a:t>
            </a:r>
            <a:r>
              <a:rPr lang="es-ES" dirty="0" smtClean="0"/>
              <a:t>la maduración </a:t>
            </a:r>
            <a:r>
              <a:rPr lang="es-ES" dirty="0"/>
              <a:t>cerebral y modulan el neurodesarrollo </a:t>
            </a:r>
            <a:r>
              <a:rPr lang="es-ES" dirty="0" smtClean="0"/>
              <a:t>infantil</a:t>
            </a:r>
          </a:p>
          <a:p>
            <a:pPr algn="just"/>
            <a:r>
              <a:rPr lang="es-ES" dirty="0"/>
              <a:t>Este sistema es único, </a:t>
            </a:r>
            <a:r>
              <a:rPr lang="es-ES" dirty="0" smtClean="0"/>
              <a:t>y consta </a:t>
            </a:r>
            <a:r>
              <a:rPr lang="es-ES" dirty="0"/>
              <a:t>de diferentes áreas responsables de campos funcionales específicos (p. ej., control motor, función sensorial e inteligencia). </a:t>
            </a:r>
            <a:endParaRPr lang="es-ES" dirty="0" smtClean="0"/>
          </a:p>
          <a:p>
            <a:endParaRPr lang="es-ES" dirty="0"/>
          </a:p>
        </p:txBody>
      </p:sp>
      <p:pic>
        <p:nvPicPr>
          <p:cNvPr id="4" name="Picture 7" descr="a1_nino1024x768"/>
          <p:cNvPicPr>
            <a:picLocks noChangeAspect="1" noChangeArrowheads="1"/>
          </p:cNvPicPr>
          <p:nvPr/>
        </p:nvPicPr>
        <p:blipFill>
          <a:blip r:embed="rId2" cstate="print"/>
          <a:srcRect/>
          <a:stretch>
            <a:fillRect/>
          </a:stretch>
        </p:blipFill>
        <p:spPr>
          <a:xfrm>
            <a:off x="0" y="0"/>
            <a:ext cx="1500166" cy="11251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Contaminantes ambientales y neurodesarrollo infantil</a:t>
            </a:r>
            <a:endParaRPr lang="es-ES" dirty="0"/>
          </a:p>
        </p:txBody>
      </p:sp>
      <p:sp>
        <p:nvSpPr>
          <p:cNvPr id="3" name="2 Marcador de contenido"/>
          <p:cNvSpPr>
            <a:spLocks noGrp="1"/>
          </p:cNvSpPr>
          <p:nvPr>
            <p:ph idx="1"/>
          </p:nvPr>
        </p:nvSpPr>
        <p:spPr/>
        <p:txBody>
          <a:bodyPr>
            <a:normAutofit fontScale="92500" lnSpcReduction="10000"/>
          </a:bodyPr>
          <a:lstStyle/>
          <a:p>
            <a:pPr algn="just"/>
            <a:r>
              <a:rPr lang="es-ES" dirty="0" smtClean="0"/>
              <a:t>Estas áreas se forman de manera secuencial pero a su vez interdependiente, </a:t>
            </a:r>
          </a:p>
          <a:p>
            <a:pPr algn="just"/>
            <a:r>
              <a:rPr lang="es-ES" dirty="0" smtClean="0"/>
              <a:t>Cualquier interferencia en alguna de las fases o procesos de su maduración puede afectar a etapas posteriores del desarrollo.</a:t>
            </a:r>
          </a:p>
          <a:p>
            <a:pPr algn="just"/>
            <a:r>
              <a:rPr lang="es-ES" dirty="0" smtClean="0"/>
              <a:t>El </a:t>
            </a:r>
            <a:r>
              <a:rPr lang="es-ES" dirty="0"/>
              <a:t>proceso de la maduración neurológica es prolongado, lo que amplía el periodo de vulnerabilidad biológica, que comienza en el primer mes tras la concepción y continúa durante la gestación, infancia y adolescencia.</a:t>
            </a:r>
          </a:p>
          <a:p>
            <a:endParaRPr lang="es-ES" dirty="0" smtClean="0"/>
          </a:p>
          <a:p>
            <a:endParaRPr lang="es-ES" dirty="0"/>
          </a:p>
        </p:txBody>
      </p:sp>
      <p:pic>
        <p:nvPicPr>
          <p:cNvPr id="4" name="Picture 7" descr="a1_nino1024x768"/>
          <p:cNvPicPr>
            <a:picLocks noChangeAspect="1" noChangeArrowheads="1"/>
          </p:cNvPicPr>
          <p:nvPr/>
        </p:nvPicPr>
        <p:blipFill>
          <a:blip r:embed="rId2" cstate="print"/>
          <a:srcRect/>
          <a:stretch>
            <a:fillRect/>
          </a:stretch>
        </p:blipFill>
        <p:spPr>
          <a:xfrm>
            <a:off x="7143768" y="5497126"/>
            <a:ext cx="1814498" cy="13608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      Contaminantes ambientales y neurodesarrollo infantil</a:t>
            </a:r>
            <a:endParaRPr lang="es-ES" dirty="0"/>
          </a:p>
        </p:txBody>
      </p:sp>
      <p:sp>
        <p:nvSpPr>
          <p:cNvPr id="3" name="2 Marcador de contenido"/>
          <p:cNvSpPr>
            <a:spLocks noGrp="1"/>
          </p:cNvSpPr>
          <p:nvPr>
            <p:ph idx="1"/>
          </p:nvPr>
        </p:nvSpPr>
        <p:spPr/>
        <p:txBody>
          <a:bodyPr>
            <a:normAutofit fontScale="92500" lnSpcReduction="20000"/>
          </a:bodyPr>
          <a:lstStyle/>
          <a:p>
            <a:pPr lvl="0" algn="just"/>
            <a:r>
              <a:rPr lang="es-ES" dirty="0"/>
              <a:t>El 80% del peso del cerebro adulto se alcanza a la edad de 6 años de edad.</a:t>
            </a:r>
          </a:p>
          <a:p>
            <a:pPr algn="just">
              <a:buNone/>
            </a:pPr>
            <a:r>
              <a:rPr lang="es-ES" dirty="0"/>
              <a:t> </a:t>
            </a:r>
          </a:p>
          <a:p>
            <a:pPr lvl="0" algn="just">
              <a:buNone/>
            </a:pPr>
            <a:r>
              <a:rPr lang="es-ES" b="1" u="sng" dirty="0"/>
              <a:t>El </a:t>
            </a:r>
            <a:r>
              <a:rPr lang="es-ES" b="1" u="sng" dirty="0" smtClean="0"/>
              <a:t>SNC:</a:t>
            </a:r>
          </a:p>
          <a:p>
            <a:pPr lvl="0" algn="just"/>
            <a:r>
              <a:rPr lang="es-ES" dirty="0" smtClean="0"/>
              <a:t> </a:t>
            </a:r>
            <a:r>
              <a:rPr lang="es-ES" dirty="0"/>
              <a:t>T</a:t>
            </a:r>
            <a:r>
              <a:rPr lang="es-ES" dirty="0" smtClean="0"/>
              <a:t>iene </a:t>
            </a:r>
            <a:r>
              <a:rPr lang="es-ES" dirty="0"/>
              <a:t>una capacidad limitada para reparar daños estructurales con lo que, </a:t>
            </a:r>
            <a:endParaRPr lang="es-ES" dirty="0" smtClean="0"/>
          </a:p>
          <a:p>
            <a:pPr lvl="0" algn="just"/>
            <a:r>
              <a:rPr lang="es-ES" dirty="0" smtClean="0"/>
              <a:t>Si </a:t>
            </a:r>
            <a:r>
              <a:rPr lang="es-ES" dirty="0"/>
              <a:t>algún agente destruye células del cerebro en desarrollo o si fallan las conexiones entre las células nerviosas en un periodo crítico del mismo, existe mayor riesgo de que el daño sea permanente e irreversible.</a:t>
            </a:r>
          </a:p>
          <a:p>
            <a:endParaRPr lang="es-ES" dirty="0"/>
          </a:p>
        </p:txBody>
      </p:sp>
      <p:pic>
        <p:nvPicPr>
          <p:cNvPr id="4" name="Picture 7" descr="a1_nino1024x768"/>
          <p:cNvPicPr>
            <a:picLocks noChangeAspect="1" noChangeArrowheads="1"/>
          </p:cNvPicPr>
          <p:nvPr/>
        </p:nvPicPr>
        <p:blipFill>
          <a:blip r:embed="rId2" cstate="print"/>
          <a:srcRect/>
          <a:stretch>
            <a:fillRect/>
          </a:stretch>
        </p:blipFill>
        <p:spPr>
          <a:xfrm>
            <a:off x="0" y="0"/>
            <a:ext cx="1743060" cy="130729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Contaminantes ambientales y neurodesarrollo infantil</a:t>
            </a:r>
            <a:endParaRPr lang="es-ES" dirty="0"/>
          </a:p>
        </p:txBody>
      </p:sp>
      <p:sp>
        <p:nvSpPr>
          <p:cNvPr id="3" name="2 Marcador de contenido"/>
          <p:cNvSpPr>
            <a:spLocks noGrp="1"/>
          </p:cNvSpPr>
          <p:nvPr>
            <p:ph idx="1"/>
          </p:nvPr>
        </p:nvSpPr>
        <p:spPr/>
        <p:txBody>
          <a:bodyPr>
            <a:normAutofit fontScale="92500" lnSpcReduction="20000"/>
          </a:bodyPr>
          <a:lstStyle/>
          <a:p>
            <a:pPr algn="just"/>
            <a:r>
              <a:rPr lang="es-ES" dirty="0"/>
              <a:t>Determinados contaminantes ambientales son capaces de alterar el desarrollo cerebral y su función. </a:t>
            </a:r>
            <a:endParaRPr lang="es-ES" dirty="0" smtClean="0"/>
          </a:p>
          <a:p>
            <a:pPr algn="just"/>
            <a:r>
              <a:rPr lang="es-ES" dirty="0" smtClean="0"/>
              <a:t>Estos </a:t>
            </a:r>
            <a:r>
              <a:rPr lang="es-ES" dirty="0"/>
              <a:t>agentes pueden alterar la estructura y la función del cerebro fetal e  infantil sin producir ningún cambio o disfunción externa evidente. </a:t>
            </a:r>
            <a:endParaRPr lang="es-ES" dirty="0" smtClean="0"/>
          </a:p>
          <a:p>
            <a:pPr algn="just"/>
            <a:r>
              <a:rPr lang="es-ES" dirty="0" smtClean="0"/>
              <a:t>Es </a:t>
            </a:r>
            <a:r>
              <a:rPr lang="es-ES" dirty="0"/>
              <a:t>decir los efectos de exposiciones tempranas pueden no ser evidentes en el momento del nacimiento o a lo largo de la primera infancia, sino manifestarse más tardíamente a medida que el niño madura</a:t>
            </a:r>
          </a:p>
        </p:txBody>
      </p:sp>
      <p:pic>
        <p:nvPicPr>
          <p:cNvPr id="4" name="Picture 7" descr="a1_nino1024x768"/>
          <p:cNvPicPr>
            <a:picLocks noChangeAspect="1" noChangeArrowheads="1"/>
          </p:cNvPicPr>
          <p:nvPr/>
        </p:nvPicPr>
        <p:blipFill>
          <a:blip r:embed="rId2" cstate="print"/>
          <a:srcRect/>
          <a:stretch>
            <a:fillRect/>
          </a:stretch>
        </p:blipFill>
        <p:spPr>
          <a:xfrm>
            <a:off x="6143636" y="5572140"/>
            <a:ext cx="1428728" cy="107154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normAutofit fontScale="77500" lnSpcReduction="20000"/>
          </a:bodyPr>
          <a:lstStyle/>
          <a:p>
            <a:pPr algn="just"/>
            <a:r>
              <a:rPr lang="es-ES" dirty="0"/>
              <a:t>El comité de expertos del Consejo Nacional de Investigación (NCR, 2000</a:t>
            </a:r>
            <a:r>
              <a:rPr lang="es-ES" dirty="0" smtClean="0"/>
              <a:t>), en EEUU, </a:t>
            </a:r>
            <a:r>
              <a:rPr lang="es-ES" dirty="0"/>
              <a:t>concluyó que</a:t>
            </a:r>
            <a:r>
              <a:rPr lang="es-ES" dirty="0" smtClean="0"/>
              <a:t>:</a:t>
            </a:r>
          </a:p>
          <a:p>
            <a:pPr algn="just">
              <a:buNone/>
            </a:pPr>
            <a:endParaRPr lang="es-ES" dirty="0"/>
          </a:p>
          <a:p>
            <a:pPr lvl="0" algn="just"/>
            <a:r>
              <a:rPr lang="es-ES" dirty="0"/>
              <a:t>El 3% de los trastornos del neurodesarrollo podría ser el resultado directo de exposición a contaminantes ambientales y hasta un 25% se producirían por la interacción entre factores ambientales y susceptibilidad genética individual</a:t>
            </a:r>
            <a:r>
              <a:rPr lang="es-ES" dirty="0" smtClean="0"/>
              <a:t>.</a:t>
            </a:r>
          </a:p>
          <a:p>
            <a:pPr lvl="0" algn="just">
              <a:buNone/>
            </a:pPr>
            <a:r>
              <a:rPr lang="es-ES" dirty="0"/>
              <a:t> </a:t>
            </a:r>
          </a:p>
          <a:p>
            <a:pPr algn="just"/>
            <a:r>
              <a:rPr lang="es-ES" dirty="0" smtClean="0"/>
              <a:t>Contaminantes </a:t>
            </a:r>
            <a:r>
              <a:rPr lang="es-ES" dirty="0"/>
              <a:t>a los que el niño puede estar expuesto principalmente, a través de la madre (in útero), la lactancia y la dieta.</a:t>
            </a:r>
          </a:p>
          <a:p>
            <a:pPr algn="just">
              <a:buNone/>
            </a:pPr>
            <a:r>
              <a:rPr lang="es-ES" dirty="0"/>
              <a:t> </a:t>
            </a:r>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Evidencia epidemiológica:</a:t>
            </a:r>
            <a:br>
              <a:rPr lang="es-ES" dirty="0" smtClean="0"/>
            </a:br>
            <a:endParaRPr lang="es-ES" dirty="0"/>
          </a:p>
        </p:txBody>
      </p:sp>
      <p:sp>
        <p:nvSpPr>
          <p:cNvPr id="3" name="2 Marcador de contenido"/>
          <p:cNvSpPr>
            <a:spLocks noGrp="1"/>
          </p:cNvSpPr>
          <p:nvPr>
            <p:ph idx="1"/>
          </p:nvPr>
        </p:nvSpPr>
        <p:spPr/>
        <p:txBody>
          <a:bodyPr>
            <a:normAutofit fontScale="62500" lnSpcReduction="20000"/>
          </a:bodyPr>
          <a:lstStyle/>
          <a:p>
            <a:pPr algn="just">
              <a:buNone/>
            </a:pPr>
            <a:r>
              <a:rPr lang="es-ES" dirty="0"/>
              <a:t>Evidencia epidemiológica:</a:t>
            </a:r>
          </a:p>
          <a:p>
            <a:pPr algn="just"/>
            <a:r>
              <a:rPr lang="es-ES" dirty="0"/>
              <a:t>A pesar </a:t>
            </a:r>
            <a:r>
              <a:rPr lang="es-ES" dirty="0" smtClean="0"/>
              <a:t>de su complejidad</a:t>
            </a:r>
            <a:r>
              <a:rPr lang="es-ES" dirty="0"/>
              <a:t>, existe evidencia concluyente del efecto adverso en la salud del feto y/o del niño para los siguientes contaminantes ambientales (</a:t>
            </a:r>
            <a:r>
              <a:rPr lang="es-ES" dirty="0" err="1"/>
              <a:t>Wigle</a:t>
            </a:r>
            <a:r>
              <a:rPr lang="es-ES" dirty="0"/>
              <a:t> et al., 2008):</a:t>
            </a:r>
          </a:p>
          <a:p>
            <a:pPr algn="just">
              <a:buNone/>
            </a:pPr>
            <a:r>
              <a:rPr lang="es-ES" dirty="0"/>
              <a:t> </a:t>
            </a:r>
            <a:r>
              <a:rPr lang="es-ES" dirty="0" smtClean="0"/>
              <a:t>Exposición prenatal al</a:t>
            </a:r>
            <a:endParaRPr lang="es-ES" dirty="0"/>
          </a:p>
          <a:p>
            <a:pPr algn="just">
              <a:buNone/>
            </a:pPr>
            <a:r>
              <a:rPr lang="es-ES" dirty="0"/>
              <a:t>Exposición prenatal</a:t>
            </a:r>
            <a:r>
              <a:rPr lang="es-ES" dirty="0" smtClean="0"/>
              <a:t>:</a:t>
            </a:r>
          </a:p>
          <a:p>
            <a:pPr algn="just"/>
            <a:r>
              <a:rPr lang="es-ES" b="1" u="sng" dirty="0" smtClean="0"/>
              <a:t>Alcohol: </a:t>
            </a:r>
            <a:r>
              <a:rPr lang="es-ES" dirty="0" smtClean="0"/>
              <a:t>efecto dañino y alteraciones en la conducta</a:t>
            </a:r>
          </a:p>
          <a:p>
            <a:pPr algn="just"/>
            <a:r>
              <a:rPr lang="es-ES" b="1" u="sng" dirty="0" smtClean="0"/>
              <a:t>Plomo: </a:t>
            </a:r>
            <a:r>
              <a:rPr lang="es-ES" dirty="0" smtClean="0"/>
              <a:t>disminución del CI, de la capacidad de aprendizaje, atención,  memoria y contribuye al aumento de la hiperactividad, impulsividad y agresividad . </a:t>
            </a:r>
            <a:r>
              <a:rPr lang="es-ES" b="1" u="sng" dirty="0" smtClean="0"/>
              <a:t>Déficits ligeros que tienden a estar enmascarados</a:t>
            </a:r>
            <a:endParaRPr lang="es-ES" dirty="0"/>
          </a:p>
          <a:p>
            <a:pPr lvl="0" algn="just"/>
            <a:r>
              <a:rPr lang="es-ES" b="1" u="sng" dirty="0" err="1"/>
              <a:t>Metilmercurio</a:t>
            </a:r>
            <a:r>
              <a:rPr lang="es-ES" b="1" u="sng" dirty="0"/>
              <a:t>: </a:t>
            </a:r>
            <a:r>
              <a:rPr lang="es-ES" dirty="0"/>
              <a:t>se ha observado retraso en el desarrollo cognitivo, motor, auditivo y visual en población expuesta a elevadas concentraciones.</a:t>
            </a:r>
          </a:p>
          <a:p>
            <a:pPr lvl="0" algn="just"/>
            <a:r>
              <a:rPr lang="es-ES" b="1" u="sng" dirty="0" err="1"/>
              <a:t>PCBs</a:t>
            </a:r>
            <a:r>
              <a:rPr lang="es-ES" b="1" u="sng" dirty="0"/>
              <a:t> (</a:t>
            </a:r>
            <a:r>
              <a:rPr lang="es-ES" b="1" u="sng" dirty="0" err="1"/>
              <a:t>policlorobifenilos</a:t>
            </a:r>
            <a:r>
              <a:rPr lang="es-ES" b="1" u="sng" dirty="0"/>
              <a:t>): </a:t>
            </a:r>
            <a:r>
              <a:rPr lang="es-ES" dirty="0"/>
              <a:t>se ha encontrado déficit cognitivo y motor por exposición a altas concentraciones.</a:t>
            </a:r>
          </a:p>
          <a:p>
            <a:pPr lvl="0" algn="just"/>
            <a:r>
              <a:rPr lang="es-ES" b="1" u="sng" dirty="0"/>
              <a:t>Humo del tabaco: </a:t>
            </a:r>
            <a:r>
              <a:rPr lang="es-ES" dirty="0"/>
              <a:t>produce efectos adversos al nacimiento tales como retraso del crecimiento intrauterino, parto prematuro y bajo peso al nacer</a:t>
            </a: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Evidencia epidemiológica:</a:t>
            </a:r>
            <a:br>
              <a:rPr lang="es-ES" dirty="0" smtClean="0"/>
            </a:br>
            <a:endParaRPr lang="es-ES" dirty="0"/>
          </a:p>
        </p:txBody>
      </p:sp>
      <p:sp>
        <p:nvSpPr>
          <p:cNvPr id="3" name="2 Marcador de contenido"/>
          <p:cNvSpPr>
            <a:spLocks noGrp="1"/>
          </p:cNvSpPr>
          <p:nvPr>
            <p:ph idx="1"/>
          </p:nvPr>
        </p:nvSpPr>
        <p:spPr/>
        <p:txBody>
          <a:bodyPr>
            <a:normAutofit fontScale="85000" lnSpcReduction="20000"/>
          </a:bodyPr>
          <a:lstStyle/>
          <a:p>
            <a:pPr algn="just">
              <a:buNone/>
            </a:pPr>
            <a:r>
              <a:rPr lang="es-ES" dirty="0"/>
              <a:t>Exposición postnatal</a:t>
            </a:r>
          </a:p>
          <a:p>
            <a:pPr lvl="0" algn="just"/>
            <a:r>
              <a:rPr lang="es-ES" b="1" u="sng" dirty="0"/>
              <a:t>Plomo: </a:t>
            </a:r>
            <a:r>
              <a:rPr lang="es-ES" dirty="0"/>
              <a:t>la exposición a bajas dosis puede causar déficit cognitivo y daños en el tubo neural.</a:t>
            </a:r>
          </a:p>
          <a:p>
            <a:pPr lvl="0" algn="just"/>
            <a:r>
              <a:rPr lang="es-ES" b="1" u="sng" dirty="0" err="1"/>
              <a:t>Metilmercurio</a:t>
            </a:r>
            <a:r>
              <a:rPr lang="es-ES" b="1" u="sng" dirty="0"/>
              <a:t>: </a:t>
            </a:r>
            <a:r>
              <a:rPr lang="es-ES" dirty="0"/>
              <a:t>la exposición a altas concentraciones se ha visto asociada con déficit visual.</a:t>
            </a:r>
          </a:p>
          <a:p>
            <a:pPr lvl="0" algn="just"/>
            <a:r>
              <a:rPr lang="es-ES" b="1" dirty="0" smtClean="0"/>
              <a:t>Contaminantes </a:t>
            </a:r>
            <a:r>
              <a:rPr lang="es-ES" b="1" dirty="0"/>
              <a:t>del aire interior, principalmente del humo del tabaco ambiental: </a:t>
            </a:r>
            <a:r>
              <a:rPr lang="es-ES" dirty="0"/>
              <a:t>se ha asociado con desarrollo y agudización del asma, infecciones pulmonares, infecciones en el oído medio y cáncer del pulmón en la edad adulta.</a:t>
            </a:r>
          </a:p>
          <a:p>
            <a:pPr lvl="0" algn="just"/>
            <a:r>
              <a:rPr lang="es-ES" b="1" u="sng" dirty="0"/>
              <a:t>Contaminantes al aire exterior: </a:t>
            </a:r>
            <a:r>
              <a:rPr lang="es-ES" dirty="0"/>
              <a:t>asociados con la agudización del asma.</a:t>
            </a:r>
          </a:p>
          <a:p>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a:xfrm>
            <a:off x="457200" y="274638"/>
            <a:ext cx="8229600" cy="1554162"/>
          </a:xfrm>
        </p:spPr>
        <p:txBody>
          <a:bodyPr/>
          <a:lstStyle/>
          <a:p>
            <a:r>
              <a:rPr lang="en-GB" sz="2800" b="1" dirty="0" smtClean="0">
                <a:solidFill>
                  <a:srgbClr val="FF0066"/>
                </a:solidFill>
              </a:rPr>
              <a:t>Red INMA: </a:t>
            </a:r>
            <a:r>
              <a:rPr lang="en-GB" sz="2800" b="1" dirty="0" err="1" smtClean="0">
                <a:solidFill>
                  <a:srgbClr val="FF0066"/>
                </a:solidFill>
              </a:rPr>
              <a:t>Objetivos</a:t>
            </a:r>
            <a:r>
              <a:rPr lang="en-GB" sz="2800" b="1" dirty="0" smtClean="0">
                <a:solidFill>
                  <a:srgbClr val="FF0066"/>
                </a:solidFill>
              </a:rPr>
              <a:t> </a:t>
            </a:r>
            <a:r>
              <a:rPr lang="en-GB" sz="2800" b="1" dirty="0" err="1">
                <a:solidFill>
                  <a:srgbClr val="FF0066"/>
                </a:solidFill>
              </a:rPr>
              <a:t>Generales</a:t>
            </a:r>
            <a:r>
              <a:rPr lang="en-GB" sz="2800" b="1" dirty="0">
                <a:solidFill>
                  <a:srgbClr val="FF0066"/>
                </a:solidFill>
              </a:rPr>
              <a:t> </a:t>
            </a:r>
            <a:br>
              <a:rPr lang="en-GB" sz="2800" b="1" dirty="0">
                <a:solidFill>
                  <a:srgbClr val="FF0066"/>
                </a:solidFill>
              </a:rPr>
            </a:br>
            <a:r>
              <a:rPr lang="en-GB" sz="2800" b="1" dirty="0">
                <a:solidFill>
                  <a:srgbClr val="FF0066"/>
                </a:solidFill>
              </a:rPr>
              <a:t/>
            </a:r>
            <a:br>
              <a:rPr lang="en-GB" sz="2800" b="1" dirty="0">
                <a:solidFill>
                  <a:srgbClr val="FF0066"/>
                </a:solidFill>
              </a:rPr>
            </a:br>
            <a:r>
              <a:rPr lang="en-GB" sz="2400" b="1" dirty="0">
                <a:solidFill>
                  <a:srgbClr val="FF0066"/>
                </a:solidFill>
              </a:rPr>
              <a:t>www.infanciaymedioambiente.org</a:t>
            </a:r>
          </a:p>
        </p:txBody>
      </p:sp>
      <p:sp>
        <p:nvSpPr>
          <p:cNvPr id="360451" name="Rectangle 3"/>
          <p:cNvSpPr>
            <a:spLocks noChangeArrowheads="1"/>
          </p:cNvSpPr>
          <p:nvPr/>
        </p:nvSpPr>
        <p:spPr bwMode="auto">
          <a:xfrm>
            <a:off x="304800" y="1905001"/>
            <a:ext cx="8466667" cy="5078313"/>
          </a:xfrm>
          <a:prstGeom prst="rect">
            <a:avLst/>
          </a:prstGeom>
          <a:noFill/>
          <a:ln w="41275" algn="ctr">
            <a:noFill/>
            <a:miter lim="800000"/>
            <a:headEnd/>
            <a:tailEnd/>
          </a:ln>
          <a:effectLst/>
        </p:spPr>
        <p:txBody>
          <a:bodyPr>
            <a:spAutoFit/>
          </a:bodyPr>
          <a:lstStyle/>
          <a:p>
            <a:r>
              <a:rPr lang="es-ES"/>
              <a:t>-</a:t>
            </a:r>
            <a:r>
              <a:rPr lang="es-ES" sz="2400"/>
              <a:t>Compartir metodologías y conocimientos entre diversos grupos españoles que estudian los efectos del MA en salud infantil.</a:t>
            </a:r>
          </a:p>
          <a:p>
            <a:endParaRPr lang="es-ES" sz="2400"/>
          </a:p>
          <a:p>
            <a:r>
              <a:rPr lang="es-ES" sz="2400"/>
              <a:t>-Describir el nivel de contaminación y de exposición de los niños durante la gestación y la primera infancia.</a:t>
            </a:r>
          </a:p>
          <a:p>
            <a:endParaRPr lang="es-ES" sz="2400"/>
          </a:p>
          <a:p>
            <a:r>
              <a:rPr lang="es-ES" sz="2400"/>
              <a:t>-Evaluar el papel de los contaminantes ambientales y los factores protectores de la dieta en el crecimiento fetal y el desarrollo neuroendocrino-inmunitario.</a:t>
            </a:r>
          </a:p>
          <a:p>
            <a:endParaRPr lang="es-ES" sz="2400"/>
          </a:p>
          <a:p>
            <a:r>
              <a:rPr lang="es-ES" sz="2400"/>
              <a:t>-Proveer información útil para la confección de programas de indicadores de salud.</a:t>
            </a:r>
          </a:p>
          <a:p>
            <a:pPr>
              <a:spcBef>
                <a:spcPct val="50000"/>
              </a:spcBef>
              <a:buClr>
                <a:schemeClr val="accent2"/>
              </a:buClr>
              <a:buSzPct val="80000"/>
              <a:buFont typeface="Wingdings" pitchFamily="2" charset="2"/>
              <a:buNone/>
            </a:pPr>
            <a:endParaRPr lang="es-ES"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p:cNvPicPr>
            <a:picLocks noChangeAspect="1" noChangeArrowheads="1"/>
          </p:cNvPicPr>
          <p:nvPr/>
        </p:nvPicPr>
        <p:blipFill>
          <a:blip r:embed="rId2"/>
          <a:srcRect/>
          <a:stretch>
            <a:fillRect/>
          </a:stretch>
        </p:blipFill>
        <p:spPr bwMode="auto">
          <a:xfrm>
            <a:off x="776288" y="276225"/>
            <a:ext cx="7591425" cy="2000250"/>
          </a:xfrm>
          <a:prstGeom prst="rect">
            <a:avLst/>
          </a:prstGeom>
          <a:noFill/>
          <a:ln w="9525">
            <a:noFill/>
            <a:miter lim="800000"/>
            <a:headEnd/>
            <a:tailEnd/>
          </a:ln>
        </p:spPr>
      </p:pic>
      <p:pic>
        <p:nvPicPr>
          <p:cNvPr id="116739" name="Picture 3"/>
          <p:cNvPicPr>
            <a:picLocks noChangeAspect="1" noChangeArrowheads="1"/>
          </p:cNvPicPr>
          <p:nvPr/>
        </p:nvPicPr>
        <p:blipFill>
          <a:blip r:embed="rId3"/>
          <a:srcRect/>
          <a:stretch>
            <a:fillRect/>
          </a:stretch>
        </p:blipFill>
        <p:spPr bwMode="auto">
          <a:xfrm>
            <a:off x="776288" y="2509838"/>
            <a:ext cx="5470525" cy="3019425"/>
          </a:xfrm>
          <a:prstGeom prst="rect">
            <a:avLst/>
          </a:prstGeom>
          <a:noFill/>
          <a:ln w="9525">
            <a:noFill/>
            <a:miter lim="800000"/>
            <a:headEnd/>
            <a:tailEnd/>
          </a:ln>
        </p:spPr>
      </p:pic>
      <p:pic>
        <p:nvPicPr>
          <p:cNvPr id="116740" name="Picture 5" descr="Resultado de imagen de j epidemiol community health"/>
          <p:cNvPicPr>
            <a:picLocks noChangeAspect="1" noChangeArrowheads="1"/>
          </p:cNvPicPr>
          <p:nvPr/>
        </p:nvPicPr>
        <p:blipFill>
          <a:blip r:embed="rId4"/>
          <a:srcRect/>
          <a:stretch>
            <a:fillRect/>
          </a:stretch>
        </p:blipFill>
        <p:spPr bwMode="auto">
          <a:xfrm>
            <a:off x="6786563" y="2781300"/>
            <a:ext cx="184785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p:cNvPicPr>
            <a:picLocks noChangeAspect="1" noChangeArrowheads="1"/>
          </p:cNvPicPr>
          <p:nvPr/>
        </p:nvPicPr>
        <p:blipFill>
          <a:blip r:embed="rId2"/>
          <a:srcRect/>
          <a:stretch>
            <a:fillRect/>
          </a:stretch>
        </p:blipFill>
        <p:spPr bwMode="auto">
          <a:xfrm>
            <a:off x="1004888" y="0"/>
            <a:ext cx="7134225" cy="2547938"/>
          </a:xfrm>
          <a:prstGeom prst="rect">
            <a:avLst/>
          </a:prstGeom>
          <a:noFill/>
          <a:ln w="9525">
            <a:noFill/>
            <a:miter lim="800000"/>
            <a:headEnd/>
            <a:tailEnd/>
          </a:ln>
        </p:spPr>
      </p:pic>
      <p:sp>
        <p:nvSpPr>
          <p:cNvPr id="115715" name="3 Rectángulo"/>
          <p:cNvSpPr>
            <a:spLocks noChangeArrowheads="1"/>
          </p:cNvSpPr>
          <p:nvPr/>
        </p:nvSpPr>
        <p:spPr bwMode="auto">
          <a:xfrm>
            <a:off x="438150" y="2547938"/>
            <a:ext cx="8058150" cy="368300"/>
          </a:xfrm>
          <a:prstGeom prst="rect">
            <a:avLst/>
          </a:prstGeom>
          <a:noFill/>
          <a:ln w="9525">
            <a:noFill/>
            <a:miter lim="800000"/>
            <a:headEnd/>
            <a:tailEnd/>
          </a:ln>
        </p:spPr>
        <p:txBody>
          <a:bodyPr>
            <a:spAutoFit/>
          </a:bodyPr>
          <a:lstStyle/>
          <a:p>
            <a:pPr algn="just"/>
            <a:endParaRPr lang="es-ES"/>
          </a:p>
        </p:txBody>
      </p:sp>
      <p:pic>
        <p:nvPicPr>
          <p:cNvPr id="115716" name="Picture 2"/>
          <p:cNvPicPr>
            <a:picLocks noChangeAspect="1" noChangeArrowheads="1"/>
          </p:cNvPicPr>
          <p:nvPr/>
        </p:nvPicPr>
        <p:blipFill>
          <a:blip r:embed="rId3"/>
          <a:srcRect/>
          <a:stretch>
            <a:fillRect/>
          </a:stretch>
        </p:blipFill>
        <p:spPr bwMode="auto">
          <a:xfrm>
            <a:off x="192088" y="2916238"/>
            <a:ext cx="8759825" cy="309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s-ES" dirty="0" smtClean="0"/>
              <a:t>salud</a:t>
            </a:r>
          </a:p>
        </p:txBody>
      </p:sp>
      <p:sp>
        <p:nvSpPr>
          <p:cNvPr id="3075" name="Rectangle 3"/>
          <p:cNvSpPr>
            <a:spLocks noGrp="1" noChangeArrowheads="1"/>
          </p:cNvSpPr>
          <p:nvPr>
            <p:ph type="body" sz="half" idx="1"/>
          </p:nvPr>
        </p:nvSpPr>
        <p:spPr/>
        <p:txBody>
          <a:bodyPr/>
          <a:lstStyle/>
          <a:p>
            <a:pPr eaLnBrk="1" hangingPunct="1">
              <a:lnSpc>
                <a:spcPct val="90000"/>
              </a:lnSpc>
            </a:pPr>
            <a:r>
              <a:rPr lang="es-ES" sz="2400" dirty="0" smtClean="0">
                <a:solidFill>
                  <a:srgbClr val="231F20"/>
                </a:solidFill>
                <a:latin typeface="Bookman Old Style" pitchFamily="18" charset="0"/>
                <a:cs typeface="Times New Roman" charset="0"/>
              </a:rPr>
              <a:t>Estar sano y vivir en ambientes saludables es un derecho humano.</a:t>
            </a:r>
            <a:r>
              <a:rPr lang="es-ES" sz="2400" dirty="0" smtClean="0"/>
              <a:t> </a:t>
            </a:r>
          </a:p>
          <a:p>
            <a:pPr eaLnBrk="1" hangingPunct="1">
              <a:lnSpc>
                <a:spcPct val="90000"/>
              </a:lnSpc>
            </a:pPr>
            <a:r>
              <a:rPr lang="es-ES" sz="2400" dirty="0" smtClean="0">
                <a:latin typeface="Bookman Old Style" pitchFamily="18" charset="0"/>
                <a:cs typeface="Times New Roman" charset="0"/>
              </a:rPr>
              <a:t>El Estado y la sociedad son </a:t>
            </a:r>
            <a:r>
              <a:rPr lang="es-ES" sz="2400" dirty="0" err="1" smtClean="0">
                <a:latin typeface="Bookman Old Style" pitchFamily="18" charset="0"/>
                <a:cs typeface="Times New Roman" charset="0"/>
              </a:rPr>
              <a:t>co</a:t>
            </a:r>
            <a:r>
              <a:rPr lang="es-ES" sz="2400" smtClean="0">
                <a:latin typeface="Bookman Old Style" pitchFamily="18" charset="0"/>
                <a:cs typeface="Times New Roman" charset="0"/>
              </a:rPr>
              <a:t>-responsables en el diseño y la ejecución de políticas públicas que garanticen este derecho.</a:t>
            </a:r>
          </a:p>
        </p:txBody>
      </p:sp>
      <p:pic>
        <p:nvPicPr>
          <p:cNvPr id="3076" name="Picture 7" descr="d222i6495h162129[1]"/>
          <p:cNvPicPr>
            <a:picLocks noGrp="1" noChangeAspect="1" noChangeArrowheads="1"/>
          </p:cNvPicPr>
          <p:nvPr>
            <p:ph type="clipArt" sz="half" idx="2"/>
          </p:nvPr>
        </p:nvPicPr>
        <p:blipFill>
          <a:blip r:embed="rId2"/>
          <a:srcRect/>
          <a:stretch>
            <a:fillRect/>
          </a:stretch>
        </p:blipFill>
        <p:spPr>
          <a:xfrm>
            <a:off x="4778375" y="1981200"/>
            <a:ext cx="3548063" cy="411480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228600" y="381000"/>
            <a:ext cx="8686800" cy="1828800"/>
          </a:xfrm>
        </p:spPr>
        <p:txBody>
          <a:bodyPr>
            <a:normAutofit fontScale="90000"/>
          </a:bodyPr>
          <a:lstStyle/>
          <a:p>
            <a:pPr algn="ctr" eaLnBrk="1" hangingPunct="1"/>
            <a:r>
              <a:rPr lang="es-ES" sz="3200" b="1" smtClean="0">
                <a:solidFill>
                  <a:srgbClr val="FF0066"/>
                </a:solidFill>
              </a:rPr>
              <a:t>Trabajo 2: Exposición prenatal al mirex y rendimiento cognitivo a los 4 años</a:t>
            </a:r>
            <a:br>
              <a:rPr lang="es-ES" sz="3200" b="1" smtClean="0">
                <a:solidFill>
                  <a:srgbClr val="FF0066"/>
                </a:solidFill>
              </a:rPr>
            </a:br>
            <a:r>
              <a:rPr lang="es-ES" sz="3200" b="1" smtClean="0">
                <a:solidFill>
                  <a:srgbClr val="FF0066"/>
                </a:solidFill>
              </a:rPr>
              <a:t>Infancia y Medio Ambiente (Red INMA)</a:t>
            </a:r>
            <a:br>
              <a:rPr lang="es-ES" sz="3200" b="1" smtClean="0">
                <a:solidFill>
                  <a:srgbClr val="FF0066"/>
                </a:solidFill>
              </a:rPr>
            </a:br>
            <a:endParaRPr lang="es-ES" sz="3200" b="1" smtClean="0">
              <a:solidFill>
                <a:srgbClr val="FF0066"/>
              </a:solidFill>
            </a:endParaRPr>
          </a:p>
        </p:txBody>
      </p:sp>
      <p:sp>
        <p:nvSpPr>
          <p:cNvPr id="146435" name="Rectangle 3"/>
          <p:cNvSpPr>
            <a:spLocks noGrp="1" noChangeArrowheads="1"/>
          </p:cNvSpPr>
          <p:nvPr>
            <p:ph type="body" idx="1"/>
          </p:nvPr>
        </p:nvSpPr>
        <p:spPr>
          <a:xfrm>
            <a:off x="152400" y="2133600"/>
            <a:ext cx="8763000" cy="4495800"/>
          </a:xfrm>
        </p:spPr>
        <p:txBody>
          <a:bodyPr/>
          <a:lstStyle/>
          <a:p>
            <a:pPr eaLnBrk="1" hangingPunct="1">
              <a:lnSpc>
                <a:spcPct val="90000"/>
              </a:lnSpc>
            </a:pPr>
            <a:endParaRPr lang="es-ES" smtClean="0"/>
          </a:p>
          <a:p>
            <a:pPr algn="just" eaLnBrk="1" hangingPunct="1">
              <a:lnSpc>
                <a:spcPct val="90000"/>
              </a:lnSpc>
            </a:pPr>
            <a:r>
              <a:rPr lang="es-ES" sz="2800" smtClean="0"/>
              <a:t>Desde el momento de la concepción hasta la adolescencia, los más pequeños se encuentran expuestos a una serie de amenazas medio-ambientales que pueden producir efectos importantes sobre su salud, debido a que son organismos en desarrollo.</a:t>
            </a:r>
          </a:p>
          <a:p>
            <a:pPr eaLnBrk="1" hangingPunct="1">
              <a:lnSpc>
                <a:spcPct val="90000"/>
              </a:lnSpc>
              <a:buFont typeface="Wingdings" pitchFamily="2" charset="2"/>
              <a:buNone/>
            </a:pPr>
            <a:endParaRPr lang="es-ES" sz="2800" smtClean="0"/>
          </a:p>
          <a:p>
            <a:pPr algn="just" eaLnBrk="1" hangingPunct="1">
              <a:lnSpc>
                <a:spcPct val="90000"/>
              </a:lnSpc>
            </a:pPr>
            <a:r>
              <a:rPr lang="es-ES" sz="2800" smtClean="0"/>
              <a:t>Estos riesgos pueden aparecer en cualquier fase, alterando  o interrumpiendo consecuentemente los procesos de desarrollo. (WHO, 2002)</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title"/>
          </p:nvPr>
        </p:nvSpPr>
        <p:spPr>
          <a:xfrm>
            <a:off x="457200" y="533400"/>
            <a:ext cx="8229600" cy="1143000"/>
          </a:xfrm>
        </p:spPr>
        <p:txBody>
          <a:bodyPr/>
          <a:lstStyle/>
          <a:p>
            <a:pPr algn="ctr" eaLnBrk="1" hangingPunct="1"/>
            <a:r>
              <a:rPr lang="es-ES" b="1" smtClean="0">
                <a:solidFill>
                  <a:srgbClr val="FF0066"/>
                </a:solidFill>
              </a:rPr>
              <a:t>Contaminantes Ambientales</a:t>
            </a:r>
          </a:p>
        </p:txBody>
      </p:sp>
      <p:sp>
        <p:nvSpPr>
          <p:cNvPr id="147459" name="Rectangle 8"/>
          <p:cNvSpPr>
            <a:spLocks noGrp="1" noChangeArrowheads="1"/>
          </p:cNvSpPr>
          <p:nvPr>
            <p:ph type="body" idx="1"/>
          </p:nvPr>
        </p:nvSpPr>
        <p:spPr>
          <a:xfrm>
            <a:off x="381000" y="2133600"/>
            <a:ext cx="8382000" cy="4495800"/>
          </a:xfrm>
        </p:spPr>
        <p:txBody>
          <a:bodyPr/>
          <a:lstStyle/>
          <a:p>
            <a:pPr eaLnBrk="1" hangingPunct="1">
              <a:buFont typeface="Wingdings" pitchFamily="2" charset="2"/>
              <a:buNone/>
            </a:pPr>
            <a:endParaRPr lang="es-ES" smtClean="0"/>
          </a:p>
          <a:p>
            <a:pPr algn="just" eaLnBrk="1" hangingPunct="1"/>
            <a:r>
              <a:rPr lang="es-ES" sz="2800" smtClean="0"/>
              <a:t>En los países desarrollados el nivel de contaminación es muy elevado.</a:t>
            </a:r>
          </a:p>
          <a:p>
            <a:pPr algn="just" eaLnBrk="1" hangingPunct="1">
              <a:buFont typeface="Wingdings" pitchFamily="2" charset="2"/>
              <a:buNone/>
            </a:pPr>
            <a:endParaRPr lang="es-ES" sz="2800" smtClean="0"/>
          </a:p>
          <a:p>
            <a:pPr algn="just" eaLnBrk="1" hangingPunct="1"/>
            <a:r>
              <a:rPr lang="es-ES" sz="2800" smtClean="0"/>
              <a:t>La contaminación es multicausal, las fuentes de exposición pueden ser: la alimentación, el aire, agua, y cada una de ellas puede dar lugar a diferentes efectos.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28600"/>
            <a:ext cx="8229600" cy="838200"/>
          </a:xfrm>
        </p:spPr>
        <p:txBody>
          <a:bodyPr/>
          <a:lstStyle/>
          <a:p>
            <a:pPr algn="ctr"/>
            <a:r>
              <a:rPr lang="es-ES" sz="3600" b="1">
                <a:solidFill>
                  <a:srgbClr val="FF0066"/>
                </a:solidFill>
              </a:rPr>
              <a:t>Compuestos Organoclorados</a:t>
            </a:r>
          </a:p>
        </p:txBody>
      </p:sp>
      <p:sp>
        <p:nvSpPr>
          <p:cNvPr id="57347" name="Rectangle 3"/>
          <p:cNvSpPr>
            <a:spLocks noGrp="1" noChangeArrowheads="1"/>
          </p:cNvSpPr>
          <p:nvPr>
            <p:ph idx="1"/>
          </p:nvPr>
        </p:nvSpPr>
        <p:spPr>
          <a:xfrm>
            <a:off x="190501" y="1371600"/>
            <a:ext cx="8763000" cy="5257800"/>
          </a:xfrm>
        </p:spPr>
        <p:txBody>
          <a:bodyPr>
            <a:normAutofit/>
          </a:bodyPr>
          <a:lstStyle/>
          <a:p>
            <a:pPr algn="just">
              <a:lnSpc>
                <a:spcPct val="90000"/>
              </a:lnSpc>
            </a:pPr>
            <a:r>
              <a:rPr lang="es-ES" sz="2800" dirty="0"/>
              <a:t>Compuestos Orgánicos Persistentes (</a:t>
            </a:r>
            <a:r>
              <a:rPr lang="es-ES" sz="2800" dirty="0" err="1"/>
              <a:t>COP´s</a:t>
            </a:r>
            <a:r>
              <a:rPr lang="es-ES" sz="2800" dirty="0"/>
              <a:t>).</a:t>
            </a:r>
          </a:p>
          <a:p>
            <a:pPr algn="just">
              <a:lnSpc>
                <a:spcPct val="90000"/>
              </a:lnSpc>
              <a:buFont typeface="Wingdings" pitchFamily="2" charset="2"/>
              <a:buNone/>
            </a:pPr>
            <a:endParaRPr lang="es-ES" sz="2800" dirty="0"/>
          </a:p>
          <a:p>
            <a:pPr algn="just">
              <a:lnSpc>
                <a:spcPct val="90000"/>
              </a:lnSpc>
            </a:pPr>
            <a:r>
              <a:rPr lang="es-ES" sz="2800" b="1" dirty="0">
                <a:solidFill>
                  <a:srgbClr val="009900"/>
                </a:solidFill>
              </a:rPr>
              <a:t>Persistentes en todo el Planeta.</a:t>
            </a:r>
          </a:p>
          <a:p>
            <a:pPr algn="just">
              <a:lnSpc>
                <a:spcPct val="90000"/>
              </a:lnSpc>
            </a:pPr>
            <a:r>
              <a:rPr lang="es-ES" sz="2800" b="1" dirty="0" err="1">
                <a:solidFill>
                  <a:srgbClr val="009900"/>
                </a:solidFill>
              </a:rPr>
              <a:t>Bioestables</a:t>
            </a:r>
            <a:r>
              <a:rPr lang="es-ES" sz="2800" b="1" dirty="0">
                <a:solidFill>
                  <a:srgbClr val="009900"/>
                </a:solidFill>
              </a:rPr>
              <a:t>.</a:t>
            </a:r>
          </a:p>
          <a:p>
            <a:pPr algn="just">
              <a:lnSpc>
                <a:spcPct val="90000"/>
              </a:lnSpc>
            </a:pPr>
            <a:r>
              <a:rPr lang="es-ES" sz="2800" b="1" dirty="0">
                <a:solidFill>
                  <a:srgbClr val="009900"/>
                </a:solidFill>
              </a:rPr>
              <a:t>Lenta biodegradación</a:t>
            </a:r>
          </a:p>
          <a:p>
            <a:pPr algn="just">
              <a:lnSpc>
                <a:spcPct val="90000"/>
              </a:lnSpc>
              <a:buNone/>
            </a:pPr>
            <a:endParaRPr lang="es-ES" sz="2800" dirty="0" smtClean="0"/>
          </a:p>
          <a:p>
            <a:pPr algn="just">
              <a:lnSpc>
                <a:spcPct val="90000"/>
              </a:lnSpc>
              <a:buNone/>
            </a:pPr>
            <a:r>
              <a:rPr lang="es-ES" sz="2400" dirty="0" smtClean="0"/>
              <a:t>Actualmente se encuentran </a:t>
            </a:r>
          </a:p>
          <a:p>
            <a:pPr algn="just">
              <a:lnSpc>
                <a:spcPct val="90000"/>
              </a:lnSpc>
              <a:buNone/>
            </a:pPr>
            <a:r>
              <a:rPr lang="es-ES" sz="2400" dirty="0" smtClean="0"/>
              <a:t>prohibidos, pero siguen </a:t>
            </a:r>
          </a:p>
          <a:p>
            <a:pPr algn="just">
              <a:lnSpc>
                <a:spcPct val="90000"/>
              </a:lnSpc>
              <a:buNone/>
            </a:pPr>
            <a:r>
              <a:rPr lang="es-ES" sz="2400" dirty="0" smtClean="0"/>
              <a:t>presentes debido a su lenta </a:t>
            </a:r>
          </a:p>
          <a:p>
            <a:pPr algn="just">
              <a:lnSpc>
                <a:spcPct val="90000"/>
              </a:lnSpc>
              <a:buNone/>
            </a:pPr>
            <a:r>
              <a:rPr lang="es-ES" sz="2400" dirty="0" smtClean="0"/>
              <a:t>biodegradación y su uso en </a:t>
            </a:r>
          </a:p>
          <a:p>
            <a:pPr algn="just">
              <a:lnSpc>
                <a:spcPct val="90000"/>
              </a:lnSpc>
              <a:buNone/>
            </a:pPr>
            <a:r>
              <a:rPr lang="es-ES" sz="2400" dirty="0" smtClean="0"/>
              <a:t>países en vías de desarrollo. </a:t>
            </a:r>
          </a:p>
          <a:p>
            <a:pPr algn="just">
              <a:lnSpc>
                <a:spcPct val="90000"/>
              </a:lnSpc>
              <a:buFont typeface="Wingdings" pitchFamily="2" charset="2"/>
              <a:buNone/>
            </a:pPr>
            <a:endParaRPr lang="es-ES" sz="2800" dirty="0"/>
          </a:p>
          <a:p>
            <a:pPr algn="just">
              <a:lnSpc>
                <a:spcPct val="90000"/>
              </a:lnSpc>
              <a:buFont typeface="Wingdings" pitchFamily="2" charset="2"/>
              <a:buNone/>
            </a:pPr>
            <a:endParaRPr lang="es-ES" sz="2800" dirty="0"/>
          </a:p>
          <a:p>
            <a:pPr>
              <a:lnSpc>
                <a:spcPct val="90000"/>
              </a:lnSpc>
              <a:buFont typeface="Wingdings" pitchFamily="2" charset="2"/>
              <a:buNone/>
            </a:pPr>
            <a:endParaRPr lang="es-ES" sz="2800" b="1" dirty="0"/>
          </a:p>
        </p:txBody>
      </p:sp>
      <p:sp>
        <p:nvSpPr>
          <p:cNvPr id="57349" name="AutoShape 5"/>
          <p:cNvSpPr>
            <a:spLocks/>
          </p:cNvSpPr>
          <p:nvPr/>
        </p:nvSpPr>
        <p:spPr bwMode="auto">
          <a:xfrm>
            <a:off x="4800600" y="2514600"/>
            <a:ext cx="76200" cy="1524000"/>
          </a:xfrm>
          <a:prstGeom prst="rightBrace">
            <a:avLst>
              <a:gd name="adj1" fmla="val 148148"/>
              <a:gd name="adj2" fmla="val 50000"/>
            </a:avLst>
          </a:prstGeom>
          <a:noFill/>
          <a:ln w="9525">
            <a:solidFill>
              <a:schemeClr val="tx1"/>
            </a:solidFill>
            <a:round/>
            <a:headEnd/>
            <a:tailEnd/>
          </a:ln>
          <a:effectLst/>
        </p:spPr>
        <p:txBody>
          <a:bodyPr wrap="none" anchor="ctr"/>
          <a:lstStyle/>
          <a:p>
            <a:endParaRPr lang="es-ES"/>
          </a:p>
        </p:txBody>
      </p:sp>
      <p:sp>
        <p:nvSpPr>
          <p:cNvPr id="57350" name="Text Box 6"/>
          <p:cNvSpPr txBox="1">
            <a:spLocks noChangeArrowheads="1"/>
          </p:cNvSpPr>
          <p:nvPr/>
        </p:nvSpPr>
        <p:spPr bwMode="auto">
          <a:xfrm>
            <a:off x="5486400" y="2133601"/>
            <a:ext cx="3124200" cy="366713"/>
          </a:xfrm>
          <a:prstGeom prst="rect">
            <a:avLst/>
          </a:prstGeom>
          <a:noFill/>
          <a:ln w="9525">
            <a:noFill/>
            <a:miter lim="800000"/>
            <a:headEnd/>
            <a:tailEnd/>
          </a:ln>
          <a:effectLst/>
        </p:spPr>
        <p:txBody>
          <a:bodyPr>
            <a:spAutoFit/>
          </a:bodyPr>
          <a:lstStyle/>
          <a:p>
            <a:endParaRPr lang="en-GB">
              <a:latin typeface="Garamond" pitchFamily="18" charset="0"/>
            </a:endParaRPr>
          </a:p>
        </p:txBody>
      </p:sp>
      <p:sp>
        <p:nvSpPr>
          <p:cNvPr id="57351" name="Text Box 7"/>
          <p:cNvSpPr txBox="1">
            <a:spLocks noChangeArrowheads="1"/>
          </p:cNvSpPr>
          <p:nvPr/>
        </p:nvSpPr>
        <p:spPr bwMode="auto">
          <a:xfrm>
            <a:off x="4978400" y="3048001"/>
            <a:ext cx="3928533" cy="3416320"/>
          </a:xfrm>
          <a:prstGeom prst="rect">
            <a:avLst/>
          </a:prstGeom>
          <a:noFill/>
          <a:ln w="9525">
            <a:noFill/>
            <a:miter lim="800000"/>
            <a:headEnd/>
            <a:tailEnd/>
          </a:ln>
          <a:effectLst/>
        </p:spPr>
        <p:txBody>
          <a:bodyPr>
            <a:spAutoFit/>
          </a:bodyPr>
          <a:lstStyle/>
          <a:p>
            <a:r>
              <a:rPr lang="es-ES" sz="2400" b="1" dirty="0">
                <a:solidFill>
                  <a:srgbClr val="800080"/>
                </a:solidFill>
                <a:latin typeface="Garamond" pitchFamily="18" charset="0"/>
              </a:rPr>
              <a:t>*Acumulación en tejidos grasos con una vida media larga</a:t>
            </a:r>
            <a:r>
              <a:rPr lang="es-ES" sz="2400" b="1" dirty="0" smtClean="0">
                <a:solidFill>
                  <a:srgbClr val="800080"/>
                </a:solidFill>
                <a:latin typeface="Garamond" pitchFamily="18" charset="0"/>
              </a:rPr>
              <a:t>. </a:t>
            </a:r>
          </a:p>
          <a:p>
            <a:r>
              <a:rPr lang="es-ES" sz="2400" b="1" dirty="0" smtClean="0">
                <a:solidFill>
                  <a:srgbClr val="800080"/>
                </a:solidFill>
                <a:latin typeface="Garamond" pitchFamily="18" charset="0"/>
              </a:rPr>
              <a:t>Puede ser una fuente importante de exposición para los hijos durante la gestación y la lactancia materna.</a:t>
            </a:r>
          </a:p>
          <a:p>
            <a:endParaRPr lang="es-ES" sz="2400" b="1" dirty="0">
              <a:solidFill>
                <a:srgbClr val="800080"/>
              </a:solidFill>
              <a:latin typeface="Garamond"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Mirex</a:t>
            </a:r>
            <a:endParaRPr lang="es-ES" dirty="0"/>
          </a:p>
        </p:txBody>
      </p:sp>
      <p:sp>
        <p:nvSpPr>
          <p:cNvPr id="3" name="2 Marcador de contenido"/>
          <p:cNvSpPr>
            <a:spLocks noGrp="1"/>
          </p:cNvSpPr>
          <p:nvPr>
            <p:ph idx="1"/>
          </p:nvPr>
        </p:nvSpPr>
        <p:spPr/>
        <p:txBody>
          <a:bodyPr>
            <a:normAutofit fontScale="77500" lnSpcReduction="20000"/>
          </a:bodyPr>
          <a:lstStyle/>
          <a:p>
            <a:pPr algn="just"/>
            <a:r>
              <a:rPr lang="es-ES" dirty="0"/>
              <a:t>El </a:t>
            </a:r>
            <a:r>
              <a:rPr lang="es-ES" dirty="0" err="1"/>
              <a:t>mirex</a:t>
            </a:r>
            <a:r>
              <a:rPr lang="es-ES" dirty="0"/>
              <a:t> se usó como pesticida para controlar insectos y como </a:t>
            </a:r>
            <a:r>
              <a:rPr lang="es-ES" dirty="0" smtClean="0"/>
              <a:t>aditivo </a:t>
            </a:r>
            <a:r>
              <a:rPr lang="es-ES" dirty="0"/>
              <a:t>en plásticos, papel y artículos eléctricos, entre</a:t>
            </a:r>
            <a:br>
              <a:rPr lang="es-ES" dirty="0"/>
            </a:br>
            <a:r>
              <a:rPr lang="es-ES" dirty="0" smtClean="0"/>
              <a:t>otros.</a:t>
            </a:r>
          </a:p>
          <a:p>
            <a:pPr algn="just"/>
            <a:r>
              <a:rPr lang="es-ES" dirty="0" smtClean="0"/>
              <a:t>Su </a:t>
            </a:r>
            <a:r>
              <a:rPr lang="es-ES" dirty="0"/>
              <a:t>uso ha sido en gran </a:t>
            </a:r>
            <a:r>
              <a:rPr lang="es-ES" dirty="0" smtClean="0"/>
              <a:t>medida restringido </a:t>
            </a:r>
            <a:r>
              <a:rPr lang="es-ES" dirty="0"/>
              <a:t>o prohibido en la mayoría de los </a:t>
            </a:r>
            <a:r>
              <a:rPr lang="es-ES" dirty="0" smtClean="0"/>
              <a:t>países. </a:t>
            </a:r>
          </a:p>
          <a:p>
            <a:pPr algn="just"/>
            <a:r>
              <a:rPr lang="es-ES" dirty="0" smtClean="0"/>
              <a:t>El Programa </a:t>
            </a:r>
            <a:r>
              <a:rPr lang="es-ES" dirty="0"/>
              <a:t>de Naciones Unidas para el Medio Ambiente </a:t>
            </a:r>
            <a:r>
              <a:rPr lang="es-ES" dirty="0" smtClean="0"/>
              <a:t> identifico al </a:t>
            </a:r>
            <a:r>
              <a:rPr lang="es-ES" dirty="0" err="1" smtClean="0"/>
              <a:t>mirex</a:t>
            </a:r>
            <a:r>
              <a:rPr lang="es-ES" dirty="0"/>
              <a:t> </a:t>
            </a:r>
            <a:r>
              <a:rPr lang="es-ES" dirty="0" smtClean="0"/>
              <a:t>1 </a:t>
            </a:r>
            <a:r>
              <a:rPr lang="es-ES" dirty="0"/>
              <a:t>de los 12 contaminantes orgánicos persistentes que más </a:t>
            </a:r>
            <a:r>
              <a:rPr lang="es-ES" dirty="0" smtClean="0"/>
              <a:t>amenazan, a nivel mundial, la salud </a:t>
            </a:r>
            <a:r>
              <a:rPr lang="es-ES" dirty="0"/>
              <a:t> </a:t>
            </a:r>
            <a:r>
              <a:rPr lang="es-ES" dirty="0" smtClean="0"/>
              <a:t>humana </a:t>
            </a:r>
            <a:r>
              <a:rPr lang="es-ES" dirty="0"/>
              <a:t>y </a:t>
            </a:r>
            <a:r>
              <a:rPr lang="es-ES" dirty="0" smtClean="0"/>
              <a:t>animal</a:t>
            </a:r>
          </a:p>
          <a:p>
            <a:pPr algn="just"/>
            <a:r>
              <a:rPr lang="es-ES" dirty="0" smtClean="0"/>
              <a:t>La </a:t>
            </a:r>
            <a:r>
              <a:rPr lang="es-ES" dirty="0"/>
              <a:t>Agencia Internacional para la Investigación del Cáncer (</a:t>
            </a:r>
            <a:r>
              <a:rPr lang="es-ES" dirty="0" smtClean="0"/>
              <a:t>IARC) lo  </a:t>
            </a:r>
            <a:r>
              <a:rPr lang="es-ES" dirty="0"/>
              <a:t>han clasificado </a:t>
            </a:r>
            <a:r>
              <a:rPr lang="es-ES" dirty="0" smtClean="0"/>
              <a:t>como </a:t>
            </a:r>
            <a:r>
              <a:rPr lang="es-ES" dirty="0"/>
              <a:t>un probable carcinógeno </a:t>
            </a:r>
            <a:r>
              <a:rPr lang="es-ES" dirty="0" smtClean="0"/>
              <a:t>humano.</a:t>
            </a:r>
            <a:endParaRPr lang="es-E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Mirex</a:t>
            </a:r>
            <a:endParaRPr lang="es-ES" dirty="0"/>
          </a:p>
        </p:txBody>
      </p:sp>
      <p:sp>
        <p:nvSpPr>
          <p:cNvPr id="3" name="2 Marcador de contenido"/>
          <p:cNvSpPr>
            <a:spLocks noGrp="1"/>
          </p:cNvSpPr>
          <p:nvPr>
            <p:ph idx="1"/>
          </p:nvPr>
        </p:nvSpPr>
        <p:spPr/>
        <p:txBody>
          <a:bodyPr>
            <a:normAutofit fontScale="85000" lnSpcReduction="20000"/>
          </a:bodyPr>
          <a:lstStyle/>
          <a:p>
            <a:pPr algn="just"/>
            <a:r>
              <a:rPr lang="es-ES" dirty="0"/>
              <a:t>Nuestro grupo de investigación ha investigado la presencia de </a:t>
            </a:r>
            <a:r>
              <a:rPr lang="es-ES" dirty="0" err="1"/>
              <a:t>mirex</a:t>
            </a:r>
            <a:r>
              <a:rPr lang="es-ES" dirty="0"/>
              <a:t> </a:t>
            </a:r>
            <a:r>
              <a:rPr lang="es-ES" dirty="0" smtClean="0"/>
              <a:t>en la </a:t>
            </a:r>
            <a:r>
              <a:rPr lang="es-ES" dirty="0"/>
              <a:t>placenta, la leche materna, y las muestras de los niños en el tejido adiposo</a:t>
            </a:r>
            <a:br>
              <a:rPr lang="es-ES" dirty="0"/>
            </a:br>
            <a:endParaRPr lang="es-ES" dirty="0" smtClean="0"/>
          </a:p>
          <a:p>
            <a:pPr algn="just">
              <a:buNone/>
            </a:pPr>
            <a:r>
              <a:rPr lang="es-ES" dirty="0" smtClean="0"/>
              <a:t>Se ha informado de:</a:t>
            </a:r>
          </a:p>
          <a:p>
            <a:pPr algn="just"/>
            <a:r>
              <a:rPr lang="es-ES" dirty="0" smtClean="0"/>
              <a:t>Una </a:t>
            </a:r>
            <a:r>
              <a:rPr lang="es-ES" dirty="0"/>
              <a:t>asociación entre la exposición </a:t>
            </a:r>
            <a:r>
              <a:rPr lang="es-ES" dirty="0" smtClean="0"/>
              <a:t>prenatal al </a:t>
            </a:r>
            <a:r>
              <a:rPr lang="es-ES" dirty="0" err="1"/>
              <a:t>mirex</a:t>
            </a:r>
            <a:r>
              <a:rPr lang="es-ES" dirty="0"/>
              <a:t> en las muestras de la placenta y </a:t>
            </a:r>
            <a:r>
              <a:rPr lang="es-ES" dirty="0" smtClean="0"/>
              <a:t>prematuridad. </a:t>
            </a:r>
          </a:p>
          <a:p>
            <a:pPr algn="just">
              <a:buNone/>
            </a:pPr>
            <a:endParaRPr lang="es-ES" dirty="0" smtClean="0"/>
          </a:p>
          <a:p>
            <a:pPr algn="just"/>
            <a:r>
              <a:rPr lang="es-ES" dirty="0" smtClean="0"/>
              <a:t>Un </a:t>
            </a:r>
            <a:r>
              <a:rPr lang="es-ES" dirty="0"/>
              <a:t>mayor riesgo </a:t>
            </a:r>
            <a:r>
              <a:rPr lang="es-ES" dirty="0" smtClean="0"/>
              <a:t>de malformaciones </a:t>
            </a:r>
            <a:r>
              <a:rPr lang="es-ES" dirty="0"/>
              <a:t>urogenitales en los recién </a:t>
            </a:r>
            <a:r>
              <a:rPr lang="es-ES" dirty="0" smtClean="0"/>
              <a:t>nacidos.</a:t>
            </a:r>
          </a:p>
          <a:p>
            <a:pPr algn="just">
              <a:buNone/>
            </a:pPr>
            <a:r>
              <a:rPr lang="es-ES" dirty="0" smtClean="0"/>
              <a:t> </a:t>
            </a:r>
            <a:r>
              <a:rPr lang="es-ES" dirty="0"/>
              <a:t/>
            </a:r>
            <a:br>
              <a:rPr lang="es-ES" dirty="0"/>
            </a:br>
            <a:endParaRPr lang="es-E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228600" y="381000"/>
            <a:ext cx="8534400" cy="6248400"/>
          </a:xfrm>
        </p:spPr>
        <p:txBody>
          <a:bodyPr>
            <a:normAutofit/>
          </a:bodyPr>
          <a:lstStyle/>
          <a:p>
            <a:pPr algn="ctr"/>
            <a:r>
              <a:rPr lang="es-ES" b="1">
                <a:solidFill>
                  <a:srgbClr val="FF0066"/>
                </a:solidFill>
              </a:rPr>
              <a:t>OBJETIVOS:</a:t>
            </a:r>
          </a:p>
          <a:p>
            <a:pPr algn="ctr">
              <a:buFont typeface="Wingdings" pitchFamily="2" charset="2"/>
              <a:buNone/>
            </a:pPr>
            <a:endParaRPr lang="es-ES">
              <a:solidFill>
                <a:srgbClr val="FF0066"/>
              </a:solidFill>
            </a:endParaRPr>
          </a:p>
          <a:p>
            <a:pPr>
              <a:buFont typeface="Wingdings" pitchFamily="2" charset="2"/>
              <a:buNone/>
            </a:pPr>
            <a:r>
              <a:rPr lang="es-ES" sz="2800" u="sng">
                <a:solidFill>
                  <a:srgbClr val="FF0066"/>
                </a:solidFill>
              </a:rPr>
              <a:t>Objetivo Global</a:t>
            </a:r>
            <a:r>
              <a:rPr lang="es-ES" sz="2800">
                <a:solidFill>
                  <a:srgbClr val="FF0066"/>
                </a:solidFill>
              </a:rPr>
              <a:t>:</a:t>
            </a:r>
            <a:r>
              <a:rPr lang="es-ES" sz="2800"/>
              <a:t> Estudiar el efecto de los pesticidas organoclorados en el neurodesarrollo infantil.</a:t>
            </a:r>
          </a:p>
          <a:p>
            <a:pPr>
              <a:buFont typeface="Wingdings" pitchFamily="2" charset="2"/>
              <a:buNone/>
            </a:pPr>
            <a:r>
              <a:rPr lang="es-ES" sz="2800" u="sng">
                <a:solidFill>
                  <a:srgbClr val="FF0066"/>
                </a:solidFill>
              </a:rPr>
              <a:t>Objetivo I</a:t>
            </a:r>
            <a:r>
              <a:rPr lang="es-ES" sz="2800">
                <a:solidFill>
                  <a:srgbClr val="FF0066"/>
                </a:solidFill>
              </a:rPr>
              <a:t>:</a:t>
            </a:r>
            <a:r>
              <a:rPr lang="es-ES" sz="2800"/>
              <a:t> Estudiar si existe relación entre la presencia de mirex en los análisis de las placentas y el rendimiento cognitivo de los niños.</a:t>
            </a:r>
          </a:p>
          <a:p>
            <a:pPr>
              <a:buFont typeface="Wingdings" pitchFamily="2" charset="2"/>
              <a:buNone/>
            </a:pPr>
            <a:r>
              <a:rPr lang="es-ES" sz="2800" u="sng">
                <a:solidFill>
                  <a:srgbClr val="FF0066"/>
                </a:solidFill>
              </a:rPr>
              <a:t>Objetivo II</a:t>
            </a:r>
            <a:r>
              <a:rPr lang="es-ES" sz="2800">
                <a:solidFill>
                  <a:srgbClr val="FF0066"/>
                </a:solidFill>
              </a:rPr>
              <a:t>:</a:t>
            </a:r>
            <a:r>
              <a:rPr lang="es-ES" sz="2800"/>
              <a:t> Estudiar si la alta concentración de mirex en la placenta afecta más al rendimiento cognitivo en comparación con la no exposición.</a:t>
            </a:r>
          </a:p>
          <a:p>
            <a:pPr>
              <a:buFont typeface="Wingdings" pitchFamily="2" charset="2"/>
              <a:buNone/>
            </a:pPr>
            <a:r>
              <a:rPr lang="es-ES" sz="2800" u="sng">
                <a:solidFill>
                  <a:srgbClr val="FF0066"/>
                </a:solidFill>
              </a:rPr>
              <a:t>Objetivo III</a:t>
            </a:r>
            <a:r>
              <a:rPr lang="es-ES" sz="2800">
                <a:solidFill>
                  <a:srgbClr val="FF0066"/>
                </a:solidFill>
              </a:rPr>
              <a:t>:</a:t>
            </a:r>
            <a:r>
              <a:rPr lang="es-ES" sz="2800"/>
              <a:t> Estudio de un caso. Análisis del rendimiento cognitivo en el test de un caso de alta exposición placentaria al mirex.</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237067" y="152400"/>
            <a:ext cx="8534400" cy="762000"/>
          </a:xfrm>
        </p:spPr>
        <p:txBody>
          <a:bodyPr/>
          <a:lstStyle/>
          <a:p>
            <a:pPr algn="ctr">
              <a:buFontTx/>
              <a:buChar char="•"/>
            </a:pPr>
            <a:r>
              <a:rPr lang="es-ES" sz="3600" u="sng">
                <a:solidFill>
                  <a:srgbClr val="FF0066"/>
                </a:solidFill>
              </a:rPr>
              <a:t>Sujetos:</a:t>
            </a:r>
            <a:r>
              <a:rPr lang="es-ES" sz="2400" u="sng">
                <a:solidFill>
                  <a:schemeClr val="tx1"/>
                </a:solidFill>
              </a:rPr>
              <a:t> </a:t>
            </a:r>
          </a:p>
        </p:txBody>
      </p:sp>
      <p:sp>
        <p:nvSpPr>
          <p:cNvPr id="117763" name="Rectangle 3"/>
          <p:cNvSpPr>
            <a:spLocks noGrp="1" noChangeArrowheads="1"/>
          </p:cNvSpPr>
          <p:nvPr>
            <p:ph type="subTitle" idx="1"/>
          </p:nvPr>
        </p:nvSpPr>
        <p:spPr>
          <a:xfrm>
            <a:off x="228600" y="914400"/>
            <a:ext cx="8610600" cy="5715000"/>
          </a:xfrm>
        </p:spPr>
        <p:txBody>
          <a:bodyPr>
            <a:normAutofit fontScale="92500" lnSpcReduction="20000"/>
          </a:bodyPr>
          <a:lstStyle/>
          <a:p>
            <a:pPr algn="l">
              <a:buFont typeface="Wingdings" pitchFamily="2" charset="2"/>
              <a:buChar char="l"/>
            </a:pPr>
            <a:r>
              <a:rPr lang="es-ES" dirty="0"/>
              <a:t> </a:t>
            </a:r>
            <a:r>
              <a:rPr lang="es-ES" sz="2800" dirty="0"/>
              <a:t>Muestra inicial 668 varones         pertenecientes a la Red INMA.</a:t>
            </a:r>
          </a:p>
          <a:p>
            <a:pPr algn="l"/>
            <a:endParaRPr lang="es-ES" sz="2800" dirty="0"/>
          </a:p>
          <a:p>
            <a:pPr algn="l">
              <a:buFont typeface="Wingdings" pitchFamily="2" charset="2"/>
              <a:buChar char="l"/>
            </a:pPr>
            <a:r>
              <a:rPr lang="es-ES" sz="2800" dirty="0"/>
              <a:t>308 niños cumplían los requisitos para llevar a cabo el análisis placentario.</a:t>
            </a:r>
          </a:p>
          <a:p>
            <a:pPr algn="l"/>
            <a:endParaRPr lang="es-ES" sz="2800" dirty="0"/>
          </a:p>
          <a:p>
            <a:pPr algn="l">
              <a:buFont typeface="Wingdings" pitchFamily="2" charset="2"/>
              <a:buChar char="l"/>
            </a:pPr>
            <a:r>
              <a:rPr lang="es-ES" sz="2800" dirty="0"/>
              <a:t>En el presente estudio se seleccionaron 65 niños, con los análisis placentarios correspondientes y habían cumplimentado el test de McCarthy.</a:t>
            </a:r>
          </a:p>
          <a:p>
            <a:pPr algn="l"/>
            <a:endParaRPr lang="es-ES" sz="2800" dirty="0"/>
          </a:p>
          <a:p>
            <a:pPr algn="l">
              <a:buFont typeface="Wingdings" pitchFamily="2" charset="2"/>
              <a:buChar char="l"/>
            </a:pPr>
            <a:r>
              <a:rPr lang="es-ES" sz="2800" dirty="0"/>
              <a:t> Todos los participantes son varones y tenían 4 años en el momento de la prueba</a:t>
            </a:r>
            <a:r>
              <a:rPr lang="es-ES" sz="2800" dirty="0" smtClean="0"/>
              <a:t>. </a:t>
            </a:r>
          </a:p>
          <a:p>
            <a:pPr algn="l">
              <a:buFont typeface="Wingdings" pitchFamily="2" charset="2"/>
              <a:buChar char="l"/>
            </a:pPr>
            <a:r>
              <a:rPr lang="es-ES" sz="2800" dirty="0" smtClean="0"/>
              <a:t>Para la evaluación del desarrollo se empleó la </a:t>
            </a:r>
            <a:r>
              <a:rPr lang="es-ES" sz="2800" b="1" dirty="0" smtClean="0">
                <a:solidFill>
                  <a:srgbClr val="FF0066"/>
                </a:solidFill>
              </a:rPr>
              <a:t>Escalas McCarthy de Aptitudes y Motricidad para niños</a:t>
            </a:r>
            <a:r>
              <a:rPr lang="es-ES" sz="2800" dirty="0" smtClean="0"/>
              <a:t> (D. McCarthy, 1972).</a:t>
            </a:r>
          </a:p>
          <a:p>
            <a:pPr algn="l">
              <a:buFont typeface="Wingdings" pitchFamily="2" charset="2"/>
              <a:buChar char="l"/>
            </a:pPr>
            <a:endParaRPr lang="es-ES" sz="2800" dirty="0"/>
          </a:p>
          <a:p>
            <a:pPr algn="l">
              <a:buFont typeface="Wingdings" pitchFamily="2" charset="2"/>
              <a:buChar char="l"/>
            </a:pPr>
            <a:endParaRPr lang="es-ES" sz="2800" dirty="0"/>
          </a:p>
        </p:txBody>
      </p:sp>
      <p:sp>
        <p:nvSpPr>
          <p:cNvPr id="117764" name="Line 4"/>
          <p:cNvSpPr>
            <a:spLocks noChangeShapeType="1"/>
          </p:cNvSpPr>
          <p:nvPr/>
        </p:nvSpPr>
        <p:spPr bwMode="auto">
          <a:xfrm>
            <a:off x="4707467" y="1295400"/>
            <a:ext cx="533400" cy="0"/>
          </a:xfrm>
          <a:prstGeom prst="line">
            <a:avLst/>
          </a:prstGeom>
          <a:noFill/>
          <a:ln w="76200">
            <a:solidFill>
              <a:schemeClr val="hlink"/>
            </a:solidFill>
            <a:round/>
            <a:headEnd/>
            <a:tailEnd type="triangle" w="med" len="med"/>
          </a:ln>
          <a:effectLst/>
        </p:spPr>
        <p:txBody>
          <a:bodyPr>
            <a:spAutoFit/>
          </a:bodyPr>
          <a:lstStyle/>
          <a:p>
            <a:endParaRPr lang="es-E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0" name="Rectangle 4"/>
          <p:cNvSpPr>
            <a:spLocks noGrp="1" noChangeArrowheads="1"/>
          </p:cNvSpPr>
          <p:nvPr>
            <p:ph type="title"/>
          </p:nvPr>
        </p:nvSpPr>
        <p:spPr>
          <a:xfrm>
            <a:off x="457200" y="274638"/>
            <a:ext cx="8229600" cy="6202362"/>
          </a:xfrm>
        </p:spPr>
        <p:txBody>
          <a:bodyPr>
            <a:normAutofit/>
          </a:bodyPr>
          <a:lstStyle/>
          <a:p>
            <a:r>
              <a:rPr lang="es-ES" sz="2900" u="sng">
                <a:solidFill>
                  <a:srgbClr val="FF0066"/>
                </a:solidFill>
              </a:rPr>
              <a:t>Área verbal</a:t>
            </a:r>
            <a:r>
              <a:rPr lang="es-ES" sz="2900" b="1">
                <a:solidFill>
                  <a:srgbClr val="FF0066"/>
                </a:solidFill>
              </a:rPr>
              <a:t>:</a:t>
            </a:r>
            <a:r>
              <a:rPr lang="es-ES" sz="2900" b="1">
                <a:solidFill>
                  <a:schemeClr val="tx1"/>
                </a:solidFill>
              </a:rPr>
              <a:t> Evalúa la expresión verbal y la madurez de los conceptos.</a:t>
            </a:r>
            <a:br>
              <a:rPr lang="es-ES" sz="2900" b="1">
                <a:solidFill>
                  <a:schemeClr val="tx1"/>
                </a:solidFill>
              </a:rPr>
            </a:br>
            <a:r>
              <a:rPr lang="es-ES" sz="2900" u="sng">
                <a:solidFill>
                  <a:srgbClr val="FF0066"/>
                </a:solidFill>
              </a:rPr>
              <a:t>Área perceptivo-manipulativa</a:t>
            </a:r>
            <a:r>
              <a:rPr lang="es-ES" sz="2900" b="1">
                <a:solidFill>
                  <a:srgbClr val="FF0066"/>
                </a:solidFill>
              </a:rPr>
              <a:t>:</a:t>
            </a:r>
            <a:r>
              <a:rPr lang="es-ES" sz="2900" b="1">
                <a:solidFill>
                  <a:schemeClr val="tx1"/>
                </a:solidFill>
              </a:rPr>
              <a:t> Estudia la capacidad del niño de razonar mediante la manipulación de materiales.</a:t>
            </a:r>
            <a:br>
              <a:rPr lang="es-ES" sz="2900" b="1">
                <a:solidFill>
                  <a:schemeClr val="tx1"/>
                </a:solidFill>
              </a:rPr>
            </a:br>
            <a:r>
              <a:rPr lang="es-ES" sz="2900" u="sng">
                <a:solidFill>
                  <a:srgbClr val="FF0066"/>
                </a:solidFill>
              </a:rPr>
              <a:t>Área numérica</a:t>
            </a:r>
            <a:r>
              <a:rPr lang="es-ES" sz="2900" b="1">
                <a:solidFill>
                  <a:srgbClr val="FF0066"/>
                </a:solidFill>
              </a:rPr>
              <a:t>:</a:t>
            </a:r>
            <a:r>
              <a:rPr lang="es-ES" sz="2900" b="1">
                <a:solidFill>
                  <a:schemeClr val="tx1"/>
                </a:solidFill>
              </a:rPr>
              <a:t> Investiga la comprensión de los términos cuantitativos.</a:t>
            </a:r>
            <a:br>
              <a:rPr lang="es-ES" sz="2900" b="1">
                <a:solidFill>
                  <a:schemeClr val="tx1"/>
                </a:solidFill>
              </a:rPr>
            </a:br>
            <a:r>
              <a:rPr lang="es-ES" sz="2900" u="sng">
                <a:solidFill>
                  <a:srgbClr val="FF0066"/>
                </a:solidFill>
              </a:rPr>
              <a:t>Área de memoria</a:t>
            </a:r>
            <a:r>
              <a:rPr lang="es-ES" sz="2900" b="1">
                <a:solidFill>
                  <a:srgbClr val="FF0066"/>
                </a:solidFill>
              </a:rPr>
              <a:t>:</a:t>
            </a:r>
            <a:r>
              <a:rPr lang="es-ES" sz="2900" b="1">
                <a:solidFill>
                  <a:schemeClr val="tx1"/>
                </a:solidFill>
              </a:rPr>
              <a:t> Evalúa la memoria de materias y contenidos de pequeña amplitud.</a:t>
            </a:r>
            <a:br>
              <a:rPr lang="es-ES" sz="2900" b="1">
                <a:solidFill>
                  <a:schemeClr val="tx1"/>
                </a:solidFill>
              </a:rPr>
            </a:br>
            <a:r>
              <a:rPr lang="es-ES" sz="2900" u="sng">
                <a:solidFill>
                  <a:srgbClr val="FF0066"/>
                </a:solidFill>
              </a:rPr>
              <a:t>Área de motricidad</a:t>
            </a:r>
            <a:r>
              <a:rPr lang="es-ES" sz="2900" b="1">
                <a:solidFill>
                  <a:srgbClr val="FF0066"/>
                </a:solidFill>
              </a:rPr>
              <a:t>:</a:t>
            </a:r>
            <a:r>
              <a:rPr lang="es-ES" sz="2900" b="1">
                <a:solidFill>
                  <a:schemeClr val="tx1"/>
                </a:solidFill>
              </a:rPr>
              <a:t> Explora la coordinación del niño para realizar diferentes tareas motoras finas y gruesas.</a:t>
            </a:r>
            <a:r>
              <a:rPr lang="es-E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algn="ctr"/>
            <a:r>
              <a:rPr lang="en-GB">
                <a:solidFill>
                  <a:srgbClr val="FF0066"/>
                </a:solidFill>
              </a:rPr>
              <a:t>Resultados del estudio:</a:t>
            </a:r>
          </a:p>
        </p:txBody>
      </p:sp>
      <p:sp>
        <p:nvSpPr>
          <p:cNvPr id="266243" name="Rectangle 3"/>
          <p:cNvSpPr>
            <a:spLocks noGrp="1" noChangeArrowheads="1"/>
          </p:cNvSpPr>
          <p:nvPr>
            <p:ph idx="1"/>
          </p:nvPr>
        </p:nvSpPr>
        <p:spPr>
          <a:xfrm>
            <a:off x="372533" y="1600200"/>
            <a:ext cx="8466667" cy="4572000"/>
          </a:xfrm>
        </p:spPr>
        <p:txBody>
          <a:bodyPr>
            <a:normAutofit lnSpcReduction="10000"/>
          </a:bodyPr>
          <a:lstStyle/>
          <a:p>
            <a:r>
              <a:rPr lang="es-ES" sz="2400" dirty="0"/>
              <a:t>Los análisis obtenidos a través de las regresiones, tanto para las </a:t>
            </a:r>
            <a:r>
              <a:rPr lang="es-ES" sz="2400" b="1" dirty="0"/>
              <a:t>tareas específicas</a:t>
            </a:r>
            <a:r>
              <a:rPr lang="es-ES" sz="2400" dirty="0"/>
              <a:t> como para las </a:t>
            </a:r>
            <a:r>
              <a:rPr lang="es-ES" sz="2400" b="1" dirty="0"/>
              <a:t>áreas generales</a:t>
            </a:r>
            <a:r>
              <a:rPr lang="es-ES" sz="2400" dirty="0"/>
              <a:t>, </a:t>
            </a:r>
            <a:r>
              <a:rPr lang="es-ES" sz="2400" dirty="0" smtClean="0"/>
              <a:t>muestran que:</a:t>
            </a:r>
          </a:p>
          <a:p>
            <a:r>
              <a:rPr lang="es-ES" sz="2400" dirty="0" smtClean="0"/>
              <a:t> la </a:t>
            </a:r>
            <a:r>
              <a:rPr lang="es-ES" sz="2400" dirty="0"/>
              <a:t>presencia del </a:t>
            </a:r>
            <a:r>
              <a:rPr lang="es-ES" sz="2400" b="1" dirty="0" err="1">
                <a:solidFill>
                  <a:srgbClr val="FF0066"/>
                </a:solidFill>
              </a:rPr>
              <a:t>mirex</a:t>
            </a:r>
            <a:r>
              <a:rPr lang="es-ES" sz="2400" dirty="0"/>
              <a:t> en las placentas de los niños al nacer se relaciona con un </a:t>
            </a:r>
            <a:r>
              <a:rPr lang="es-ES" sz="2400" dirty="0">
                <a:solidFill>
                  <a:srgbClr val="FF0066"/>
                </a:solidFill>
              </a:rPr>
              <a:t>bajo rendimiento</a:t>
            </a:r>
            <a:r>
              <a:rPr lang="es-ES" sz="2400" dirty="0"/>
              <a:t> en determinadas tareas </a:t>
            </a:r>
            <a:r>
              <a:rPr lang="es-ES" sz="2400" b="1" dirty="0">
                <a:solidFill>
                  <a:srgbClr val="FF0066"/>
                </a:solidFill>
              </a:rPr>
              <a:t>(cálculo)</a:t>
            </a:r>
            <a:r>
              <a:rPr lang="es-ES" sz="2400" dirty="0"/>
              <a:t> y áreas </a:t>
            </a:r>
            <a:r>
              <a:rPr lang="es-ES" sz="2400" b="1" dirty="0">
                <a:solidFill>
                  <a:srgbClr val="FF0066"/>
                </a:solidFill>
              </a:rPr>
              <a:t>(numérica</a:t>
            </a:r>
            <a:r>
              <a:rPr lang="es-ES" sz="2400" b="1" dirty="0" smtClean="0">
                <a:solidFill>
                  <a:srgbClr val="FF0066"/>
                </a:solidFill>
              </a:rPr>
              <a:t>) a los 4 años de edad</a:t>
            </a:r>
            <a:r>
              <a:rPr lang="es-ES" sz="2400" dirty="0" smtClean="0"/>
              <a:t>.</a:t>
            </a:r>
            <a:r>
              <a:rPr lang="es-ES" sz="2400" b="1" dirty="0"/>
              <a:t/>
            </a:r>
            <a:br>
              <a:rPr lang="es-ES" sz="2400" b="1" dirty="0"/>
            </a:br>
            <a:endParaRPr lang="es-ES" sz="2400" b="1" dirty="0"/>
          </a:p>
          <a:p>
            <a:r>
              <a:rPr lang="es-ES" sz="2400" dirty="0"/>
              <a:t>Los resultados </a:t>
            </a:r>
            <a:r>
              <a:rPr lang="es-ES" sz="2400" dirty="0" smtClean="0"/>
              <a:t>muestran que una </a:t>
            </a:r>
            <a:r>
              <a:rPr lang="es-ES" sz="2400" b="1" dirty="0">
                <a:solidFill>
                  <a:srgbClr val="FF0066"/>
                </a:solidFill>
              </a:rPr>
              <a:t>alta exposición al </a:t>
            </a:r>
            <a:r>
              <a:rPr lang="es-ES" sz="2400" b="1" dirty="0" err="1">
                <a:solidFill>
                  <a:srgbClr val="FF0066"/>
                </a:solidFill>
              </a:rPr>
              <a:t>mirex</a:t>
            </a:r>
            <a:r>
              <a:rPr lang="es-ES" sz="2400" dirty="0"/>
              <a:t> se relaciona con un </a:t>
            </a:r>
            <a:r>
              <a:rPr lang="es-ES" sz="2400" b="1" dirty="0">
                <a:solidFill>
                  <a:srgbClr val="FF0066"/>
                </a:solidFill>
              </a:rPr>
              <a:t>mal rendimiento</a:t>
            </a:r>
            <a:r>
              <a:rPr lang="es-ES" sz="2400" dirty="0"/>
              <a:t> en varias tareas de la escala, estas actividades requieren de identificación, representación del problema y selección de un esquema apropiado para su solución.</a:t>
            </a:r>
            <a:br>
              <a:rPr lang="es-ES" sz="2400" dirty="0"/>
            </a:br>
            <a:endParaRPr lang="es-ES" sz="2400" dirty="0"/>
          </a:p>
          <a:p>
            <a:endParaRPr lang="en-GB"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0" name="Text Box 6"/>
          <p:cNvSpPr txBox="1">
            <a:spLocks noChangeArrowheads="1"/>
          </p:cNvSpPr>
          <p:nvPr/>
        </p:nvSpPr>
        <p:spPr bwMode="auto">
          <a:xfrm>
            <a:off x="152400" y="4724401"/>
            <a:ext cx="8839200" cy="1569660"/>
          </a:xfrm>
          <a:prstGeom prst="rect">
            <a:avLst/>
          </a:prstGeom>
          <a:noFill/>
          <a:ln w="9525" algn="ctr">
            <a:noFill/>
            <a:miter lim="800000"/>
            <a:headEnd/>
            <a:tailEnd/>
          </a:ln>
          <a:effectLst/>
        </p:spPr>
        <p:txBody>
          <a:bodyPr>
            <a:spAutoFit/>
          </a:bodyPr>
          <a:lstStyle/>
          <a:p>
            <a:pPr>
              <a:spcBef>
                <a:spcPct val="50000"/>
              </a:spcBef>
            </a:pPr>
            <a:r>
              <a:rPr lang="es-ES" sz="2400" b="1">
                <a:latin typeface="Garamond" pitchFamily="18" charset="0"/>
              </a:rPr>
              <a:t>La gráfica recoge la comparación entre los dos grupos, en tareas como </a:t>
            </a:r>
            <a:r>
              <a:rPr lang="es-ES" sz="2400" b="1" u="sng">
                <a:solidFill>
                  <a:srgbClr val="FF0066"/>
                </a:solidFill>
                <a:latin typeface="Garamond" pitchFamily="18" charset="0"/>
              </a:rPr>
              <a:t>el cálculo</a:t>
            </a:r>
            <a:r>
              <a:rPr lang="es-ES" sz="2400" b="1">
                <a:latin typeface="Garamond" pitchFamily="18" charset="0"/>
              </a:rPr>
              <a:t> y la </a:t>
            </a:r>
            <a:r>
              <a:rPr lang="es-ES" sz="2400" b="1" u="sng">
                <a:solidFill>
                  <a:srgbClr val="FF0066"/>
                </a:solidFill>
                <a:latin typeface="Garamond" pitchFamily="18" charset="0"/>
              </a:rPr>
              <a:t>memoria numérica inversa</a:t>
            </a:r>
            <a:r>
              <a:rPr lang="es-ES" sz="2400" b="1">
                <a:latin typeface="Garamond" pitchFamily="18" charset="0"/>
              </a:rPr>
              <a:t> las puntuaciones son menores para aquellos niños que presentaron una alta concentración de mirex en la placenta. </a:t>
            </a:r>
          </a:p>
        </p:txBody>
      </p:sp>
      <p:sp>
        <p:nvSpPr>
          <p:cNvPr id="154632" name="Line 8"/>
          <p:cNvSpPr>
            <a:spLocks noChangeShapeType="1"/>
          </p:cNvSpPr>
          <p:nvPr/>
        </p:nvSpPr>
        <p:spPr bwMode="auto">
          <a:xfrm>
            <a:off x="3048000" y="1219200"/>
            <a:ext cx="0" cy="685800"/>
          </a:xfrm>
          <a:prstGeom prst="line">
            <a:avLst/>
          </a:prstGeom>
          <a:noFill/>
          <a:ln w="44450">
            <a:solidFill>
              <a:schemeClr val="tx1"/>
            </a:solidFill>
            <a:round/>
            <a:headEnd/>
            <a:tailEnd type="triangle" w="med" len="med"/>
          </a:ln>
          <a:effectLst/>
        </p:spPr>
        <p:txBody>
          <a:bodyPr anchor="ctr">
            <a:spAutoFit/>
          </a:bodyPr>
          <a:lstStyle/>
          <a:p>
            <a:endParaRPr lang="es-ES"/>
          </a:p>
        </p:txBody>
      </p:sp>
      <p:sp>
        <p:nvSpPr>
          <p:cNvPr id="154633" name="Freeform 9"/>
          <p:cNvSpPr>
            <a:spLocks/>
          </p:cNvSpPr>
          <p:nvPr/>
        </p:nvSpPr>
        <p:spPr bwMode="auto">
          <a:xfrm>
            <a:off x="10210800" y="4953000"/>
            <a:ext cx="1412" cy="369332"/>
          </a:xfrm>
          <a:custGeom>
            <a:avLst/>
            <a:gdLst/>
            <a:ahLst/>
            <a:cxnLst>
              <a:cxn ang="0">
                <a:pos x="0" y="288"/>
              </a:cxn>
              <a:cxn ang="0">
                <a:pos x="0" y="0"/>
              </a:cxn>
            </a:cxnLst>
            <a:rect l="0" t="0" r="r" b="b"/>
            <a:pathLst>
              <a:path w="1" h="288">
                <a:moveTo>
                  <a:pt x="0" y="288"/>
                </a:moveTo>
                <a:cubicBezTo>
                  <a:pt x="0" y="240"/>
                  <a:pt x="0" y="60"/>
                  <a:pt x="0" y="0"/>
                </a:cubicBezTo>
              </a:path>
            </a:pathLst>
          </a:custGeom>
          <a:noFill/>
          <a:ln w="41275" cap="flat" cmpd="sng">
            <a:solidFill>
              <a:schemeClr val="tx1"/>
            </a:solidFill>
            <a:prstDash val="solid"/>
            <a:round/>
            <a:headEnd type="none" w="med" len="med"/>
            <a:tailEnd type="triangle" w="med" len="med"/>
          </a:ln>
          <a:effectLst/>
        </p:spPr>
        <p:txBody>
          <a:bodyPr anchor="ctr">
            <a:spAutoFit/>
          </a:bodyPr>
          <a:lstStyle/>
          <a:p>
            <a:endParaRPr lang="es-ES"/>
          </a:p>
        </p:txBody>
      </p:sp>
      <p:sp>
        <p:nvSpPr>
          <p:cNvPr id="154634" name="Line 10"/>
          <p:cNvSpPr>
            <a:spLocks noChangeShapeType="1"/>
          </p:cNvSpPr>
          <p:nvPr/>
        </p:nvSpPr>
        <p:spPr bwMode="auto">
          <a:xfrm>
            <a:off x="5943600" y="1676400"/>
            <a:ext cx="0" cy="6858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54635" name="Line 11"/>
          <p:cNvSpPr>
            <a:spLocks noChangeShapeType="1"/>
          </p:cNvSpPr>
          <p:nvPr/>
        </p:nvSpPr>
        <p:spPr bwMode="auto">
          <a:xfrm>
            <a:off x="2209800" y="1371600"/>
            <a:ext cx="0" cy="4572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54636" name="Line 12"/>
          <p:cNvSpPr>
            <a:spLocks noChangeShapeType="1"/>
          </p:cNvSpPr>
          <p:nvPr/>
        </p:nvSpPr>
        <p:spPr bwMode="auto">
          <a:xfrm>
            <a:off x="4267200" y="1066800"/>
            <a:ext cx="0" cy="381000"/>
          </a:xfrm>
          <a:prstGeom prst="line">
            <a:avLst/>
          </a:prstGeom>
          <a:noFill/>
          <a:ln w="41275">
            <a:solidFill>
              <a:srgbClr val="339966"/>
            </a:solidFill>
            <a:round/>
            <a:headEnd/>
            <a:tailEnd type="triangle" w="med" len="med"/>
          </a:ln>
          <a:effectLst/>
        </p:spPr>
        <p:txBody>
          <a:bodyPr anchor="ctr">
            <a:spAutoFit/>
          </a:bodyPr>
          <a:lstStyle/>
          <a:p>
            <a:endParaRPr lang="es-ES"/>
          </a:p>
        </p:txBody>
      </p:sp>
      <p:sp>
        <p:nvSpPr>
          <p:cNvPr id="154637" name="Line 13"/>
          <p:cNvSpPr>
            <a:spLocks noChangeShapeType="1"/>
          </p:cNvSpPr>
          <p:nvPr/>
        </p:nvSpPr>
        <p:spPr bwMode="auto">
          <a:xfrm>
            <a:off x="6858000" y="1524000"/>
            <a:ext cx="0" cy="304800"/>
          </a:xfrm>
          <a:prstGeom prst="line">
            <a:avLst/>
          </a:prstGeom>
          <a:noFill/>
          <a:ln w="41275">
            <a:solidFill>
              <a:srgbClr val="339966"/>
            </a:solidFill>
            <a:round/>
            <a:headEnd/>
            <a:tailEnd type="triangle" w="med" len="med"/>
          </a:ln>
          <a:effectLst/>
        </p:spPr>
        <p:txBody>
          <a:bodyPr anchor="ctr">
            <a:spAutoFit/>
          </a:bodyPr>
          <a:lstStyle/>
          <a:p>
            <a:endParaRPr lang="es-ES"/>
          </a:p>
        </p:txBody>
      </p:sp>
      <p:grpSp>
        <p:nvGrpSpPr>
          <p:cNvPr id="2" name="Group 15"/>
          <p:cNvGrpSpPr>
            <a:grpSpLocks noChangeAspect="1"/>
          </p:cNvGrpSpPr>
          <p:nvPr/>
        </p:nvGrpSpPr>
        <p:grpSpPr bwMode="auto">
          <a:xfrm>
            <a:off x="533400" y="228600"/>
            <a:ext cx="8077200" cy="4267200"/>
            <a:chOff x="336" y="144"/>
            <a:chExt cx="5088" cy="2688"/>
          </a:xfrm>
        </p:grpSpPr>
        <p:sp>
          <p:nvSpPr>
            <p:cNvPr id="154638" name="AutoShape 14"/>
            <p:cNvSpPr>
              <a:spLocks noChangeAspect="1" noChangeArrowheads="1" noTextEdit="1"/>
            </p:cNvSpPr>
            <p:nvPr/>
          </p:nvSpPr>
          <p:spPr bwMode="auto">
            <a:xfrm>
              <a:off x="336" y="144"/>
              <a:ext cx="5088" cy="2688"/>
            </a:xfrm>
            <a:prstGeom prst="rect">
              <a:avLst/>
            </a:prstGeom>
            <a:noFill/>
            <a:ln w="9525" algn="ctr">
              <a:solidFill>
                <a:srgbClr val="339966"/>
              </a:solidFill>
              <a:miter lim="800000"/>
              <a:headEnd/>
              <a:tailEnd/>
            </a:ln>
          </p:spPr>
          <p:txBody>
            <a:bodyPr/>
            <a:lstStyle/>
            <a:p>
              <a:endParaRPr lang="es-ES"/>
            </a:p>
          </p:txBody>
        </p:sp>
        <p:sp>
          <p:nvSpPr>
            <p:cNvPr id="154640" name="Rectangle 16"/>
            <p:cNvSpPr>
              <a:spLocks noChangeArrowheads="1"/>
            </p:cNvSpPr>
            <p:nvPr/>
          </p:nvSpPr>
          <p:spPr bwMode="auto">
            <a:xfrm>
              <a:off x="374" y="176"/>
              <a:ext cx="5005" cy="2624"/>
            </a:xfrm>
            <a:prstGeom prst="rect">
              <a:avLst/>
            </a:prstGeom>
            <a:solidFill>
              <a:srgbClr val="FFFFFF"/>
            </a:solidFill>
            <a:ln w="0">
              <a:solidFill>
                <a:srgbClr val="000000"/>
              </a:solidFill>
              <a:miter lim="800000"/>
              <a:headEnd/>
              <a:tailEnd/>
            </a:ln>
          </p:spPr>
          <p:txBody>
            <a:bodyPr/>
            <a:lstStyle/>
            <a:p>
              <a:endParaRPr lang="es-ES"/>
            </a:p>
          </p:txBody>
        </p:sp>
        <p:sp>
          <p:nvSpPr>
            <p:cNvPr id="154641" name="Rectangle 17"/>
            <p:cNvSpPr>
              <a:spLocks noChangeArrowheads="1"/>
            </p:cNvSpPr>
            <p:nvPr/>
          </p:nvSpPr>
          <p:spPr bwMode="auto">
            <a:xfrm>
              <a:off x="1120" y="636"/>
              <a:ext cx="3467" cy="136"/>
            </a:xfrm>
            <a:prstGeom prst="rect">
              <a:avLst/>
            </a:prstGeom>
            <a:solidFill>
              <a:srgbClr val="CCFFCC"/>
            </a:solidFill>
            <a:ln w="9525">
              <a:noFill/>
              <a:miter lim="800000"/>
              <a:headEnd/>
              <a:tailEnd/>
            </a:ln>
          </p:spPr>
          <p:txBody>
            <a:bodyPr/>
            <a:lstStyle/>
            <a:p>
              <a:endParaRPr lang="es-ES"/>
            </a:p>
          </p:txBody>
        </p:sp>
        <p:sp>
          <p:nvSpPr>
            <p:cNvPr id="154642" name="Rectangle 18"/>
            <p:cNvSpPr>
              <a:spLocks noChangeArrowheads="1"/>
            </p:cNvSpPr>
            <p:nvPr/>
          </p:nvSpPr>
          <p:spPr bwMode="auto">
            <a:xfrm>
              <a:off x="1120" y="772"/>
              <a:ext cx="3467" cy="84"/>
            </a:xfrm>
            <a:prstGeom prst="rect">
              <a:avLst/>
            </a:prstGeom>
            <a:solidFill>
              <a:srgbClr val="CEFFCE"/>
            </a:solidFill>
            <a:ln w="9525">
              <a:noFill/>
              <a:miter lim="800000"/>
              <a:headEnd/>
              <a:tailEnd/>
            </a:ln>
          </p:spPr>
          <p:txBody>
            <a:bodyPr/>
            <a:lstStyle/>
            <a:p>
              <a:endParaRPr lang="es-ES"/>
            </a:p>
          </p:txBody>
        </p:sp>
        <p:sp>
          <p:nvSpPr>
            <p:cNvPr id="154643" name="Rectangle 19"/>
            <p:cNvSpPr>
              <a:spLocks noChangeArrowheads="1"/>
            </p:cNvSpPr>
            <p:nvPr/>
          </p:nvSpPr>
          <p:spPr bwMode="auto">
            <a:xfrm>
              <a:off x="1120" y="856"/>
              <a:ext cx="3467" cy="65"/>
            </a:xfrm>
            <a:prstGeom prst="rect">
              <a:avLst/>
            </a:prstGeom>
            <a:solidFill>
              <a:srgbClr val="D0FFD0"/>
            </a:solidFill>
            <a:ln w="9525">
              <a:noFill/>
              <a:miter lim="800000"/>
              <a:headEnd/>
              <a:tailEnd/>
            </a:ln>
          </p:spPr>
          <p:txBody>
            <a:bodyPr/>
            <a:lstStyle/>
            <a:p>
              <a:endParaRPr lang="es-ES"/>
            </a:p>
          </p:txBody>
        </p:sp>
        <p:sp>
          <p:nvSpPr>
            <p:cNvPr id="154644" name="Rectangle 20"/>
            <p:cNvSpPr>
              <a:spLocks noChangeArrowheads="1"/>
            </p:cNvSpPr>
            <p:nvPr/>
          </p:nvSpPr>
          <p:spPr bwMode="auto">
            <a:xfrm>
              <a:off x="1120" y="921"/>
              <a:ext cx="3467" cy="46"/>
            </a:xfrm>
            <a:prstGeom prst="rect">
              <a:avLst/>
            </a:prstGeom>
            <a:solidFill>
              <a:srgbClr val="D2FFD2"/>
            </a:solidFill>
            <a:ln w="9525">
              <a:noFill/>
              <a:miter lim="800000"/>
              <a:headEnd/>
              <a:tailEnd/>
            </a:ln>
          </p:spPr>
          <p:txBody>
            <a:bodyPr/>
            <a:lstStyle/>
            <a:p>
              <a:endParaRPr lang="es-ES"/>
            </a:p>
          </p:txBody>
        </p:sp>
        <p:sp>
          <p:nvSpPr>
            <p:cNvPr id="154645" name="Rectangle 21"/>
            <p:cNvSpPr>
              <a:spLocks noChangeArrowheads="1"/>
            </p:cNvSpPr>
            <p:nvPr/>
          </p:nvSpPr>
          <p:spPr bwMode="auto">
            <a:xfrm>
              <a:off x="1120" y="967"/>
              <a:ext cx="3467" cy="64"/>
            </a:xfrm>
            <a:prstGeom prst="rect">
              <a:avLst/>
            </a:prstGeom>
            <a:solidFill>
              <a:srgbClr val="D4FFD4"/>
            </a:solidFill>
            <a:ln w="9525">
              <a:noFill/>
              <a:miter lim="800000"/>
              <a:headEnd/>
              <a:tailEnd/>
            </a:ln>
          </p:spPr>
          <p:txBody>
            <a:bodyPr/>
            <a:lstStyle/>
            <a:p>
              <a:endParaRPr lang="es-ES"/>
            </a:p>
          </p:txBody>
        </p:sp>
        <p:sp>
          <p:nvSpPr>
            <p:cNvPr id="154646" name="Rectangle 22"/>
            <p:cNvSpPr>
              <a:spLocks noChangeArrowheads="1"/>
            </p:cNvSpPr>
            <p:nvPr/>
          </p:nvSpPr>
          <p:spPr bwMode="auto">
            <a:xfrm>
              <a:off x="1120" y="1031"/>
              <a:ext cx="3467" cy="33"/>
            </a:xfrm>
            <a:prstGeom prst="rect">
              <a:avLst/>
            </a:prstGeom>
            <a:solidFill>
              <a:srgbClr val="D6FFD6"/>
            </a:solidFill>
            <a:ln w="9525">
              <a:noFill/>
              <a:miter lim="800000"/>
              <a:headEnd/>
              <a:tailEnd/>
            </a:ln>
          </p:spPr>
          <p:txBody>
            <a:bodyPr/>
            <a:lstStyle/>
            <a:p>
              <a:endParaRPr lang="es-ES"/>
            </a:p>
          </p:txBody>
        </p:sp>
        <p:sp>
          <p:nvSpPr>
            <p:cNvPr id="154647" name="Rectangle 23"/>
            <p:cNvSpPr>
              <a:spLocks noChangeArrowheads="1"/>
            </p:cNvSpPr>
            <p:nvPr/>
          </p:nvSpPr>
          <p:spPr bwMode="auto">
            <a:xfrm>
              <a:off x="1120" y="1064"/>
              <a:ext cx="3467" cy="52"/>
            </a:xfrm>
            <a:prstGeom prst="rect">
              <a:avLst/>
            </a:prstGeom>
            <a:solidFill>
              <a:srgbClr val="D8FFD8"/>
            </a:solidFill>
            <a:ln w="9525">
              <a:noFill/>
              <a:miter lim="800000"/>
              <a:headEnd/>
              <a:tailEnd/>
            </a:ln>
          </p:spPr>
          <p:txBody>
            <a:bodyPr/>
            <a:lstStyle/>
            <a:p>
              <a:endParaRPr lang="es-ES"/>
            </a:p>
          </p:txBody>
        </p:sp>
        <p:sp>
          <p:nvSpPr>
            <p:cNvPr id="154648" name="Rectangle 24"/>
            <p:cNvSpPr>
              <a:spLocks noChangeArrowheads="1"/>
            </p:cNvSpPr>
            <p:nvPr/>
          </p:nvSpPr>
          <p:spPr bwMode="auto">
            <a:xfrm>
              <a:off x="1120" y="1116"/>
              <a:ext cx="3467" cy="32"/>
            </a:xfrm>
            <a:prstGeom prst="rect">
              <a:avLst/>
            </a:prstGeom>
            <a:solidFill>
              <a:srgbClr val="DAFFDA"/>
            </a:solidFill>
            <a:ln w="9525">
              <a:noFill/>
              <a:miter lim="800000"/>
              <a:headEnd/>
              <a:tailEnd/>
            </a:ln>
          </p:spPr>
          <p:txBody>
            <a:bodyPr/>
            <a:lstStyle/>
            <a:p>
              <a:endParaRPr lang="es-ES"/>
            </a:p>
          </p:txBody>
        </p:sp>
        <p:sp>
          <p:nvSpPr>
            <p:cNvPr id="154649" name="Rectangle 25"/>
            <p:cNvSpPr>
              <a:spLocks noChangeArrowheads="1"/>
            </p:cNvSpPr>
            <p:nvPr/>
          </p:nvSpPr>
          <p:spPr bwMode="auto">
            <a:xfrm>
              <a:off x="1120" y="1148"/>
              <a:ext cx="3467" cy="45"/>
            </a:xfrm>
            <a:prstGeom prst="rect">
              <a:avLst/>
            </a:prstGeom>
            <a:solidFill>
              <a:srgbClr val="DCFFDC"/>
            </a:solidFill>
            <a:ln w="9525">
              <a:noFill/>
              <a:miter lim="800000"/>
              <a:headEnd/>
              <a:tailEnd/>
            </a:ln>
          </p:spPr>
          <p:txBody>
            <a:bodyPr/>
            <a:lstStyle/>
            <a:p>
              <a:endParaRPr lang="es-ES"/>
            </a:p>
          </p:txBody>
        </p:sp>
        <p:sp>
          <p:nvSpPr>
            <p:cNvPr id="154650" name="Rectangle 26"/>
            <p:cNvSpPr>
              <a:spLocks noChangeArrowheads="1"/>
            </p:cNvSpPr>
            <p:nvPr/>
          </p:nvSpPr>
          <p:spPr bwMode="auto">
            <a:xfrm>
              <a:off x="1120" y="1193"/>
              <a:ext cx="3467" cy="52"/>
            </a:xfrm>
            <a:prstGeom prst="rect">
              <a:avLst/>
            </a:prstGeom>
            <a:solidFill>
              <a:srgbClr val="DEFFDE"/>
            </a:solidFill>
            <a:ln w="9525">
              <a:noFill/>
              <a:miter lim="800000"/>
              <a:headEnd/>
              <a:tailEnd/>
            </a:ln>
          </p:spPr>
          <p:txBody>
            <a:bodyPr/>
            <a:lstStyle/>
            <a:p>
              <a:endParaRPr lang="es-ES"/>
            </a:p>
          </p:txBody>
        </p:sp>
        <p:sp>
          <p:nvSpPr>
            <p:cNvPr id="154651" name="Rectangle 27"/>
            <p:cNvSpPr>
              <a:spLocks noChangeArrowheads="1"/>
            </p:cNvSpPr>
            <p:nvPr/>
          </p:nvSpPr>
          <p:spPr bwMode="auto">
            <a:xfrm>
              <a:off x="1120" y="1245"/>
              <a:ext cx="3467" cy="32"/>
            </a:xfrm>
            <a:prstGeom prst="rect">
              <a:avLst/>
            </a:prstGeom>
            <a:solidFill>
              <a:srgbClr val="E0FFE0"/>
            </a:solidFill>
            <a:ln w="9525">
              <a:noFill/>
              <a:miter lim="800000"/>
              <a:headEnd/>
              <a:tailEnd/>
            </a:ln>
          </p:spPr>
          <p:txBody>
            <a:bodyPr/>
            <a:lstStyle/>
            <a:p>
              <a:endParaRPr lang="es-ES"/>
            </a:p>
          </p:txBody>
        </p:sp>
        <p:sp>
          <p:nvSpPr>
            <p:cNvPr id="154652" name="Rectangle 28"/>
            <p:cNvSpPr>
              <a:spLocks noChangeArrowheads="1"/>
            </p:cNvSpPr>
            <p:nvPr/>
          </p:nvSpPr>
          <p:spPr bwMode="auto">
            <a:xfrm>
              <a:off x="1120" y="1277"/>
              <a:ext cx="3467" cy="65"/>
            </a:xfrm>
            <a:prstGeom prst="rect">
              <a:avLst/>
            </a:prstGeom>
            <a:solidFill>
              <a:srgbClr val="E2FFE2"/>
            </a:solidFill>
            <a:ln w="9525">
              <a:noFill/>
              <a:miter lim="800000"/>
              <a:headEnd/>
              <a:tailEnd/>
            </a:ln>
          </p:spPr>
          <p:txBody>
            <a:bodyPr/>
            <a:lstStyle/>
            <a:p>
              <a:endParaRPr lang="es-ES"/>
            </a:p>
          </p:txBody>
        </p:sp>
        <p:sp>
          <p:nvSpPr>
            <p:cNvPr id="154653" name="Rectangle 29"/>
            <p:cNvSpPr>
              <a:spLocks noChangeArrowheads="1"/>
            </p:cNvSpPr>
            <p:nvPr/>
          </p:nvSpPr>
          <p:spPr bwMode="auto">
            <a:xfrm>
              <a:off x="1120" y="1342"/>
              <a:ext cx="3467" cy="46"/>
            </a:xfrm>
            <a:prstGeom prst="rect">
              <a:avLst/>
            </a:prstGeom>
            <a:solidFill>
              <a:srgbClr val="E4FFE4"/>
            </a:solidFill>
            <a:ln w="9525">
              <a:noFill/>
              <a:miter lim="800000"/>
              <a:headEnd/>
              <a:tailEnd/>
            </a:ln>
          </p:spPr>
          <p:txBody>
            <a:bodyPr/>
            <a:lstStyle/>
            <a:p>
              <a:endParaRPr lang="es-ES"/>
            </a:p>
          </p:txBody>
        </p:sp>
        <p:sp>
          <p:nvSpPr>
            <p:cNvPr id="154654" name="Rectangle 30"/>
            <p:cNvSpPr>
              <a:spLocks noChangeArrowheads="1"/>
            </p:cNvSpPr>
            <p:nvPr/>
          </p:nvSpPr>
          <p:spPr bwMode="auto">
            <a:xfrm>
              <a:off x="1120" y="1388"/>
              <a:ext cx="3467" cy="84"/>
            </a:xfrm>
            <a:prstGeom prst="rect">
              <a:avLst/>
            </a:prstGeom>
            <a:solidFill>
              <a:srgbClr val="E6FFE6"/>
            </a:solidFill>
            <a:ln w="9525">
              <a:noFill/>
              <a:miter lim="800000"/>
              <a:headEnd/>
              <a:tailEnd/>
            </a:ln>
          </p:spPr>
          <p:txBody>
            <a:bodyPr/>
            <a:lstStyle/>
            <a:p>
              <a:endParaRPr lang="es-ES"/>
            </a:p>
          </p:txBody>
        </p:sp>
        <p:sp>
          <p:nvSpPr>
            <p:cNvPr id="154655" name="Rectangle 31"/>
            <p:cNvSpPr>
              <a:spLocks noChangeArrowheads="1"/>
            </p:cNvSpPr>
            <p:nvPr/>
          </p:nvSpPr>
          <p:spPr bwMode="auto">
            <a:xfrm>
              <a:off x="1120" y="1472"/>
              <a:ext cx="3467" cy="129"/>
            </a:xfrm>
            <a:prstGeom prst="rect">
              <a:avLst/>
            </a:prstGeom>
            <a:solidFill>
              <a:srgbClr val="E8FFE8"/>
            </a:solidFill>
            <a:ln w="9525">
              <a:noFill/>
              <a:miter lim="800000"/>
              <a:headEnd/>
              <a:tailEnd/>
            </a:ln>
          </p:spPr>
          <p:txBody>
            <a:bodyPr/>
            <a:lstStyle/>
            <a:p>
              <a:endParaRPr lang="es-ES"/>
            </a:p>
          </p:txBody>
        </p:sp>
        <p:sp>
          <p:nvSpPr>
            <p:cNvPr id="154656" name="Rectangle 32"/>
            <p:cNvSpPr>
              <a:spLocks noChangeArrowheads="1"/>
            </p:cNvSpPr>
            <p:nvPr/>
          </p:nvSpPr>
          <p:spPr bwMode="auto">
            <a:xfrm>
              <a:off x="1120" y="1601"/>
              <a:ext cx="3467" cy="72"/>
            </a:xfrm>
            <a:prstGeom prst="rect">
              <a:avLst/>
            </a:prstGeom>
            <a:solidFill>
              <a:srgbClr val="EAFFEA"/>
            </a:solidFill>
            <a:ln w="9525">
              <a:noFill/>
              <a:miter lim="800000"/>
              <a:headEnd/>
              <a:tailEnd/>
            </a:ln>
          </p:spPr>
          <p:txBody>
            <a:bodyPr/>
            <a:lstStyle/>
            <a:p>
              <a:endParaRPr lang="es-ES"/>
            </a:p>
          </p:txBody>
        </p:sp>
        <p:sp>
          <p:nvSpPr>
            <p:cNvPr id="154657" name="Rectangle 33"/>
            <p:cNvSpPr>
              <a:spLocks noChangeArrowheads="1"/>
            </p:cNvSpPr>
            <p:nvPr/>
          </p:nvSpPr>
          <p:spPr bwMode="auto">
            <a:xfrm>
              <a:off x="1120" y="636"/>
              <a:ext cx="3467" cy="1037"/>
            </a:xfrm>
            <a:prstGeom prst="rect">
              <a:avLst/>
            </a:prstGeom>
            <a:noFill/>
            <a:ln w="9525">
              <a:noFill/>
              <a:miter lim="800000"/>
              <a:headEnd/>
              <a:tailEnd/>
            </a:ln>
          </p:spPr>
          <p:txBody>
            <a:bodyPr/>
            <a:lstStyle/>
            <a:p>
              <a:endParaRPr lang="es-ES"/>
            </a:p>
          </p:txBody>
        </p:sp>
        <p:sp>
          <p:nvSpPr>
            <p:cNvPr id="154658" name="Line 34"/>
            <p:cNvSpPr>
              <a:spLocks noChangeShapeType="1"/>
            </p:cNvSpPr>
            <p:nvPr/>
          </p:nvSpPr>
          <p:spPr bwMode="auto">
            <a:xfrm>
              <a:off x="1120" y="1556"/>
              <a:ext cx="3467" cy="1"/>
            </a:xfrm>
            <a:prstGeom prst="line">
              <a:avLst/>
            </a:prstGeom>
            <a:noFill/>
            <a:ln w="0">
              <a:solidFill>
                <a:srgbClr val="000000"/>
              </a:solidFill>
              <a:round/>
              <a:headEnd/>
              <a:tailEnd/>
            </a:ln>
          </p:spPr>
          <p:txBody>
            <a:bodyPr/>
            <a:lstStyle/>
            <a:p>
              <a:endParaRPr lang="es-ES"/>
            </a:p>
          </p:txBody>
        </p:sp>
        <p:sp>
          <p:nvSpPr>
            <p:cNvPr id="154659" name="Line 35"/>
            <p:cNvSpPr>
              <a:spLocks noChangeShapeType="1"/>
            </p:cNvSpPr>
            <p:nvPr/>
          </p:nvSpPr>
          <p:spPr bwMode="auto">
            <a:xfrm>
              <a:off x="1120" y="1439"/>
              <a:ext cx="3467" cy="1"/>
            </a:xfrm>
            <a:prstGeom prst="line">
              <a:avLst/>
            </a:prstGeom>
            <a:noFill/>
            <a:ln w="0">
              <a:solidFill>
                <a:srgbClr val="000000"/>
              </a:solidFill>
              <a:round/>
              <a:headEnd/>
              <a:tailEnd/>
            </a:ln>
          </p:spPr>
          <p:txBody>
            <a:bodyPr/>
            <a:lstStyle/>
            <a:p>
              <a:endParaRPr lang="es-ES"/>
            </a:p>
          </p:txBody>
        </p:sp>
        <p:sp>
          <p:nvSpPr>
            <p:cNvPr id="154660" name="Line 36"/>
            <p:cNvSpPr>
              <a:spLocks noChangeShapeType="1"/>
            </p:cNvSpPr>
            <p:nvPr/>
          </p:nvSpPr>
          <p:spPr bwMode="auto">
            <a:xfrm>
              <a:off x="1120" y="1329"/>
              <a:ext cx="3467" cy="1"/>
            </a:xfrm>
            <a:prstGeom prst="line">
              <a:avLst/>
            </a:prstGeom>
            <a:noFill/>
            <a:ln w="0">
              <a:solidFill>
                <a:srgbClr val="000000"/>
              </a:solidFill>
              <a:round/>
              <a:headEnd/>
              <a:tailEnd/>
            </a:ln>
          </p:spPr>
          <p:txBody>
            <a:bodyPr/>
            <a:lstStyle/>
            <a:p>
              <a:endParaRPr lang="es-ES"/>
            </a:p>
          </p:txBody>
        </p:sp>
        <p:sp>
          <p:nvSpPr>
            <p:cNvPr id="154661" name="Line 37"/>
            <p:cNvSpPr>
              <a:spLocks noChangeShapeType="1"/>
            </p:cNvSpPr>
            <p:nvPr/>
          </p:nvSpPr>
          <p:spPr bwMode="auto">
            <a:xfrm>
              <a:off x="1120" y="1213"/>
              <a:ext cx="3467" cy="1"/>
            </a:xfrm>
            <a:prstGeom prst="line">
              <a:avLst/>
            </a:prstGeom>
            <a:noFill/>
            <a:ln w="0">
              <a:solidFill>
                <a:srgbClr val="000000"/>
              </a:solidFill>
              <a:round/>
              <a:headEnd/>
              <a:tailEnd/>
            </a:ln>
          </p:spPr>
          <p:txBody>
            <a:bodyPr/>
            <a:lstStyle/>
            <a:p>
              <a:endParaRPr lang="es-ES"/>
            </a:p>
          </p:txBody>
        </p:sp>
        <p:sp>
          <p:nvSpPr>
            <p:cNvPr id="154662" name="Line 38"/>
            <p:cNvSpPr>
              <a:spLocks noChangeShapeType="1"/>
            </p:cNvSpPr>
            <p:nvPr/>
          </p:nvSpPr>
          <p:spPr bwMode="auto">
            <a:xfrm>
              <a:off x="1120" y="1096"/>
              <a:ext cx="3467" cy="1"/>
            </a:xfrm>
            <a:prstGeom prst="line">
              <a:avLst/>
            </a:prstGeom>
            <a:noFill/>
            <a:ln w="0">
              <a:solidFill>
                <a:srgbClr val="000000"/>
              </a:solidFill>
              <a:round/>
              <a:headEnd/>
              <a:tailEnd/>
            </a:ln>
          </p:spPr>
          <p:txBody>
            <a:bodyPr/>
            <a:lstStyle/>
            <a:p>
              <a:endParaRPr lang="es-ES"/>
            </a:p>
          </p:txBody>
        </p:sp>
        <p:sp>
          <p:nvSpPr>
            <p:cNvPr id="154663" name="Line 39"/>
            <p:cNvSpPr>
              <a:spLocks noChangeShapeType="1"/>
            </p:cNvSpPr>
            <p:nvPr/>
          </p:nvSpPr>
          <p:spPr bwMode="auto">
            <a:xfrm>
              <a:off x="1120" y="980"/>
              <a:ext cx="3467" cy="1"/>
            </a:xfrm>
            <a:prstGeom prst="line">
              <a:avLst/>
            </a:prstGeom>
            <a:noFill/>
            <a:ln w="0">
              <a:solidFill>
                <a:srgbClr val="000000"/>
              </a:solidFill>
              <a:round/>
              <a:headEnd/>
              <a:tailEnd/>
            </a:ln>
          </p:spPr>
          <p:txBody>
            <a:bodyPr/>
            <a:lstStyle/>
            <a:p>
              <a:endParaRPr lang="es-ES"/>
            </a:p>
          </p:txBody>
        </p:sp>
        <p:sp>
          <p:nvSpPr>
            <p:cNvPr id="154664" name="Line 40"/>
            <p:cNvSpPr>
              <a:spLocks noChangeShapeType="1"/>
            </p:cNvSpPr>
            <p:nvPr/>
          </p:nvSpPr>
          <p:spPr bwMode="auto">
            <a:xfrm>
              <a:off x="1120" y="869"/>
              <a:ext cx="3467" cy="1"/>
            </a:xfrm>
            <a:prstGeom prst="line">
              <a:avLst/>
            </a:prstGeom>
            <a:noFill/>
            <a:ln w="0">
              <a:solidFill>
                <a:srgbClr val="000000"/>
              </a:solidFill>
              <a:round/>
              <a:headEnd/>
              <a:tailEnd/>
            </a:ln>
          </p:spPr>
          <p:txBody>
            <a:bodyPr/>
            <a:lstStyle/>
            <a:p>
              <a:endParaRPr lang="es-ES"/>
            </a:p>
          </p:txBody>
        </p:sp>
        <p:sp>
          <p:nvSpPr>
            <p:cNvPr id="154665" name="Line 41"/>
            <p:cNvSpPr>
              <a:spLocks noChangeShapeType="1"/>
            </p:cNvSpPr>
            <p:nvPr/>
          </p:nvSpPr>
          <p:spPr bwMode="auto">
            <a:xfrm>
              <a:off x="1120" y="753"/>
              <a:ext cx="3467" cy="1"/>
            </a:xfrm>
            <a:prstGeom prst="line">
              <a:avLst/>
            </a:prstGeom>
            <a:noFill/>
            <a:ln w="0">
              <a:solidFill>
                <a:srgbClr val="000000"/>
              </a:solidFill>
              <a:round/>
              <a:headEnd/>
              <a:tailEnd/>
            </a:ln>
          </p:spPr>
          <p:txBody>
            <a:bodyPr/>
            <a:lstStyle/>
            <a:p>
              <a:endParaRPr lang="es-ES"/>
            </a:p>
          </p:txBody>
        </p:sp>
        <p:sp>
          <p:nvSpPr>
            <p:cNvPr id="154666" name="Line 42"/>
            <p:cNvSpPr>
              <a:spLocks noChangeShapeType="1"/>
            </p:cNvSpPr>
            <p:nvPr/>
          </p:nvSpPr>
          <p:spPr bwMode="auto">
            <a:xfrm>
              <a:off x="1120" y="636"/>
              <a:ext cx="3467" cy="1"/>
            </a:xfrm>
            <a:prstGeom prst="line">
              <a:avLst/>
            </a:prstGeom>
            <a:noFill/>
            <a:ln w="0">
              <a:solidFill>
                <a:srgbClr val="000000"/>
              </a:solidFill>
              <a:round/>
              <a:headEnd/>
              <a:tailEnd/>
            </a:ln>
          </p:spPr>
          <p:txBody>
            <a:bodyPr/>
            <a:lstStyle/>
            <a:p>
              <a:endParaRPr lang="es-ES"/>
            </a:p>
          </p:txBody>
        </p:sp>
        <p:sp>
          <p:nvSpPr>
            <p:cNvPr id="154667" name="Rectangle 43"/>
            <p:cNvSpPr>
              <a:spLocks noChangeArrowheads="1"/>
            </p:cNvSpPr>
            <p:nvPr/>
          </p:nvSpPr>
          <p:spPr bwMode="auto">
            <a:xfrm>
              <a:off x="1120" y="636"/>
              <a:ext cx="3467" cy="1037"/>
            </a:xfrm>
            <a:prstGeom prst="rect">
              <a:avLst/>
            </a:prstGeom>
            <a:noFill/>
            <a:ln w="12700">
              <a:solidFill>
                <a:srgbClr val="808080"/>
              </a:solidFill>
              <a:miter lim="800000"/>
              <a:headEnd/>
              <a:tailEnd/>
            </a:ln>
          </p:spPr>
          <p:txBody>
            <a:bodyPr/>
            <a:lstStyle/>
            <a:p>
              <a:endParaRPr lang="es-ES"/>
            </a:p>
          </p:txBody>
        </p:sp>
        <p:sp>
          <p:nvSpPr>
            <p:cNvPr id="154668" name="Rectangle 44"/>
            <p:cNvSpPr>
              <a:spLocks noChangeArrowheads="1"/>
            </p:cNvSpPr>
            <p:nvPr/>
          </p:nvSpPr>
          <p:spPr bwMode="auto">
            <a:xfrm>
              <a:off x="1158" y="1116"/>
              <a:ext cx="52" cy="557"/>
            </a:xfrm>
            <a:prstGeom prst="rect">
              <a:avLst/>
            </a:prstGeom>
            <a:solidFill>
              <a:srgbClr val="99CC00"/>
            </a:solidFill>
            <a:ln w="12700">
              <a:solidFill>
                <a:srgbClr val="000000"/>
              </a:solidFill>
              <a:miter lim="800000"/>
              <a:headEnd/>
              <a:tailEnd/>
            </a:ln>
          </p:spPr>
          <p:txBody>
            <a:bodyPr/>
            <a:lstStyle/>
            <a:p>
              <a:endParaRPr lang="es-ES"/>
            </a:p>
          </p:txBody>
        </p:sp>
        <p:sp>
          <p:nvSpPr>
            <p:cNvPr id="154669" name="Rectangle 45"/>
            <p:cNvSpPr>
              <a:spLocks noChangeArrowheads="1"/>
            </p:cNvSpPr>
            <p:nvPr/>
          </p:nvSpPr>
          <p:spPr bwMode="auto">
            <a:xfrm>
              <a:off x="1339" y="1252"/>
              <a:ext cx="52" cy="421"/>
            </a:xfrm>
            <a:prstGeom prst="rect">
              <a:avLst/>
            </a:prstGeom>
            <a:solidFill>
              <a:srgbClr val="99CC00"/>
            </a:solidFill>
            <a:ln w="12700">
              <a:solidFill>
                <a:srgbClr val="000000"/>
              </a:solidFill>
              <a:miter lim="800000"/>
              <a:headEnd/>
              <a:tailEnd/>
            </a:ln>
          </p:spPr>
          <p:txBody>
            <a:bodyPr/>
            <a:lstStyle/>
            <a:p>
              <a:endParaRPr lang="es-ES"/>
            </a:p>
          </p:txBody>
        </p:sp>
        <p:sp>
          <p:nvSpPr>
            <p:cNvPr id="154670" name="Rectangle 46"/>
            <p:cNvSpPr>
              <a:spLocks noChangeArrowheads="1"/>
            </p:cNvSpPr>
            <p:nvPr/>
          </p:nvSpPr>
          <p:spPr bwMode="auto">
            <a:xfrm>
              <a:off x="1519" y="1439"/>
              <a:ext cx="61" cy="234"/>
            </a:xfrm>
            <a:prstGeom prst="rect">
              <a:avLst/>
            </a:prstGeom>
            <a:solidFill>
              <a:srgbClr val="99CC00"/>
            </a:solidFill>
            <a:ln w="12700">
              <a:solidFill>
                <a:srgbClr val="000000"/>
              </a:solidFill>
              <a:miter lim="800000"/>
              <a:headEnd/>
              <a:tailEnd/>
            </a:ln>
          </p:spPr>
          <p:txBody>
            <a:bodyPr/>
            <a:lstStyle/>
            <a:p>
              <a:endParaRPr lang="es-ES"/>
            </a:p>
          </p:txBody>
        </p:sp>
        <p:sp>
          <p:nvSpPr>
            <p:cNvPr id="154671" name="Rectangle 47"/>
            <p:cNvSpPr>
              <a:spLocks noChangeArrowheads="1"/>
            </p:cNvSpPr>
            <p:nvPr/>
          </p:nvSpPr>
          <p:spPr bwMode="auto">
            <a:xfrm>
              <a:off x="1708" y="779"/>
              <a:ext cx="53" cy="894"/>
            </a:xfrm>
            <a:prstGeom prst="rect">
              <a:avLst/>
            </a:prstGeom>
            <a:solidFill>
              <a:srgbClr val="99CC00"/>
            </a:solidFill>
            <a:ln w="12700">
              <a:solidFill>
                <a:srgbClr val="000000"/>
              </a:solidFill>
              <a:miter lim="800000"/>
              <a:headEnd/>
              <a:tailEnd/>
            </a:ln>
          </p:spPr>
          <p:txBody>
            <a:bodyPr/>
            <a:lstStyle/>
            <a:p>
              <a:endParaRPr lang="es-ES"/>
            </a:p>
          </p:txBody>
        </p:sp>
        <p:sp>
          <p:nvSpPr>
            <p:cNvPr id="154672" name="Rectangle 48"/>
            <p:cNvSpPr>
              <a:spLocks noChangeArrowheads="1"/>
            </p:cNvSpPr>
            <p:nvPr/>
          </p:nvSpPr>
          <p:spPr bwMode="auto">
            <a:xfrm>
              <a:off x="1889" y="1239"/>
              <a:ext cx="53" cy="434"/>
            </a:xfrm>
            <a:prstGeom prst="rect">
              <a:avLst/>
            </a:prstGeom>
            <a:solidFill>
              <a:srgbClr val="99CC00"/>
            </a:solidFill>
            <a:ln w="12700">
              <a:solidFill>
                <a:srgbClr val="000000"/>
              </a:solidFill>
              <a:miter lim="800000"/>
              <a:headEnd/>
              <a:tailEnd/>
            </a:ln>
          </p:spPr>
          <p:txBody>
            <a:bodyPr/>
            <a:lstStyle/>
            <a:p>
              <a:endParaRPr lang="es-ES"/>
            </a:p>
          </p:txBody>
        </p:sp>
        <p:sp>
          <p:nvSpPr>
            <p:cNvPr id="154673" name="Rectangle 49"/>
            <p:cNvSpPr>
              <a:spLocks noChangeArrowheads="1"/>
            </p:cNvSpPr>
            <p:nvPr/>
          </p:nvSpPr>
          <p:spPr bwMode="auto">
            <a:xfrm>
              <a:off x="2070" y="1498"/>
              <a:ext cx="52" cy="175"/>
            </a:xfrm>
            <a:prstGeom prst="rect">
              <a:avLst/>
            </a:prstGeom>
            <a:solidFill>
              <a:srgbClr val="99CC00"/>
            </a:solidFill>
            <a:ln w="12700">
              <a:solidFill>
                <a:srgbClr val="000000"/>
              </a:solidFill>
              <a:miter lim="800000"/>
              <a:headEnd/>
              <a:tailEnd/>
            </a:ln>
          </p:spPr>
          <p:txBody>
            <a:bodyPr/>
            <a:lstStyle/>
            <a:p>
              <a:endParaRPr lang="es-ES"/>
            </a:p>
          </p:txBody>
        </p:sp>
        <p:sp>
          <p:nvSpPr>
            <p:cNvPr id="154674" name="Rectangle 50"/>
            <p:cNvSpPr>
              <a:spLocks noChangeArrowheads="1"/>
            </p:cNvSpPr>
            <p:nvPr/>
          </p:nvSpPr>
          <p:spPr bwMode="auto">
            <a:xfrm>
              <a:off x="2251" y="1174"/>
              <a:ext cx="52" cy="499"/>
            </a:xfrm>
            <a:prstGeom prst="rect">
              <a:avLst/>
            </a:prstGeom>
            <a:solidFill>
              <a:srgbClr val="99CC00"/>
            </a:solidFill>
            <a:ln w="12700">
              <a:solidFill>
                <a:srgbClr val="000000"/>
              </a:solidFill>
              <a:miter lim="800000"/>
              <a:headEnd/>
              <a:tailEnd/>
            </a:ln>
          </p:spPr>
          <p:txBody>
            <a:bodyPr/>
            <a:lstStyle/>
            <a:p>
              <a:endParaRPr lang="es-ES"/>
            </a:p>
          </p:txBody>
        </p:sp>
        <p:sp>
          <p:nvSpPr>
            <p:cNvPr id="154675" name="Rectangle 51"/>
            <p:cNvSpPr>
              <a:spLocks noChangeArrowheads="1"/>
            </p:cNvSpPr>
            <p:nvPr/>
          </p:nvSpPr>
          <p:spPr bwMode="auto">
            <a:xfrm>
              <a:off x="2431" y="1362"/>
              <a:ext cx="61" cy="311"/>
            </a:xfrm>
            <a:prstGeom prst="rect">
              <a:avLst/>
            </a:prstGeom>
            <a:solidFill>
              <a:srgbClr val="99CC00"/>
            </a:solidFill>
            <a:ln w="12700">
              <a:solidFill>
                <a:srgbClr val="000000"/>
              </a:solidFill>
              <a:miter lim="800000"/>
              <a:headEnd/>
              <a:tailEnd/>
            </a:ln>
          </p:spPr>
          <p:txBody>
            <a:bodyPr/>
            <a:lstStyle/>
            <a:p>
              <a:endParaRPr lang="es-ES"/>
            </a:p>
          </p:txBody>
        </p:sp>
        <p:sp>
          <p:nvSpPr>
            <p:cNvPr id="154676" name="Rectangle 52"/>
            <p:cNvSpPr>
              <a:spLocks noChangeArrowheads="1"/>
            </p:cNvSpPr>
            <p:nvPr/>
          </p:nvSpPr>
          <p:spPr bwMode="auto">
            <a:xfrm>
              <a:off x="2620" y="1044"/>
              <a:ext cx="53" cy="629"/>
            </a:xfrm>
            <a:prstGeom prst="rect">
              <a:avLst/>
            </a:prstGeom>
            <a:solidFill>
              <a:srgbClr val="99CC00"/>
            </a:solidFill>
            <a:ln w="12700">
              <a:solidFill>
                <a:srgbClr val="000000"/>
              </a:solidFill>
              <a:miter lim="800000"/>
              <a:headEnd/>
              <a:tailEnd/>
            </a:ln>
          </p:spPr>
          <p:txBody>
            <a:bodyPr/>
            <a:lstStyle/>
            <a:p>
              <a:endParaRPr lang="es-ES"/>
            </a:p>
          </p:txBody>
        </p:sp>
        <p:sp>
          <p:nvSpPr>
            <p:cNvPr id="154677" name="Rectangle 53"/>
            <p:cNvSpPr>
              <a:spLocks noChangeArrowheads="1"/>
            </p:cNvSpPr>
            <p:nvPr/>
          </p:nvSpPr>
          <p:spPr bwMode="auto">
            <a:xfrm>
              <a:off x="2801" y="1232"/>
              <a:ext cx="53" cy="441"/>
            </a:xfrm>
            <a:prstGeom prst="rect">
              <a:avLst/>
            </a:prstGeom>
            <a:solidFill>
              <a:srgbClr val="99CC00"/>
            </a:solidFill>
            <a:ln w="12700">
              <a:solidFill>
                <a:srgbClr val="000000"/>
              </a:solidFill>
              <a:miter lim="800000"/>
              <a:headEnd/>
              <a:tailEnd/>
            </a:ln>
          </p:spPr>
          <p:txBody>
            <a:bodyPr/>
            <a:lstStyle/>
            <a:p>
              <a:endParaRPr lang="es-ES"/>
            </a:p>
          </p:txBody>
        </p:sp>
        <p:sp>
          <p:nvSpPr>
            <p:cNvPr id="154678" name="Rectangle 54"/>
            <p:cNvSpPr>
              <a:spLocks noChangeArrowheads="1"/>
            </p:cNvSpPr>
            <p:nvPr/>
          </p:nvSpPr>
          <p:spPr bwMode="auto">
            <a:xfrm>
              <a:off x="2982" y="1498"/>
              <a:ext cx="52" cy="175"/>
            </a:xfrm>
            <a:prstGeom prst="rect">
              <a:avLst/>
            </a:prstGeom>
            <a:solidFill>
              <a:srgbClr val="99CC00"/>
            </a:solidFill>
            <a:ln w="12700">
              <a:solidFill>
                <a:srgbClr val="000000"/>
              </a:solidFill>
              <a:miter lim="800000"/>
              <a:headEnd/>
              <a:tailEnd/>
            </a:ln>
          </p:spPr>
          <p:txBody>
            <a:bodyPr/>
            <a:lstStyle/>
            <a:p>
              <a:endParaRPr lang="es-ES"/>
            </a:p>
          </p:txBody>
        </p:sp>
        <p:sp>
          <p:nvSpPr>
            <p:cNvPr id="154679" name="Rectangle 55"/>
            <p:cNvSpPr>
              <a:spLocks noChangeArrowheads="1"/>
            </p:cNvSpPr>
            <p:nvPr/>
          </p:nvSpPr>
          <p:spPr bwMode="auto">
            <a:xfrm>
              <a:off x="3163" y="1336"/>
              <a:ext cx="60" cy="337"/>
            </a:xfrm>
            <a:prstGeom prst="rect">
              <a:avLst/>
            </a:prstGeom>
            <a:solidFill>
              <a:srgbClr val="99CC00"/>
            </a:solidFill>
            <a:ln w="12700">
              <a:solidFill>
                <a:srgbClr val="000000"/>
              </a:solidFill>
              <a:miter lim="800000"/>
              <a:headEnd/>
              <a:tailEnd/>
            </a:ln>
          </p:spPr>
          <p:txBody>
            <a:bodyPr/>
            <a:lstStyle/>
            <a:p>
              <a:endParaRPr lang="es-ES"/>
            </a:p>
          </p:txBody>
        </p:sp>
        <p:sp>
          <p:nvSpPr>
            <p:cNvPr id="154680" name="Rectangle 56"/>
            <p:cNvSpPr>
              <a:spLocks noChangeArrowheads="1"/>
            </p:cNvSpPr>
            <p:nvPr/>
          </p:nvSpPr>
          <p:spPr bwMode="auto">
            <a:xfrm>
              <a:off x="3351" y="1135"/>
              <a:ext cx="53" cy="538"/>
            </a:xfrm>
            <a:prstGeom prst="rect">
              <a:avLst/>
            </a:prstGeom>
            <a:solidFill>
              <a:srgbClr val="99CC00"/>
            </a:solidFill>
            <a:ln w="12700">
              <a:solidFill>
                <a:srgbClr val="000000"/>
              </a:solidFill>
              <a:miter lim="800000"/>
              <a:headEnd/>
              <a:tailEnd/>
            </a:ln>
          </p:spPr>
          <p:txBody>
            <a:bodyPr/>
            <a:lstStyle/>
            <a:p>
              <a:endParaRPr lang="es-ES"/>
            </a:p>
          </p:txBody>
        </p:sp>
        <p:sp>
          <p:nvSpPr>
            <p:cNvPr id="154681" name="Rectangle 57"/>
            <p:cNvSpPr>
              <a:spLocks noChangeArrowheads="1"/>
            </p:cNvSpPr>
            <p:nvPr/>
          </p:nvSpPr>
          <p:spPr bwMode="auto">
            <a:xfrm>
              <a:off x="3532" y="1433"/>
              <a:ext cx="53" cy="240"/>
            </a:xfrm>
            <a:prstGeom prst="rect">
              <a:avLst/>
            </a:prstGeom>
            <a:solidFill>
              <a:srgbClr val="99CC00"/>
            </a:solidFill>
            <a:ln w="12700">
              <a:solidFill>
                <a:srgbClr val="000000"/>
              </a:solidFill>
              <a:miter lim="800000"/>
              <a:headEnd/>
              <a:tailEnd/>
            </a:ln>
          </p:spPr>
          <p:txBody>
            <a:bodyPr/>
            <a:lstStyle/>
            <a:p>
              <a:endParaRPr lang="es-ES"/>
            </a:p>
          </p:txBody>
        </p:sp>
        <p:sp>
          <p:nvSpPr>
            <p:cNvPr id="154682" name="Rectangle 58"/>
            <p:cNvSpPr>
              <a:spLocks noChangeArrowheads="1"/>
            </p:cNvSpPr>
            <p:nvPr/>
          </p:nvSpPr>
          <p:spPr bwMode="auto">
            <a:xfrm>
              <a:off x="3713" y="1621"/>
              <a:ext cx="53" cy="52"/>
            </a:xfrm>
            <a:prstGeom prst="rect">
              <a:avLst/>
            </a:prstGeom>
            <a:solidFill>
              <a:srgbClr val="99CC00"/>
            </a:solidFill>
            <a:ln w="12700">
              <a:solidFill>
                <a:srgbClr val="000000"/>
              </a:solidFill>
              <a:miter lim="800000"/>
              <a:headEnd/>
              <a:tailEnd/>
            </a:ln>
          </p:spPr>
          <p:txBody>
            <a:bodyPr/>
            <a:lstStyle/>
            <a:p>
              <a:endParaRPr lang="es-ES"/>
            </a:p>
          </p:txBody>
        </p:sp>
        <p:sp>
          <p:nvSpPr>
            <p:cNvPr id="154683" name="Rectangle 59"/>
            <p:cNvSpPr>
              <a:spLocks noChangeArrowheads="1"/>
            </p:cNvSpPr>
            <p:nvPr/>
          </p:nvSpPr>
          <p:spPr bwMode="auto">
            <a:xfrm>
              <a:off x="3894" y="850"/>
              <a:ext cx="53" cy="823"/>
            </a:xfrm>
            <a:prstGeom prst="rect">
              <a:avLst/>
            </a:prstGeom>
            <a:solidFill>
              <a:srgbClr val="99CC00"/>
            </a:solidFill>
            <a:ln w="12700">
              <a:solidFill>
                <a:srgbClr val="000000"/>
              </a:solidFill>
              <a:miter lim="800000"/>
              <a:headEnd/>
              <a:tailEnd/>
            </a:ln>
          </p:spPr>
          <p:txBody>
            <a:bodyPr/>
            <a:lstStyle/>
            <a:p>
              <a:endParaRPr lang="es-ES"/>
            </a:p>
          </p:txBody>
        </p:sp>
        <p:sp>
          <p:nvSpPr>
            <p:cNvPr id="154684" name="Rectangle 60"/>
            <p:cNvSpPr>
              <a:spLocks noChangeArrowheads="1"/>
            </p:cNvSpPr>
            <p:nvPr/>
          </p:nvSpPr>
          <p:spPr bwMode="auto">
            <a:xfrm>
              <a:off x="4075" y="1316"/>
              <a:ext cx="60" cy="357"/>
            </a:xfrm>
            <a:prstGeom prst="rect">
              <a:avLst/>
            </a:prstGeom>
            <a:solidFill>
              <a:srgbClr val="99CC00"/>
            </a:solidFill>
            <a:ln w="12700">
              <a:solidFill>
                <a:srgbClr val="000000"/>
              </a:solidFill>
              <a:miter lim="800000"/>
              <a:headEnd/>
              <a:tailEnd/>
            </a:ln>
          </p:spPr>
          <p:txBody>
            <a:bodyPr/>
            <a:lstStyle/>
            <a:p>
              <a:endParaRPr lang="es-ES"/>
            </a:p>
          </p:txBody>
        </p:sp>
        <p:sp>
          <p:nvSpPr>
            <p:cNvPr id="154685" name="Rectangle 61"/>
            <p:cNvSpPr>
              <a:spLocks noChangeArrowheads="1"/>
            </p:cNvSpPr>
            <p:nvPr/>
          </p:nvSpPr>
          <p:spPr bwMode="auto">
            <a:xfrm>
              <a:off x="4263" y="1329"/>
              <a:ext cx="53" cy="344"/>
            </a:xfrm>
            <a:prstGeom prst="rect">
              <a:avLst/>
            </a:prstGeom>
            <a:solidFill>
              <a:srgbClr val="99CC00"/>
            </a:solidFill>
            <a:ln w="12700">
              <a:solidFill>
                <a:srgbClr val="000000"/>
              </a:solidFill>
              <a:miter lim="800000"/>
              <a:headEnd/>
              <a:tailEnd/>
            </a:ln>
          </p:spPr>
          <p:txBody>
            <a:bodyPr/>
            <a:lstStyle/>
            <a:p>
              <a:endParaRPr lang="es-ES"/>
            </a:p>
          </p:txBody>
        </p:sp>
        <p:sp>
          <p:nvSpPr>
            <p:cNvPr id="154686" name="Rectangle 62"/>
            <p:cNvSpPr>
              <a:spLocks noChangeArrowheads="1"/>
            </p:cNvSpPr>
            <p:nvPr/>
          </p:nvSpPr>
          <p:spPr bwMode="auto">
            <a:xfrm>
              <a:off x="4444" y="1161"/>
              <a:ext cx="53" cy="512"/>
            </a:xfrm>
            <a:prstGeom prst="rect">
              <a:avLst/>
            </a:prstGeom>
            <a:solidFill>
              <a:srgbClr val="99CC00"/>
            </a:solidFill>
            <a:ln w="12700">
              <a:solidFill>
                <a:srgbClr val="000000"/>
              </a:solidFill>
              <a:miter lim="800000"/>
              <a:headEnd/>
              <a:tailEnd/>
            </a:ln>
          </p:spPr>
          <p:txBody>
            <a:bodyPr/>
            <a:lstStyle/>
            <a:p>
              <a:endParaRPr lang="es-ES"/>
            </a:p>
          </p:txBody>
        </p:sp>
        <p:sp>
          <p:nvSpPr>
            <p:cNvPr id="154687" name="Rectangle 63"/>
            <p:cNvSpPr>
              <a:spLocks noChangeArrowheads="1"/>
            </p:cNvSpPr>
            <p:nvPr/>
          </p:nvSpPr>
          <p:spPr bwMode="auto">
            <a:xfrm>
              <a:off x="1210" y="1122"/>
              <a:ext cx="53" cy="551"/>
            </a:xfrm>
            <a:prstGeom prst="rect">
              <a:avLst/>
            </a:prstGeom>
            <a:solidFill>
              <a:srgbClr val="FF0000"/>
            </a:solidFill>
            <a:ln w="12700">
              <a:solidFill>
                <a:srgbClr val="000000"/>
              </a:solidFill>
              <a:miter lim="800000"/>
              <a:headEnd/>
              <a:tailEnd/>
            </a:ln>
          </p:spPr>
          <p:txBody>
            <a:bodyPr/>
            <a:lstStyle/>
            <a:p>
              <a:endParaRPr lang="es-ES"/>
            </a:p>
          </p:txBody>
        </p:sp>
        <p:sp>
          <p:nvSpPr>
            <p:cNvPr id="154688" name="Rectangle 64"/>
            <p:cNvSpPr>
              <a:spLocks noChangeArrowheads="1"/>
            </p:cNvSpPr>
            <p:nvPr/>
          </p:nvSpPr>
          <p:spPr bwMode="auto">
            <a:xfrm>
              <a:off x="1391" y="1368"/>
              <a:ext cx="53" cy="305"/>
            </a:xfrm>
            <a:prstGeom prst="rect">
              <a:avLst/>
            </a:prstGeom>
            <a:solidFill>
              <a:srgbClr val="FF0000"/>
            </a:solidFill>
            <a:ln w="12700">
              <a:solidFill>
                <a:srgbClr val="000000"/>
              </a:solidFill>
              <a:miter lim="800000"/>
              <a:headEnd/>
              <a:tailEnd/>
            </a:ln>
          </p:spPr>
          <p:txBody>
            <a:bodyPr/>
            <a:lstStyle/>
            <a:p>
              <a:endParaRPr lang="es-ES"/>
            </a:p>
          </p:txBody>
        </p:sp>
        <p:sp>
          <p:nvSpPr>
            <p:cNvPr id="154689" name="Rectangle 65"/>
            <p:cNvSpPr>
              <a:spLocks noChangeArrowheads="1"/>
            </p:cNvSpPr>
            <p:nvPr/>
          </p:nvSpPr>
          <p:spPr bwMode="auto">
            <a:xfrm>
              <a:off x="1580" y="1465"/>
              <a:ext cx="52" cy="208"/>
            </a:xfrm>
            <a:prstGeom prst="rect">
              <a:avLst/>
            </a:prstGeom>
            <a:solidFill>
              <a:srgbClr val="FF0000"/>
            </a:solidFill>
            <a:ln w="12700">
              <a:solidFill>
                <a:srgbClr val="000000"/>
              </a:solidFill>
              <a:miter lim="800000"/>
              <a:headEnd/>
              <a:tailEnd/>
            </a:ln>
          </p:spPr>
          <p:txBody>
            <a:bodyPr/>
            <a:lstStyle/>
            <a:p>
              <a:endParaRPr lang="es-ES"/>
            </a:p>
          </p:txBody>
        </p:sp>
        <p:sp>
          <p:nvSpPr>
            <p:cNvPr id="154690" name="Rectangle 66"/>
            <p:cNvSpPr>
              <a:spLocks noChangeArrowheads="1"/>
            </p:cNvSpPr>
            <p:nvPr/>
          </p:nvSpPr>
          <p:spPr bwMode="auto">
            <a:xfrm>
              <a:off x="1761" y="785"/>
              <a:ext cx="52" cy="888"/>
            </a:xfrm>
            <a:prstGeom prst="rect">
              <a:avLst/>
            </a:prstGeom>
            <a:solidFill>
              <a:srgbClr val="FF0000"/>
            </a:solidFill>
            <a:ln w="12700">
              <a:solidFill>
                <a:srgbClr val="000000"/>
              </a:solidFill>
              <a:miter lim="800000"/>
              <a:headEnd/>
              <a:tailEnd/>
            </a:ln>
          </p:spPr>
          <p:txBody>
            <a:bodyPr/>
            <a:lstStyle/>
            <a:p>
              <a:endParaRPr lang="es-ES"/>
            </a:p>
          </p:txBody>
        </p:sp>
        <p:sp>
          <p:nvSpPr>
            <p:cNvPr id="154691" name="Rectangle 67"/>
            <p:cNvSpPr>
              <a:spLocks noChangeArrowheads="1"/>
            </p:cNvSpPr>
            <p:nvPr/>
          </p:nvSpPr>
          <p:spPr bwMode="auto">
            <a:xfrm>
              <a:off x="1942" y="1303"/>
              <a:ext cx="52" cy="370"/>
            </a:xfrm>
            <a:prstGeom prst="rect">
              <a:avLst/>
            </a:prstGeom>
            <a:solidFill>
              <a:srgbClr val="FF0000"/>
            </a:solidFill>
            <a:ln w="12700">
              <a:solidFill>
                <a:srgbClr val="000000"/>
              </a:solidFill>
              <a:miter lim="800000"/>
              <a:headEnd/>
              <a:tailEnd/>
            </a:ln>
          </p:spPr>
          <p:txBody>
            <a:bodyPr/>
            <a:lstStyle/>
            <a:p>
              <a:endParaRPr lang="es-ES"/>
            </a:p>
          </p:txBody>
        </p:sp>
        <p:sp>
          <p:nvSpPr>
            <p:cNvPr id="154692" name="Rectangle 68"/>
            <p:cNvSpPr>
              <a:spLocks noChangeArrowheads="1"/>
            </p:cNvSpPr>
            <p:nvPr/>
          </p:nvSpPr>
          <p:spPr bwMode="auto">
            <a:xfrm>
              <a:off x="2122" y="1491"/>
              <a:ext cx="53" cy="182"/>
            </a:xfrm>
            <a:prstGeom prst="rect">
              <a:avLst/>
            </a:prstGeom>
            <a:solidFill>
              <a:srgbClr val="FF0000"/>
            </a:solidFill>
            <a:ln w="12700">
              <a:solidFill>
                <a:srgbClr val="000000"/>
              </a:solidFill>
              <a:miter lim="800000"/>
              <a:headEnd/>
              <a:tailEnd/>
            </a:ln>
          </p:spPr>
          <p:txBody>
            <a:bodyPr/>
            <a:lstStyle/>
            <a:p>
              <a:endParaRPr lang="es-ES"/>
            </a:p>
          </p:txBody>
        </p:sp>
        <p:sp>
          <p:nvSpPr>
            <p:cNvPr id="154693" name="Rectangle 69"/>
            <p:cNvSpPr>
              <a:spLocks noChangeArrowheads="1"/>
            </p:cNvSpPr>
            <p:nvPr/>
          </p:nvSpPr>
          <p:spPr bwMode="auto">
            <a:xfrm>
              <a:off x="2303" y="1258"/>
              <a:ext cx="53" cy="415"/>
            </a:xfrm>
            <a:prstGeom prst="rect">
              <a:avLst/>
            </a:prstGeom>
            <a:solidFill>
              <a:srgbClr val="FF0000"/>
            </a:solidFill>
            <a:ln w="12700">
              <a:solidFill>
                <a:srgbClr val="000000"/>
              </a:solidFill>
              <a:miter lim="800000"/>
              <a:headEnd/>
              <a:tailEnd/>
            </a:ln>
          </p:spPr>
          <p:txBody>
            <a:bodyPr/>
            <a:lstStyle/>
            <a:p>
              <a:endParaRPr lang="es-ES"/>
            </a:p>
          </p:txBody>
        </p:sp>
        <p:sp>
          <p:nvSpPr>
            <p:cNvPr id="154694" name="Rectangle 70"/>
            <p:cNvSpPr>
              <a:spLocks noChangeArrowheads="1"/>
            </p:cNvSpPr>
            <p:nvPr/>
          </p:nvSpPr>
          <p:spPr bwMode="auto">
            <a:xfrm>
              <a:off x="2492" y="1355"/>
              <a:ext cx="53" cy="318"/>
            </a:xfrm>
            <a:prstGeom prst="rect">
              <a:avLst/>
            </a:prstGeom>
            <a:solidFill>
              <a:srgbClr val="FF0000"/>
            </a:solidFill>
            <a:ln w="12700">
              <a:solidFill>
                <a:srgbClr val="000000"/>
              </a:solidFill>
              <a:miter lim="800000"/>
              <a:headEnd/>
              <a:tailEnd/>
            </a:ln>
          </p:spPr>
          <p:txBody>
            <a:bodyPr/>
            <a:lstStyle/>
            <a:p>
              <a:endParaRPr lang="es-ES"/>
            </a:p>
          </p:txBody>
        </p:sp>
        <p:sp>
          <p:nvSpPr>
            <p:cNvPr id="154695" name="Rectangle 71"/>
            <p:cNvSpPr>
              <a:spLocks noChangeArrowheads="1"/>
            </p:cNvSpPr>
            <p:nvPr/>
          </p:nvSpPr>
          <p:spPr bwMode="auto">
            <a:xfrm>
              <a:off x="2673" y="1018"/>
              <a:ext cx="52" cy="655"/>
            </a:xfrm>
            <a:prstGeom prst="rect">
              <a:avLst/>
            </a:prstGeom>
            <a:solidFill>
              <a:srgbClr val="FF0000"/>
            </a:solidFill>
            <a:ln w="12700">
              <a:solidFill>
                <a:srgbClr val="000000"/>
              </a:solidFill>
              <a:miter lim="800000"/>
              <a:headEnd/>
              <a:tailEnd/>
            </a:ln>
          </p:spPr>
          <p:txBody>
            <a:bodyPr/>
            <a:lstStyle/>
            <a:p>
              <a:endParaRPr lang="es-ES"/>
            </a:p>
          </p:txBody>
        </p:sp>
        <p:sp>
          <p:nvSpPr>
            <p:cNvPr id="154696" name="Rectangle 72"/>
            <p:cNvSpPr>
              <a:spLocks noChangeArrowheads="1"/>
            </p:cNvSpPr>
            <p:nvPr/>
          </p:nvSpPr>
          <p:spPr bwMode="auto">
            <a:xfrm>
              <a:off x="2854" y="1232"/>
              <a:ext cx="52" cy="441"/>
            </a:xfrm>
            <a:prstGeom prst="rect">
              <a:avLst/>
            </a:prstGeom>
            <a:solidFill>
              <a:srgbClr val="FF0000"/>
            </a:solidFill>
            <a:ln w="12700">
              <a:solidFill>
                <a:srgbClr val="000000"/>
              </a:solidFill>
              <a:miter lim="800000"/>
              <a:headEnd/>
              <a:tailEnd/>
            </a:ln>
          </p:spPr>
          <p:txBody>
            <a:bodyPr/>
            <a:lstStyle/>
            <a:p>
              <a:endParaRPr lang="es-ES"/>
            </a:p>
          </p:txBody>
        </p:sp>
        <p:sp>
          <p:nvSpPr>
            <p:cNvPr id="154697" name="Rectangle 73"/>
            <p:cNvSpPr>
              <a:spLocks noChangeArrowheads="1"/>
            </p:cNvSpPr>
            <p:nvPr/>
          </p:nvSpPr>
          <p:spPr bwMode="auto">
            <a:xfrm>
              <a:off x="3034" y="1498"/>
              <a:ext cx="53" cy="175"/>
            </a:xfrm>
            <a:prstGeom prst="rect">
              <a:avLst/>
            </a:prstGeom>
            <a:solidFill>
              <a:srgbClr val="FF0000"/>
            </a:solidFill>
            <a:ln w="12700">
              <a:solidFill>
                <a:srgbClr val="000000"/>
              </a:solidFill>
              <a:miter lim="800000"/>
              <a:headEnd/>
              <a:tailEnd/>
            </a:ln>
          </p:spPr>
          <p:txBody>
            <a:bodyPr/>
            <a:lstStyle/>
            <a:p>
              <a:endParaRPr lang="es-ES"/>
            </a:p>
          </p:txBody>
        </p:sp>
        <p:sp>
          <p:nvSpPr>
            <p:cNvPr id="154698" name="Rectangle 74"/>
            <p:cNvSpPr>
              <a:spLocks noChangeArrowheads="1"/>
            </p:cNvSpPr>
            <p:nvPr/>
          </p:nvSpPr>
          <p:spPr bwMode="auto">
            <a:xfrm>
              <a:off x="3223" y="1388"/>
              <a:ext cx="53" cy="285"/>
            </a:xfrm>
            <a:prstGeom prst="rect">
              <a:avLst/>
            </a:prstGeom>
            <a:solidFill>
              <a:srgbClr val="FF0000"/>
            </a:solidFill>
            <a:ln w="12700">
              <a:solidFill>
                <a:srgbClr val="000000"/>
              </a:solidFill>
              <a:miter lim="800000"/>
              <a:headEnd/>
              <a:tailEnd/>
            </a:ln>
          </p:spPr>
          <p:txBody>
            <a:bodyPr/>
            <a:lstStyle/>
            <a:p>
              <a:endParaRPr lang="es-ES"/>
            </a:p>
          </p:txBody>
        </p:sp>
        <p:sp>
          <p:nvSpPr>
            <p:cNvPr id="154699" name="Rectangle 75"/>
            <p:cNvSpPr>
              <a:spLocks noChangeArrowheads="1"/>
            </p:cNvSpPr>
            <p:nvPr/>
          </p:nvSpPr>
          <p:spPr bwMode="auto">
            <a:xfrm>
              <a:off x="3404" y="1135"/>
              <a:ext cx="53" cy="538"/>
            </a:xfrm>
            <a:prstGeom prst="rect">
              <a:avLst/>
            </a:prstGeom>
            <a:solidFill>
              <a:srgbClr val="FF0000"/>
            </a:solidFill>
            <a:ln w="12700">
              <a:solidFill>
                <a:srgbClr val="000000"/>
              </a:solidFill>
              <a:miter lim="800000"/>
              <a:headEnd/>
              <a:tailEnd/>
            </a:ln>
          </p:spPr>
          <p:txBody>
            <a:bodyPr/>
            <a:lstStyle/>
            <a:p>
              <a:endParaRPr lang="es-ES"/>
            </a:p>
          </p:txBody>
        </p:sp>
        <p:sp>
          <p:nvSpPr>
            <p:cNvPr id="154700" name="Rectangle 76"/>
            <p:cNvSpPr>
              <a:spLocks noChangeArrowheads="1"/>
            </p:cNvSpPr>
            <p:nvPr/>
          </p:nvSpPr>
          <p:spPr bwMode="auto">
            <a:xfrm>
              <a:off x="3585" y="1472"/>
              <a:ext cx="53" cy="201"/>
            </a:xfrm>
            <a:prstGeom prst="rect">
              <a:avLst/>
            </a:prstGeom>
            <a:solidFill>
              <a:srgbClr val="FF0000"/>
            </a:solidFill>
            <a:ln w="12700">
              <a:solidFill>
                <a:srgbClr val="000000"/>
              </a:solidFill>
              <a:miter lim="800000"/>
              <a:headEnd/>
              <a:tailEnd/>
            </a:ln>
          </p:spPr>
          <p:txBody>
            <a:bodyPr/>
            <a:lstStyle/>
            <a:p>
              <a:endParaRPr lang="es-ES"/>
            </a:p>
          </p:txBody>
        </p:sp>
        <p:sp>
          <p:nvSpPr>
            <p:cNvPr id="154701" name="Rectangle 77"/>
            <p:cNvSpPr>
              <a:spLocks noChangeArrowheads="1"/>
            </p:cNvSpPr>
            <p:nvPr/>
          </p:nvSpPr>
          <p:spPr bwMode="auto">
            <a:xfrm>
              <a:off x="3947" y="850"/>
              <a:ext cx="52" cy="823"/>
            </a:xfrm>
            <a:prstGeom prst="rect">
              <a:avLst/>
            </a:prstGeom>
            <a:solidFill>
              <a:srgbClr val="FF0000"/>
            </a:solidFill>
            <a:ln w="12700">
              <a:solidFill>
                <a:srgbClr val="000000"/>
              </a:solidFill>
              <a:miter lim="800000"/>
              <a:headEnd/>
              <a:tailEnd/>
            </a:ln>
          </p:spPr>
          <p:txBody>
            <a:bodyPr/>
            <a:lstStyle/>
            <a:p>
              <a:endParaRPr lang="es-ES"/>
            </a:p>
          </p:txBody>
        </p:sp>
        <p:sp>
          <p:nvSpPr>
            <p:cNvPr id="154702" name="Rectangle 78"/>
            <p:cNvSpPr>
              <a:spLocks noChangeArrowheads="1"/>
            </p:cNvSpPr>
            <p:nvPr/>
          </p:nvSpPr>
          <p:spPr bwMode="auto">
            <a:xfrm>
              <a:off x="4135" y="1355"/>
              <a:ext cx="53" cy="318"/>
            </a:xfrm>
            <a:prstGeom prst="rect">
              <a:avLst/>
            </a:prstGeom>
            <a:solidFill>
              <a:srgbClr val="FF0000"/>
            </a:solidFill>
            <a:ln w="12700">
              <a:solidFill>
                <a:srgbClr val="000000"/>
              </a:solidFill>
              <a:miter lim="800000"/>
              <a:headEnd/>
              <a:tailEnd/>
            </a:ln>
          </p:spPr>
          <p:txBody>
            <a:bodyPr/>
            <a:lstStyle/>
            <a:p>
              <a:endParaRPr lang="es-ES"/>
            </a:p>
          </p:txBody>
        </p:sp>
        <p:sp>
          <p:nvSpPr>
            <p:cNvPr id="154703" name="Rectangle 79"/>
            <p:cNvSpPr>
              <a:spLocks noChangeArrowheads="1"/>
            </p:cNvSpPr>
            <p:nvPr/>
          </p:nvSpPr>
          <p:spPr bwMode="auto">
            <a:xfrm>
              <a:off x="4316" y="1258"/>
              <a:ext cx="53" cy="415"/>
            </a:xfrm>
            <a:prstGeom prst="rect">
              <a:avLst/>
            </a:prstGeom>
            <a:solidFill>
              <a:srgbClr val="FF0000"/>
            </a:solidFill>
            <a:ln w="12700">
              <a:solidFill>
                <a:srgbClr val="000000"/>
              </a:solidFill>
              <a:miter lim="800000"/>
              <a:headEnd/>
              <a:tailEnd/>
            </a:ln>
          </p:spPr>
          <p:txBody>
            <a:bodyPr/>
            <a:lstStyle/>
            <a:p>
              <a:endParaRPr lang="es-ES"/>
            </a:p>
          </p:txBody>
        </p:sp>
        <p:sp>
          <p:nvSpPr>
            <p:cNvPr id="154704" name="Rectangle 80"/>
            <p:cNvSpPr>
              <a:spLocks noChangeArrowheads="1"/>
            </p:cNvSpPr>
            <p:nvPr/>
          </p:nvSpPr>
          <p:spPr bwMode="auto">
            <a:xfrm>
              <a:off x="4497" y="1174"/>
              <a:ext cx="53" cy="499"/>
            </a:xfrm>
            <a:prstGeom prst="rect">
              <a:avLst/>
            </a:prstGeom>
            <a:solidFill>
              <a:srgbClr val="FF0000"/>
            </a:solidFill>
            <a:ln w="12700">
              <a:solidFill>
                <a:srgbClr val="000000"/>
              </a:solidFill>
              <a:miter lim="800000"/>
              <a:headEnd/>
              <a:tailEnd/>
            </a:ln>
          </p:spPr>
          <p:txBody>
            <a:bodyPr/>
            <a:lstStyle/>
            <a:p>
              <a:endParaRPr lang="es-ES"/>
            </a:p>
          </p:txBody>
        </p:sp>
        <p:sp>
          <p:nvSpPr>
            <p:cNvPr id="154705" name="Line 81"/>
            <p:cNvSpPr>
              <a:spLocks noChangeShapeType="1"/>
            </p:cNvSpPr>
            <p:nvPr/>
          </p:nvSpPr>
          <p:spPr bwMode="auto">
            <a:xfrm>
              <a:off x="1120" y="636"/>
              <a:ext cx="1" cy="1037"/>
            </a:xfrm>
            <a:prstGeom prst="line">
              <a:avLst/>
            </a:prstGeom>
            <a:noFill/>
            <a:ln w="0">
              <a:solidFill>
                <a:srgbClr val="000000"/>
              </a:solidFill>
              <a:round/>
              <a:headEnd/>
              <a:tailEnd/>
            </a:ln>
          </p:spPr>
          <p:txBody>
            <a:bodyPr/>
            <a:lstStyle/>
            <a:p>
              <a:endParaRPr lang="es-ES"/>
            </a:p>
          </p:txBody>
        </p:sp>
        <p:sp>
          <p:nvSpPr>
            <p:cNvPr id="154706" name="Line 82"/>
            <p:cNvSpPr>
              <a:spLocks noChangeShapeType="1"/>
            </p:cNvSpPr>
            <p:nvPr/>
          </p:nvSpPr>
          <p:spPr bwMode="auto">
            <a:xfrm>
              <a:off x="1082" y="1673"/>
              <a:ext cx="38" cy="1"/>
            </a:xfrm>
            <a:prstGeom prst="line">
              <a:avLst/>
            </a:prstGeom>
            <a:noFill/>
            <a:ln w="0">
              <a:solidFill>
                <a:srgbClr val="000000"/>
              </a:solidFill>
              <a:round/>
              <a:headEnd/>
              <a:tailEnd/>
            </a:ln>
          </p:spPr>
          <p:txBody>
            <a:bodyPr/>
            <a:lstStyle/>
            <a:p>
              <a:endParaRPr lang="es-ES"/>
            </a:p>
          </p:txBody>
        </p:sp>
        <p:sp>
          <p:nvSpPr>
            <p:cNvPr id="154707" name="Line 83"/>
            <p:cNvSpPr>
              <a:spLocks noChangeShapeType="1"/>
            </p:cNvSpPr>
            <p:nvPr/>
          </p:nvSpPr>
          <p:spPr bwMode="auto">
            <a:xfrm>
              <a:off x="1082" y="1556"/>
              <a:ext cx="38" cy="1"/>
            </a:xfrm>
            <a:prstGeom prst="line">
              <a:avLst/>
            </a:prstGeom>
            <a:noFill/>
            <a:ln w="0">
              <a:solidFill>
                <a:srgbClr val="000000"/>
              </a:solidFill>
              <a:round/>
              <a:headEnd/>
              <a:tailEnd/>
            </a:ln>
          </p:spPr>
          <p:txBody>
            <a:bodyPr/>
            <a:lstStyle/>
            <a:p>
              <a:endParaRPr lang="es-ES"/>
            </a:p>
          </p:txBody>
        </p:sp>
        <p:sp>
          <p:nvSpPr>
            <p:cNvPr id="154708" name="Line 84"/>
            <p:cNvSpPr>
              <a:spLocks noChangeShapeType="1"/>
            </p:cNvSpPr>
            <p:nvPr/>
          </p:nvSpPr>
          <p:spPr bwMode="auto">
            <a:xfrm>
              <a:off x="1082" y="1439"/>
              <a:ext cx="38" cy="1"/>
            </a:xfrm>
            <a:prstGeom prst="line">
              <a:avLst/>
            </a:prstGeom>
            <a:noFill/>
            <a:ln w="0">
              <a:solidFill>
                <a:srgbClr val="000000"/>
              </a:solidFill>
              <a:round/>
              <a:headEnd/>
              <a:tailEnd/>
            </a:ln>
          </p:spPr>
          <p:txBody>
            <a:bodyPr/>
            <a:lstStyle/>
            <a:p>
              <a:endParaRPr lang="es-ES"/>
            </a:p>
          </p:txBody>
        </p:sp>
        <p:sp>
          <p:nvSpPr>
            <p:cNvPr id="154709" name="Line 85"/>
            <p:cNvSpPr>
              <a:spLocks noChangeShapeType="1"/>
            </p:cNvSpPr>
            <p:nvPr/>
          </p:nvSpPr>
          <p:spPr bwMode="auto">
            <a:xfrm>
              <a:off x="1082" y="1329"/>
              <a:ext cx="38" cy="1"/>
            </a:xfrm>
            <a:prstGeom prst="line">
              <a:avLst/>
            </a:prstGeom>
            <a:noFill/>
            <a:ln w="0">
              <a:solidFill>
                <a:srgbClr val="000000"/>
              </a:solidFill>
              <a:round/>
              <a:headEnd/>
              <a:tailEnd/>
            </a:ln>
          </p:spPr>
          <p:txBody>
            <a:bodyPr/>
            <a:lstStyle/>
            <a:p>
              <a:endParaRPr lang="es-ES"/>
            </a:p>
          </p:txBody>
        </p:sp>
        <p:sp>
          <p:nvSpPr>
            <p:cNvPr id="154710" name="Line 86"/>
            <p:cNvSpPr>
              <a:spLocks noChangeShapeType="1"/>
            </p:cNvSpPr>
            <p:nvPr/>
          </p:nvSpPr>
          <p:spPr bwMode="auto">
            <a:xfrm>
              <a:off x="1082" y="1213"/>
              <a:ext cx="38" cy="1"/>
            </a:xfrm>
            <a:prstGeom prst="line">
              <a:avLst/>
            </a:prstGeom>
            <a:noFill/>
            <a:ln w="0">
              <a:solidFill>
                <a:srgbClr val="000000"/>
              </a:solidFill>
              <a:round/>
              <a:headEnd/>
              <a:tailEnd/>
            </a:ln>
          </p:spPr>
          <p:txBody>
            <a:bodyPr/>
            <a:lstStyle/>
            <a:p>
              <a:endParaRPr lang="es-ES"/>
            </a:p>
          </p:txBody>
        </p:sp>
        <p:sp>
          <p:nvSpPr>
            <p:cNvPr id="154711" name="Line 87"/>
            <p:cNvSpPr>
              <a:spLocks noChangeShapeType="1"/>
            </p:cNvSpPr>
            <p:nvPr/>
          </p:nvSpPr>
          <p:spPr bwMode="auto">
            <a:xfrm>
              <a:off x="1082" y="1096"/>
              <a:ext cx="38" cy="1"/>
            </a:xfrm>
            <a:prstGeom prst="line">
              <a:avLst/>
            </a:prstGeom>
            <a:noFill/>
            <a:ln w="0">
              <a:solidFill>
                <a:srgbClr val="000000"/>
              </a:solidFill>
              <a:round/>
              <a:headEnd/>
              <a:tailEnd/>
            </a:ln>
          </p:spPr>
          <p:txBody>
            <a:bodyPr/>
            <a:lstStyle/>
            <a:p>
              <a:endParaRPr lang="es-ES"/>
            </a:p>
          </p:txBody>
        </p:sp>
        <p:sp>
          <p:nvSpPr>
            <p:cNvPr id="154712" name="Line 88"/>
            <p:cNvSpPr>
              <a:spLocks noChangeShapeType="1"/>
            </p:cNvSpPr>
            <p:nvPr/>
          </p:nvSpPr>
          <p:spPr bwMode="auto">
            <a:xfrm>
              <a:off x="1082" y="980"/>
              <a:ext cx="38" cy="1"/>
            </a:xfrm>
            <a:prstGeom prst="line">
              <a:avLst/>
            </a:prstGeom>
            <a:noFill/>
            <a:ln w="0">
              <a:solidFill>
                <a:srgbClr val="000000"/>
              </a:solidFill>
              <a:round/>
              <a:headEnd/>
              <a:tailEnd/>
            </a:ln>
          </p:spPr>
          <p:txBody>
            <a:bodyPr/>
            <a:lstStyle/>
            <a:p>
              <a:endParaRPr lang="es-ES"/>
            </a:p>
          </p:txBody>
        </p:sp>
        <p:sp>
          <p:nvSpPr>
            <p:cNvPr id="154713" name="Line 89"/>
            <p:cNvSpPr>
              <a:spLocks noChangeShapeType="1"/>
            </p:cNvSpPr>
            <p:nvPr/>
          </p:nvSpPr>
          <p:spPr bwMode="auto">
            <a:xfrm>
              <a:off x="1082" y="869"/>
              <a:ext cx="38" cy="1"/>
            </a:xfrm>
            <a:prstGeom prst="line">
              <a:avLst/>
            </a:prstGeom>
            <a:noFill/>
            <a:ln w="0">
              <a:solidFill>
                <a:srgbClr val="000000"/>
              </a:solidFill>
              <a:round/>
              <a:headEnd/>
              <a:tailEnd/>
            </a:ln>
          </p:spPr>
          <p:txBody>
            <a:bodyPr/>
            <a:lstStyle/>
            <a:p>
              <a:endParaRPr lang="es-ES"/>
            </a:p>
          </p:txBody>
        </p:sp>
        <p:sp>
          <p:nvSpPr>
            <p:cNvPr id="154714" name="Line 90"/>
            <p:cNvSpPr>
              <a:spLocks noChangeShapeType="1"/>
            </p:cNvSpPr>
            <p:nvPr/>
          </p:nvSpPr>
          <p:spPr bwMode="auto">
            <a:xfrm>
              <a:off x="1082" y="753"/>
              <a:ext cx="38" cy="1"/>
            </a:xfrm>
            <a:prstGeom prst="line">
              <a:avLst/>
            </a:prstGeom>
            <a:noFill/>
            <a:ln w="0">
              <a:solidFill>
                <a:srgbClr val="000000"/>
              </a:solidFill>
              <a:round/>
              <a:headEnd/>
              <a:tailEnd/>
            </a:ln>
          </p:spPr>
          <p:txBody>
            <a:bodyPr/>
            <a:lstStyle/>
            <a:p>
              <a:endParaRPr lang="es-ES"/>
            </a:p>
          </p:txBody>
        </p:sp>
        <p:sp>
          <p:nvSpPr>
            <p:cNvPr id="154715" name="Line 91"/>
            <p:cNvSpPr>
              <a:spLocks noChangeShapeType="1"/>
            </p:cNvSpPr>
            <p:nvPr/>
          </p:nvSpPr>
          <p:spPr bwMode="auto">
            <a:xfrm>
              <a:off x="1082" y="636"/>
              <a:ext cx="38" cy="1"/>
            </a:xfrm>
            <a:prstGeom prst="line">
              <a:avLst/>
            </a:prstGeom>
            <a:noFill/>
            <a:ln w="0">
              <a:solidFill>
                <a:srgbClr val="000000"/>
              </a:solidFill>
              <a:round/>
              <a:headEnd/>
              <a:tailEnd/>
            </a:ln>
          </p:spPr>
          <p:txBody>
            <a:bodyPr/>
            <a:lstStyle/>
            <a:p>
              <a:endParaRPr lang="es-ES"/>
            </a:p>
          </p:txBody>
        </p:sp>
        <p:sp>
          <p:nvSpPr>
            <p:cNvPr id="154716" name="Line 92"/>
            <p:cNvSpPr>
              <a:spLocks noChangeShapeType="1"/>
            </p:cNvSpPr>
            <p:nvPr/>
          </p:nvSpPr>
          <p:spPr bwMode="auto">
            <a:xfrm>
              <a:off x="1120" y="1673"/>
              <a:ext cx="3467" cy="1"/>
            </a:xfrm>
            <a:prstGeom prst="line">
              <a:avLst/>
            </a:prstGeom>
            <a:noFill/>
            <a:ln w="0">
              <a:solidFill>
                <a:srgbClr val="000000"/>
              </a:solidFill>
              <a:round/>
              <a:headEnd/>
              <a:tailEnd/>
            </a:ln>
          </p:spPr>
          <p:txBody>
            <a:bodyPr/>
            <a:lstStyle/>
            <a:p>
              <a:endParaRPr lang="es-ES"/>
            </a:p>
          </p:txBody>
        </p:sp>
        <p:sp>
          <p:nvSpPr>
            <p:cNvPr id="154717" name="Line 93"/>
            <p:cNvSpPr>
              <a:spLocks noChangeShapeType="1"/>
            </p:cNvSpPr>
            <p:nvPr/>
          </p:nvSpPr>
          <p:spPr bwMode="auto">
            <a:xfrm flipV="1">
              <a:off x="1120" y="1673"/>
              <a:ext cx="1" cy="32"/>
            </a:xfrm>
            <a:prstGeom prst="line">
              <a:avLst/>
            </a:prstGeom>
            <a:noFill/>
            <a:ln w="0">
              <a:solidFill>
                <a:srgbClr val="000000"/>
              </a:solidFill>
              <a:round/>
              <a:headEnd/>
              <a:tailEnd/>
            </a:ln>
          </p:spPr>
          <p:txBody>
            <a:bodyPr/>
            <a:lstStyle/>
            <a:p>
              <a:endParaRPr lang="es-ES"/>
            </a:p>
          </p:txBody>
        </p:sp>
        <p:sp>
          <p:nvSpPr>
            <p:cNvPr id="154718" name="Line 94"/>
            <p:cNvSpPr>
              <a:spLocks noChangeShapeType="1"/>
            </p:cNvSpPr>
            <p:nvPr/>
          </p:nvSpPr>
          <p:spPr bwMode="auto">
            <a:xfrm flipV="1">
              <a:off x="1301" y="1673"/>
              <a:ext cx="1" cy="32"/>
            </a:xfrm>
            <a:prstGeom prst="line">
              <a:avLst/>
            </a:prstGeom>
            <a:noFill/>
            <a:ln w="0">
              <a:solidFill>
                <a:srgbClr val="000000"/>
              </a:solidFill>
              <a:round/>
              <a:headEnd/>
              <a:tailEnd/>
            </a:ln>
          </p:spPr>
          <p:txBody>
            <a:bodyPr/>
            <a:lstStyle/>
            <a:p>
              <a:endParaRPr lang="es-ES"/>
            </a:p>
          </p:txBody>
        </p:sp>
        <p:sp>
          <p:nvSpPr>
            <p:cNvPr id="154719" name="Line 95"/>
            <p:cNvSpPr>
              <a:spLocks noChangeShapeType="1"/>
            </p:cNvSpPr>
            <p:nvPr/>
          </p:nvSpPr>
          <p:spPr bwMode="auto">
            <a:xfrm flipV="1">
              <a:off x="1482" y="1673"/>
              <a:ext cx="1" cy="32"/>
            </a:xfrm>
            <a:prstGeom prst="line">
              <a:avLst/>
            </a:prstGeom>
            <a:noFill/>
            <a:ln w="0">
              <a:solidFill>
                <a:srgbClr val="000000"/>
              </a:solidFill>
              <a:round/>
              <a:headEnd/>
              <a:tailEnd/>
            </a:ln>
          </p:spPr>
          <p:txBody>
            <a:bodyPr/>
            <a:lstStyle/>
            <a:p>
              <a:endParaRPr lang="es-ES"/>
            </a:p>
          </p:txBody>
        </p:sp>
        <p:sp>
          <p:nvSpPr>
            <p:cNvPr id="154720" name="Line 96"/>
            <p:cNvSpPr>
              <a:spLocks noChangeShapeType="1"/>
            </p:cNvSpPr>
            <p:nvPr/>
          </p:nvSpPr>
          <p:spPr bwMode="auto">
            <a:xfrm flipV="1">
              <a:off x="1670" y="1673"/>
              <a:ext cx="1" cy="32"/>
            </a:xfrm>
            <a:prstGeom prst="line">
              <a:avLst/>
            </a:prstGeom>
            <a:noFill/>
            <a:ln w="0">
              <a:solidFill>
                <a:srgbClr val="000000"/>
              </a:solidFill>
              <a:round/>
              <a:headEnd/>
              <a:tailEnd/>
            </a:ln>
          </p:spPr>
          <p:txBody>
            <a:bodyPr/>
            <a:lstStyle/>
            <a:p>
              <a:endParaRPr lang="es-ES"/>
            </a:p>
          </p:txBody>
        </p:sp>
        <p:sp>
          <p:nvSpPr>
            <p:cNvPr id="154721" name="Line 97"/>
            <p:cNvSpPr>
              <a:spLocks noChangeShapeType="1"/>
            </p:cNvSpPr>
            <p:nvPr/>
          </p:nvSpPr>
          <p:spPr bwMode="auto">
            <a:xfrm flipV="1">
              <a:off x="1851" y="1673"/>
              <a:ext cx="1" cy="32"/>
            </a:xfrm>
            <a:prstGeom prst="line">
              <a:avLst/>
            </a:prstGeom>
            <a:noFill/>
            <a:ln w="0">
              <a:solidFill>
                <a:srgbClr val="000000"/>
              </a:solidFill>
              <a:round/>
              <a:headEnd/>
              <a:tailEnd/>
            </a:ln>
          </p:spPr>
          <p:txBody>
            <a:bodyPr/>
            <a:lstStyle/>
            <a:p>
              <a:endParaRPr lang="es-ES"/>
            </a:p>
          </p:txBody>
        </p:sp>
        <p:sp>
          <p:nvSpPr>
            <p:cNvPr id="154722" name="Line 98"/>
            <p:cNvSpPr>
              <a:spLocks noChangeShapeType="1"/>
            </p:cNvSpPr>
            <p:nvPr/>
          </p:nvSpPr>
          <p:spPr bwMode="auto">
            <a:xfrm flipV="1">
              <a:off x="2032" y="1673"/>
              <a:ext cx="1" cy="32"/>
            </a:xfrm>
            <a:prstGeom prst="line">
              <a:avLst/>
            </a:prstGeom>
            <a:noFill/>
            <a:ln w="0">
              <a:solidFill>
                <a:srgbClr val="000000"/>
              </a:solidFill>
              <a:round/>
              <a:headEnd/>
              <a:tailEnd/>
            </a:ln>
          </p:spPr>
          <p:txBody>
            <a:bodyPr/>
            <a:lstStyle/>
            <a:p>
              <a:endParaRPr lang="es-ES"/>
            </a:p>
          </p:txBody>
        </p:sp>
        <p:sp>
          <p:nvSpPr>
            <p:cNvPr id="154723" name="Line 99"/>
            <p:cNvSpPr>
              <a:spLocks noChangeShapeType="1"/>
            </p:cNvSpPr>
            <p:nvPr/>
          </p:nvSpPr>
          <p:spPr bwMode="auto">
            <a:xfrm flipV="1">
              <a:off x="2213" y="1673"/>
              <a:ext cx="1" cy="32"/>
            </a:xfrm>
            <a:prstGeom prst="line">
              <a:avLst/>
            </a:prstGeom>
            <a:noFill/>
            <a:ln w="0">
              <a:solidFill>
                <a:srgbClr val="000000"/>
              </a:solidFill>
              <a:round/>
              <a:headEnd/>
              <a:tailEnd/>
            </a:ln>
          </p:spPr>
          <p:txBody>
            <a:bodyPr/>
            <a:lstStyle/>
            <a:p>
              <a:endParaRPr lang="es-ES"/>
            </a:p>
          </p:txBody>
        </p:sp>
        <p:sp>
          <p:nvSpPr>
            <p:cNvPr id="154724" name="Line 100"/>
            <p:cNvSpPr>
              <a:spLocks noChangeShapeType="1"/>
            </p:cNvSpPr>
            <p:nvPr/>
          </p:nvSpPr>
          <p:spPr bwMode="auto">
            <a:xfrm flipV="1">
              <a:off x="2394" y="1673"/>
              <a:ext cx="1" cy="32"/>
            </a:xfrm>
            <a:prstGeom prst="line">
              <a:avLst/>
            </a:prstGeom>
            <a:noFill/>
            <a:ln w="0">
              <a:solidFill>
                <a:srgbClr val="000000"/>
              </a:solidFill>
              <a:round/>
              <a:headEnd/>
              <a:tailEnd/>
            </a:ln>
          </p:spPr>
          <p:txBody>
            <a:bodyPr/>
            <a:lstStyle/>
            <a:p>
              <a:endParaRPr lang="es-ES"/>
            </a:p>
          </p:txBody>
        </p:sp>
        <p:sp>
          <p:nvSpPr>
            <p:cNvPr id="154725" name="Line 101"/>
            <p:cNvSpPr>
              <a:spLocks noChangeShapeType="1"/>
            </p:cNvSpPr>
            <p:nvPr/>
          </p:nvSpPr>
          <p:spPr bwMode="auto">
            <a:xfrm flipV="1">
              <a:off x="2582" y="1673"/>
              <a:ext cx="1" cy="32"/>
            </a:xfrm>
            <a:prstGeom prst="line">
              <a:avLst/>
            </a:prstGeom>
            <a:noFill/>
            <a:ln w="0">
              <a:solidFill>
                <a:srgbClr val="000000"/>
              </a:solidFill>
              <a:round/>
              <a:headEnd/>
              <a:tailEnd/>
            </a:ln>
          </p:spPr>
          <p:txBody>
            <a:bodyPr/>
            <a:lstStyle/>
            <a:p>
              <a:endParaRPr lang="es-ES"/>
            </a:p>
          </p:txBody>
        </p:sp>
        <p:sp>
          <p:nvSpPr>
            <p:cNvPr id="154726" name="Line 102"/>
            <p:cNvSpPr>
              <a:spLocks noChangeShapeType="1"/>
            </p:cNvSpPr>
            <p:nvPr/>
          </p:nvSpPr>
          <p:spPr bwMode="auto">
            <a:xfrm flipV="1">
              <a:off x="2763" y="1673"/>
              <a:ext cx="1" cy="32"/>
            </a:xfrm>
            <a:prstGeom prst="line">
              <a:avLst/>
            </a:prstGeom>
            <a:noFill/>
            <a:ln w="0">
              <a:solidFill>
                <a:srgbClr val="000000"/>
              </a:solidFill>
              <a:round/>
              <a:headEnd/>
              <a:tailEnd/>
            </a:ln>
          </p:spPr>
          <p:txBody>
            <a:bodyPr/>
            <a:lstStyle/>
            <a:p>
              <a:endParaRPr lang="es-ES"/>
            </a:p>
          </p:txBody>
        </p:sp>
        <p:sp>
          <p:nvSpPr>
            <p:cNvPr id="154727" name="Line 103"/>
            <p:cNvSpPr>
              <a:spLocks noChangeShapeType="1"/>
            </p:cNvSpPr>
            <p:nvPr/>
          </p:nvSpPr>
          <p:spPr bwMode="auto">
            <a:xfrm flipV="1">
              <a:off x="2944" y="1673"/>
              <a:ext cx="1" cy="32"/>
            </a:xfrm>
            <a:prstGeom prst="line">
              <a:avLst/>
            </a:prstGeom>
            <a:noFill/>
            <a:ln w="0">
              <a:solidFill>
                <a:srgbClr val="000000"/>
              </a:solidFill>
              <a:round/>
              <a:headEnd/>
              <a:tailEnd/>
            </a:ln>
          </p:spPr>
          <p:txBody>
            <a:bodyPr/>
            <a:lstStyle/>
            <a:p>
              <a:endParaRPr lang="es-ES"/>
            </a:p>
          </p:txBody>
        </p:sp>
        <p:sp>
          <p:nvSpPr>
            <p:cNvPr id="154728" name="Line 104"/>
            <p:cNvSpPr>
              <a:spLocks noChangeShapeType="1"/>
            </p:cNvSpPr>
            <p:nvPr/>
          </p:nvSpPr>
          <p:spPr bwMode="auto">
            <a:xfrm flipV="1">
              <a:off x="3125" y="1673"/>
              <a:ext cx="1" cy="32"/>
            </a:xfrm>
            <a:prstGeom prst="line">
              <a:avLst/>
            </a:prstGeom>
            <a:noFill/>
            <a:ln w="0">
              <a:solidFill>
                <a:srgbClr val="000000"/>
              </a:solidFill>
              <a:round/>
              <a:headEnd/>
              <a:tailEnd/>
            </a:ln>
          </p:spPr>
          <p:txBody>
            <a:bodyPr/>
            <a:lstStyle/>
            <a:p>
              <a:endParaRPr lang="es-ES"/>
            </a:p>
          </p:txBody>
        </p:sp>
        <p:sp>
          <p:nvSpPr>
            <p:cNvPr id="154729" name="Line 105"/>
            <p:cNvSpPr>
              <a:spLocks noChangeShapeType="1"/>
            </p:cNvSpPr>
            <p:nvPr/>
          </p:nvSpPr>
          <p:spPr bwMode="auto">
            <a:xfrm flipV="1">
              <a:off x="3313" y="1673"/>
              <a:ext cx="1" cy="32"/>
            </a:xfrm>
            <a:prstGeom prst="line">
              <a:avLst/>
            </a:prstGeom>
            <a:noFill/>
            <a:ln w="0">
              <a:solidFill>
                <a:srgbClr val="000000"/>
              </a:solidFill>
              <a:round/>
              <a:headEnd/>
              <a:tailEnd/>
            </a:ln>
          </p:spPr>
          <p:txBody>
            <a:bodyPr/>
            <a:lstStyle/>
            <a:p>
              <a:endParaRPr lang="es-ES"/>
            </a:p>
          </p:txBody>
        </p:sp>
        <p:sp>
          <p:nvSpPr>
            <p:cNvPr id="154730" name="Line 106"/>
            <p:cNvSpPr>
              <a:spLocks noChangeShapeType="1"/>
            </p:cNvSpPr>
            <p:nvPr/>
          </p:nvSpPr>
          <p:spPr bwMode="auto">
            <a:xfrm flipV="1">
              <a:off x="3494" y="1673"/>
              <a:ext cx="1" cy="32"/>
            </a:xfrm>
            <a:prstGeom prst="line">
              <a:avLst/>
            </a:prstGeom>
            <a:noFill/>
            <a:ln w="0">
              <a:solidFill>
                <a:srgbClr val="000000"/>
              </a:solidFill>
              <a:round/>
              <a:headEnd/>
              <a:tailEnd/>
            </a:ln>
          </p:spPr>
          <p:txBody>
            <a:bodyPr/>
            <a:lstStyle/>
            <a:p>
              <a:endParaRPr lang="es-ES"/>
            </a:p>
          </p:txBody>
        </p:sp>
        <p:sp>
          <p:nvSpPr>
            <p:cNvPr id="154731" name="Line 107"/>
            <p:cNvSpPr>
              <a:spLocks noChangeShapeType="1"/>
            </p:cNvSpPr>
            <p:nvPr/>
          </p:nvSpPr>
          <p:spPr bwMode="auto">
            <a:xfrm flipV="1">
              <a:off x="3675" y="1673"/>
              <a:ext cx="1" cy="32"/>
            </a:xfrm>
            <a:prstGeom prst="line">
              <a:avLst/>
            </a:prstGeom>
            <a:noFill/>
            <a:ln w="0">
              <a:solidFill>
                <a:srgbClr val="000000"/>
              </a:solidFill>
              <a:round/>
              <a:headEnd/>
              <a:tailEnd/>
            </a:ln>
          </p:spPr>
          <p:txBody>
            <a:bodyPr/>
            <a:lstStyle/>
            <a:p>
              <a:endParaRPr lang="es-ES"/>
            </a:p>
          </p:txBody>
        </p:sp>
        <p:sp>
          <p:nvSpPr>
            <p:cNvPr id="154732" name="Line 108"/>
            <p:cNvSpPr>
              <a:spLocks noChangeShapeType="1"/>
            </p:cNvSpPr>
            <p:nvPr/>
          </p:nvSpPr>
          <p:spPr bwMode="auto">
            <a:xfrm flipV="1">
              <a:off x="3856" y="1673"/>
              <a:ext cx="1" cy="32"/>
            </a:xfrm>
            <a:prstGeom prst="line">
              <a:avLst/>
            </a:prstGeom>
            <a:noFill/>
            <a:ln w="0">
              <a:solidFill>
                <a:srgbClr val="000000"/>
              </a:solidFill>
              <a:round/>
              <a:headEnd/>
              <a:tailEnd/>
            </a:ln>
          </p:spPr>
          <p:txBody>
            <a:bodyPr/>
            <a:lstStyle/>
            <a:p>
              <a:endParaRPr lang="es-ES"/>
            </a:p>
          </p:txBody>
        </p:sp>
        <p:sp>
          <p:nvSpPr>
            <p:cNvPr id="154733" name="Line 109"/>
            <p:cNvSpPr>
              <a:spLocks noChangeShapeType="1"/>
            </p:cNvSpPr>
            <p:nvPr/>
          </p:nvSpPr>
          <p:spPr bwMode="auto">
            <a:xfrm flipV="1">
              <a:off x="4037" y="1673"/>
              <a:ext cx="1" cy="32"/>
            </a:xfrm>
            <a:prstGeom prst="line">
              <a:avLst/>
            </a:prstGeom>
            <a:noFill/>
            <a:ln w="0">
              <a:solidFill>
                <a:srgbClr val="000000"/>
              </a:solidFill>
              <a:round/>
              <a:headEnd/>
              <a:tailEnd/>
            </a:ln>
          </p:spPr>
          <p:txBody>
            <a:bodyPr/>
            <a:lstStyle/>
            <a:p>
              <a:endParaRPr lang="es-ES"/>
            </a:p>
          </p:txBody>
        </p:sp>
        <p:sp>
          <p:nvSpPr>
            <p:cNvPr id="154734" name="Line 110"/>
            <p:cNvSpPr>
              <a:spLocks noChangeShapeType="1"/>
            </p:cNvSpPr>
            <p:nvPr/>
          </p:nvSpPr>
          <p:spPr bwMode="auto">
            <a:xfrm flipV="1">
              <a:off x="4225" y="1673"/>
              <a:ext cx="1" cy="32"/>
            </a:xfrm>
            <a:prstGeom prst="line">
              <a:avLst/>
            </a:prstGeom>
            <a:noFill/>
            <a:ln w="0">
              <a:solidFill>
                <a:srgbClr val="000000"/>
              </a:solidFill>
              <a:round/>
              <a:headEnd/>
              <a:tailEnd/>
            </a:ln>
          </p:spPr>
          <p:txBody>
            <a:bodyPr/>
            <a:lstStyle/>
            <a:p>
              <a:endParaRPr lang="es-ES"/>
            </a:p>
          </p:txBody>
        </p:sp>
        <p:sp>
          <p:nvSpPr>
            <p:cNvPr id="154735" name="Line 111"/>
            <p:cNvSpPr>
              <a:spLocks noChangeShapeType="1"/>
            </p:cNvSpPr>
            <p:nvPr/>
          </p:nvSpPr>
          <p:spPr bwMode="auto">
            <a:xfrm flipV="1">
              <a:off x="4406" y="1673"/>
              <a:ext cx="1" cy="32"/>
            </a:xfrm>
            <a:prstGeom prst="line">
              <a:avLst/>
            </a:prstGeom>
            <a:noFill/>
            <a:ln w="0">
              <a:solidFill>
                <a:srgbClr val="000000"/>
              </a:solidFill>
              <a:round/>
              <a:headEnd/>
              <a:tailEnd/>
            </a:ln>
          </p:spPr>
          <p:txBody>
            <a:bodyPr/>
            <a:lstStyle/>
            <a:p>
              <a:endParaRPr lang="es-ES"/>
            </a:p>
          </p:txBody>
        </p:sp>
        <p:sp>
          <p:nvSpPr>
            <p:cNvPr id="154736" name="Line 112"/>
            <p:cNvSpPr>
              <a:spLocks noChangeShapeType="1"/>
            </p:cNvSpPr>
            <p:nvPr/>
          </p:nvSpPr>
          <p:spPr bwMode="auto">
            <a:xfrm flipV="1">
              <a:off x="4587" y="1673"/>
              <a:ext cx="1" cy="32"/>
            </a:xfrm>
            <a:prstGeom prst="line">
              <a:avLst/>
            </a:prstGeom>
            <a:noFill/>
            <a:ln w="0">
              <a:solidFill>
                <a:srgbClr val="000000"/>
              </a:solidFill>
              <a:round/>
              <a:headEnd/>
              <a:tailEnd/>
            </a:ln>
          </p:spPr>
          <p:txBody>
            <a:bodyPr/>
            <a:lstStyle/>
            <a:p>
              <a:endParaRPr lang="es-ES"/>
            </a:p>
          </p:txBody>
        </p:sp>
        <p:sp>
          <p:nvSpPr>
            <p:cNvPr id="154737" name="Rectangle 113"/>
            <p:cNvSpPr>
              <a:spLocks noChangeArrowheads="1"/>
            </p:cNvSpPr>
            <p:nvPr/>
          </p:nvSpPr>
          <p:spPr bwMode="auto">
            <a:xfrm>
              <a:off x="1746" y="261"/>
              <a:ext cx="1584" cy="145"/>
            </a:xfrm>
            <a:prstGeom prst="rect">
              <a:avLst/>
            </a:prstGeom>
            <a:noFill/>
            <a:ln w="9525">
              <a:noFill/>
              <a:miter lim="800000"/>
              <a:headEnd/>
              <a:tailEnd/>
            </a:ln>
          </p:spPr>
          <p:txBody>
            <a:bodyPr wrap="none" lIns="0" tIns="0" rIns="0" bIns="0">
              <a:spAutoFit/>
            </a:bodyPr>
            <a:lstStyle/>
            <a:p>
              <a:r>
                <a:rPr lang="es-ES" sz="1500" b="1">
                  <a:solidFill>
                    <a:srgbClr val="000000"/>
                  </a:solidFill>
                </a:rPr>
                <a:t>Puntuaciones tareas específicas</a:t>
              </a:r>
              <a:endParaRPr lang="es-ES"/>
            </a:p>
          </p:txBody>
        </p:sp>
        <p:sp>
          <p:nvSpPr>
            <p:cNvPr id="154738" name="Rectangle 114"/>
            <p:cNvSpPr>
              <a:spLocks noChangeArrowheads="1"/>
            </p:cNvSpPr>
            <p:nvPr/>
          </p:nvSpPr>
          <p:spPr bwMode="auto">
            <a:xfrm>
              <a:off x="954" y="1614"/>
              <a:ext cx="54" cy="126"/>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p>
          </p:txBody>
        </p:sp>
        <p:sp>
          <p:nvSpPr>
            <p:cNvPr id="154739" name="Rectangle 115"/>
            <p:cNvSpPr>
              <a:spLocks noChangeArrowheads="1"/>
            </p:cNvSpPr>
            <p:nvPr/>
          </p:nvSpPr>
          <p:spPr bwMode="auto">
            <a:xfrm>
              <a:off x="954" y="1498"/>
              <a:ext cx="54" cy="126"/>
            </a:xfrm>
            <a:prstGeom prst="rect">
              <a:avLst/>
            </a:prstGeom>
            <a:noFill/>
            <a:ln w="9525">
              <a:noFill/>
              <a:miter lim="800000"/>
              <a:headEnd/>
              <a:tailEnd/>
            </a:ln>
          </p:spPr>
          <p:txBody>
            <a:bodyPr wrap="none" lIns="0" tIns="0" rIns="0" bIns="0">
              <a:spAutoFit/>
            </a:bodyPr>
            <a:lstStyle/>
            <a:p>
              <a:r>
                <a:rPr lang="es-ES" sz="1300">
                  <a:solidFill>
                    <a:srgbClr val="000000"/>
                  </a:solidFill>
                </a:rPr>
                <a:t>2</a:t>
              </a:r>
              <a:endParaRPr lang="es-ES"/>
            </a:p>
          </p:txBody>
        </p:sp>
        <p:sp>
          <p:nvSpPr>
            <p:cNvPr id="154740" name="Rectangle 116"/>
            <p:cNvSpPr>
              <a:spLocks noChangeArrowheads="1"/>
            </p:cNvSpPr>
            <p:nvPr/>
          </p:nvSpPr>
          <p:spPr bwMode="auto">
            <a:xfrm>
              <a:off x="954" y="1381"/>
              <a:ext cx="54" cy="126"/>
            </a:xfrm>
            <a:prstGeom prst="rect">
              <a:avLst/>
            </a:prstGeom>
            <a:noFill/>
            <a:ln w="9525">
              <a:noFill/>
              <a:miter lim="800000"/>
              <a:headEnd/>
              <a:tailEnd/>
            </a:ln>
          </p:spPr>
          <p:txBody>
            <a:bodyPr wrap="none" lIns="0" tIns="0" rIns="0" bIns="0">
              <a:spAutoFit/>
            </a:bodyPr>
            <a:lstStyle/>
            <a:p>
              <a:r>
                <a:rPr lang="es-ES" sz="1300">
                  <a:solidFill>
                    <a:srgbClr val="000000"/>
                  </a:solidFill>
                </a:rPr>
                <a:t>4</a:t>
              </a:r>
              <a:endParaRPr lang="es-ES"/>
            </a:p>
          </p:txBody>
        </p:sp>
        <p:sp>
          <p:nvSpPr>
            <p:cNvPr id="154741" name="Rectangle 117"/>
            <p:cNvSpPr>
              <a:spLocks noChangeArrowheads="1"/>
            </p:cNvSpPr>
            <p:nvPr/>
          </p:nvSpPr>
          <p:spPr bwMode="auto">
            <a:xfrm>
              <a:off x="954" y="1271"/>
              <a:ext cx="54" cy="126"/>
            </a:xfrm>
            <a:prstGeom prst="rect">
              <a:avLst/>
            </a:prstGeom>
            <a:noFill/>
            <a:ln w="9525">
              <a:noFill/>
              <a:miter lim="800000"/>
              <a:headEnd/>
              <a:tailEnd/>
            </a:ln>
          </p:spPr>
          <p:txBody>
            <a:bodyPr wrap="none" lIns="0" tIns="0" rIns="0" bIns="0">
              <a:spAutoFit/>
            </a:bodyPr>
            <a:lstStyle/>
            <a:p>
              <a:r>
                <a:rPr lang="es-ES" sz="1300">
                  <a:solidFill>
                    <a:srgbClr val="000000"/>
                  </a:solidFill>
                </a:rPr>
                <a:t>6</a:t>
              </a:r>
              <a:endParaRPr lang="es-ES"/>
            </a:p>
          </p:txBody>
        </p:sp>
        <p:sp>
          <p:nvSpPr>
            <p:cNvPr id="154742" name="Rectangle 118"/>
            <p:cNvSpPr>
              <a:spLocks noChangeArrowheads="1"/>
            </p:cNvSpPr>
            <p:nvPr/>
          </p:nvSpPr>
          <p:spPr bwMode="auto">
            <a:xfrm>
              <a:off x="954" y="1154"/>
              <a:ext cx="54" cy="126"/>
            </a:xfrm>
            <a:prstGeom prst="rect">
              <a:avLst/>
            </a:prstGeom>
            <a:noFill/>
            <a:ln w="9525">
              <a:noFill/>
              <a:miter lim="800000"/>
              <a:headEnd/>
              <a:tailEnd/>
            </a:ln>
          </p:spPr>
          <p:txBody>
            <a:bodyPr wrap="none" lIns="0" tIns="0" rIns="0" bIns="0">
              <a:spAutoFit/>
            </a:bodyPr>
            <a:lstStyle/>
            <a:p>
              <a:r>
                <a:rPr lang="es-ES" sz="1300">
                  <a:solidFill>
                    <a:srgbClr val="000000"/>
                  </a:solidFill>
                </a:rPr>
                <a:t>8</a:t>
              </a:r>
              <a:endParaRPr lang="es-ES"/>
            </a:p>
          </p:txBody>
        </p:sp>
        <p:sp>
          <p:nvSpPr>
            <p:cNvPr id="154743" name="Rectangle 119"/>
            <p:cNvSpPr>
              <a:spLocks noChangeArrowheads="1"/>
            </p:cNvSpPr>
            <p:nvPr/>
          </p:nvSpPr>
          <p:spPr bwMode="auto">
            <a:xfrm>
              <a:off x="886" y="1038"/>
              <a:ext cx="107" cy="126"/>
            </a:xfrm>
            <a:prstGeom prst="rect">
              <a:avLst/>
            </a:prstGeom>
            <a:noFill/>
            <a:ln w="9525">
              <a:noFill/>
              <a:miter lim="800000"/>
              <a:headEnd/>
              <a:tailEnd/>
            </a:ln>
          </p:spPr>
          <p:txBody>
            <a:bodyPr wrap="none" lIns="0" tIns="0" rIns="0" bIns="0">
              <a:spAutoFit/>
            </a:bodyPr>
            <a:lstStyle/>
            <a:p>
              <a:r>
                <a:rPr lang="es-ES" sz="1300">
                  <a:solidFill>
                    <a:srgbClr val="000000"/>
                  </a:solidFill>
                </a:rPr>
                <a:t>10</a:t>
              </a:r>
              <a:endParaRPr lang="es-ES"/>
            </a:p>
          </p:txBody>
        </p:sp>
        <p:sp>
          <p:nvSpPr>
            <p:cNvPr id="154744" name="Rectangle 120"/>
            <p:cNvSpPr>
              <a:spLocks noChangeArrowheads="1"/>
            </p:cNvSpPr>
            <p:nvPr/>
          </p:nvSpPr>
          <p:spPr bwMode="auto">
            <a:xfrm>
              <a:off x="886" y="921"/>
              <a:ext cx="107" cy="126"/>
            </a:xfrm>
            <a:prstGeom prst="rect">
              <a:avLst/>
            </a:prstGeom>
            <a:noFill/>
            <a:ln w="9525">
              <a:noFill/>
              <a:miter lim="800000"/>
              <a:headEnd/>
              <a:tailEnd/>
            </a:ln>
          </p:spPr>
          <p:txBody>
            <a:bodyPr wrap="none" lIns="0" tIns="0" rIns="0" bIns="0">
              <a:spAutoFit/>
            </a:bodyPr>
            <a:lstStyle/>
            <a:p>
              <a:r>
                <a:rPr lang="es-ES" sz="1300">
                  <a:solidFill>
                    <a:srgbClr val="000000"/>
                  </a:solidFill>
                </a:rPr>
                <a:t>12</a:t>
              </a:r>
              <a:endParaRPr lang="es-ES"/>
            </a:p>
          </p:txBody>
        </p:sp>
        <p:sp>
          <p:nvSpPr>
            <p:cNvPr id="154745" name="Rectangle 121"/>
            <p:cNvSpPr>
              <a:spLocks noChangeArrowheads="1"/>
            </p:cNvSpPr>
            <p:nvPr/>
          </p:nvSpPr>
          <p:spPr bwMode="auto">
            <a:xfrm>
              <a:off x="886" y="811"/>
              <a:ext cx="107" cy="126"/>
            </a:xfrm>
            <a:prstGeom prst="rect">
              <a:avLst/>
            </a:prstGeom>
            <a:noFill/>
            <a:ln w="9525">
              <a:noFill/>
              <a:miter lim="800000"/>
              <a:headEnd/>
              <a:tailEnd/>
            </a:ln>
          </p:spPr>
          <p:txBody>
            <a:bodyPr wrap="none" lIns="0" tIns="0" rIns="0" bIns="0">
              <a:spAutoFit/>
            </a:bodyPr>
            <a:lstStyle/>
            <a:p>
              <a:r>
                <a:rPr lang="es-ES" sz="1300">
                  <a:solidFill>
                    <a:srgbClr val="000000"/>
                  </a:solidFill>
                </a:rPr>
                <a:t>14</a:t>
              </a:r>
              <a:endParaRPr lang="es-ES"/>
            </a:p>
          </p:txBody>
        </p:sp>
        <p:sp>
          <p:nvSpPr>
            <p:cNvPr id="154746" name="Rectangle 122"/>
            <p:cNvSpPr>
              <a:spLocks noChangeArrowheads="1"/>
            </p:cNvSpPr>
            <p:nvPr/>
          </p:nvSpPr>
          <p:spPr bwMode="auto">
            <a:xfrm>
              <a:off x="886" y="695"/>
              <a:ext cx="107" cy="126"/>
            </a:xfrm>
            <a:prstGeom prst="rect">
              <a:avLst/>
            </a:prstGeom>
            <a:noFill/>
            <a:ln w="9525">
              <a:noFill/>
              <a:miter lim="800000"/>
              <a:headEnd/>
              <a:tailEnd/>
            </a:ln>
          </p:spPr>
          <p:txBody>
            <a:bodyPr wrap="none" lIns="0" tIns="0" rIns="0" bIns="0">
              <a:spAutoFit/>
            </a:bodyPr>
            <a:lstStyle/>
            <a:p>
              <a:r>
                <a:rPr lang="es-ES" sz="1300">
                  <a:solidFill>
                    <a:srgbClr val="000000"/>
                  </a:solidFill>
                </a:rPr>
                <a:t>16</a:t>
              </a:r>
              <a:endParaRPr lang="es-ES"/>
            </a:p>
          </p:txBody>
        </p:sp>
        <p:sp>
          <p:nvSpPr>
            <p:cNvPr id="154747" name="Rectangle 123"/>
            <p:cNvSpPr>
              <a:spLocks noChangeArrowheads="1"/>
            </p:cNvSpPr>
            <p:nvPr/>
          </p:nvSpPr>
          <p:spPr bwMode="auto">
            <a:xfrm>
              <a:off x="886" y="578"/>
              <a:ext cx="107" cy="126"/>
            </a:xfrm>
            <a:prstGeom prst="rect">
              <a:avLst/>
            </a:prstGeom>
            <a:noFill/>
            <a:ln w="9525">
              <a:noFill/>
              <a:miter lim="800000"/>
              <a:headEnd/>
              <a:tailEnd/>
            </a:ln>
          </p:spPr>
          <p:txBody>
            <a:bodyPr wrap="none" lIns="0" tIns="0" rIns="0" bIns="0">
              <a:spAutoFit/>
            </a:bodyPr>
            <a:lstStyle/>
            <a:p>
              <a:r>
                <a:rPr lang="es-ES" sz="1300">
                  <a:solidFill>
                    <a:srgbClr val="000000"/>
                  </a:solidFill>
                </a:rPr>
                <a:t>18</a:t>
              </a:r>
              <a:endParaRPr lang="es-ES"/>
            </a:p>
          </p:txBody>
        </p:sp>
        <p:sp>
          <p:nvSpPr>
            <p:cNvPr id="154748" name="Rectangle 124"/>
            <p:cNvSpPr>
              <a:spLocks noChangeArrowheads="1"/>
            </p:cNvSpPr>
            <p:nvPr/>
          </p:nvSpPr>
          <p:spPr bwMode="auto">
            <a:xfrm rot="18900000">
              <a:off x="812" y="1850"/>
              <a:ext cx="349" cy="126"/>
            </a:xfrm>
            <a:prstGeom prst="rect">
              <a:avLst/>
            </a:prstGeom>
            <a:noFill/>
            <a:ln w="9525">
              <a:noFill/>
              <a:miter lim="800000"/>
              <a:headEnd/>
              <a:tailEnd/>
            </a:ln>
          </p:spPr>
          <p:txBody>
            <a:bodyPr wrap="none" lIns="0" tIns="0" rIns="0" bIns="0">
              <a:spAutoFit/>
            </a:bodyPr>
            <a:lstStyle/>
            <a:p>
              <a:r>
                <a:rPr lang="es-ES" sz="1300">
                  <a:solidFill>
                    <a:srgbClr val="000000"/>
                  </a:solidFill>
                </a:rPr>
                <a:t>1-Cubos</a:t>
              </a:r>
              <a:endParaRPr lang="es-ES"/>
            </a:p>
          </p:txBody>
        </p:sp>
        <p:sp>
          <p:nvSpPr>
            <p:cNvPr id="154749" name="Rectangle 125"/>
            <p:cNvSpPr>
              <a:spLocks noChangeArrowheads="1"/>
            </p:cNvSpPr>
            <p:nvPr/>
          </p:nvSpPr>
          <p:spPr bwMode="auto">
            <a:xfrm rot="18900000">
              <a:off x="704" y="2003"/>
              <a:ext cx="871" cy="126"/>
            </a:xfrm>
            <a:prstGeom prst="rect">
              <a:avLst/>
            </a:prstGeom>
            <a:noFill/>
            <a:ln w="9525">
              <a:noFill/>
              <a:miter lim="800000"/>
              <a:headEnd/>
              <a:tailEnd/>
            </a:ln>
          </p:spPr>
          <p:txBody>
            <a:bodyPr wrap="none" lIns="0" tIns="0" rIns="0" bIns="0">
              <a:spAutoFit/>
            </a:bodyPr>
            <a:lstStyle/>
            <a:p>
              <a:r>
                <a:rPr lang="es-ES" sz="1300">
                  <a:solidFill>
                    <a:srgbClr val="000000"/>
                  </a:solidFill>
                </a:rPr>
                <a:t>3-Memoria Pictorica</a:t>
              </a:r>
              <a:endParaRPr lang="es-ES"/>
            </a:p>
          </p:txBody>
        </p:sp>
        <p:sp>
          <p:nvSpPr>
            <p:cNvPr id="154750" name="Rectangle 126"/>
            <p:cNvSpPr>
              <a:spLocks noChangeArrowheads="1"/>
            </p:cNvSpPr>
            <p:nvPr/>
          </p:nvSpPr>
          <p:spPr bwMode="auto">
            <a:xfrm rot="18900000">
              <a:off x="1511" y="1855"/>
              <a:ext cx="396" cy="126"/>
            </a:xfrm>
            <a:prstGeom prst="rect">
              <a:avLst/>
            </a:prstGeom>
            <a:noFill/>
            <a:ln w="9525">
              <a:noFill/>
              <a:miter lim="800000"/>
              <a:headEnd/>
              <a:tailEnd/>
            </a:ln>
          </p:spPr>
          <p:txBody>
            <a:bodyPr wrap="none" lIns="0" tIns="0" rIns="0" bIns="0">
              <a:spAutoFit/>
            </a:bodyPr>
            <a:lstStyle/>
            <a:p>
              <a:r>
                <a:rPr lang="es-ES" sz="1300">
                  <a:solidFill>
                    <a:srgbClr val="000000"/>
                  </a:solidFill>
                </a:rPr>
                <a:t>5-Càlculo</a:t>
              </a:r>
              <a:endParaRPr lang="es-ES"/>
            </a:p>
          </p:txBody>
        </p:sp>
        <p:sp>
          <p:nvSpPr>
            <p:cNvPr id="154751" name="Rectangle 127"/>
            <p:cNvSpPr>
              <a:spLocks noChangeArrowheads="1"/>
            </p:cNvSpPr>
            <p:nvPr/>
          </p:nvSpPr>
          <p:spPr bwMode="auto">
            <a:xfrm rot="18900000">
              <a:off x="1485" y="1978"/>
              <a:ext cx="827" cy="126"/>
            </a:xfrm>
            <a:prstGeom prst="rect">
              <a:avLst/>
            </a:prstGeom>
            <a:noFill/>
            <a:ln w="9525">
              <a:noFill/>
              <a:miter lim="800000"/>
              <a:headEnd/>
              <a:tailEnd/>
            </a:ln>
          </p:spPr>
          <p:txBody>
            <a:bodyPr wrap="none" lIns="0" tIns="0" rIns="0" bIns="0">
              <a:spAutoFit/>
            </a:bodyPr>
            <a:lstStyle/>
            <a:p>
              <a:r>
                <a:rPr lang="es-ES" sz="1300">
                  <a:solidFill>
                    <a:srgbClr val="000000"/>
                  </a:solidFill>
                </a:rPr>
                <a:t>7-Memoria Verbal I</a:t>
              </a:r>
              <a:endParaRPr lang="es-ES"/>
            </a:p>
          </p:txBody>
        </p:sp>
        <p:sp>
          <p:nvSpPr>
            <p:cNvPr id="154752" name="Rectangle 128"/>
            <p:cNvSpPr>
              <a:spLocks noChangeArrowheads="1"/>
            </p:cNvSpPr>
            <p:nvPr/>
          </p:nvSpPr>
          <p:spPr bwMode="auto">
            <a:xfrm rot="18900000">
              <a:off x="1965" y="1950"/>
              <a:ext cx="682" cy="126"/>
            </a:xfrm>
            <a:prstGeom prst="rect">
              <a:avLst/>
            </a:prstGeom>
            <a:noFill/>
            <a:ln w="9525">
              <a:noFill/>
              <a:miter lim="800000"/>
              <a:headEnd/>
              <a:tailEnd/>
            </a:ln>
          </p:spPr>
          <p:txBody>
            <a:bodyPr wrap="none" lIns="0" tIns="0" rIns="0" bIns="0">
              <a:spAutoFit/>
            </a:bodyPr>
            <a:lstStyle/>
            <a:p>
              <a:r>
                <a:rPr lang="es-ES" sz="1300">
                  <a:solidFill>
                    <a:srgbClr val="000000"/>
                  </a:solidFill>
                </a:rPr>
                <a:t>9-Coord Piernas</a:t>
              </a:r>
              <a:endParaRPr lang="es-ES"/>
            </a:p>
          </p:txBody>
        </p:sp>
        <p:sp>
          <p:nvSpPr>
            <p:cNvPr id="154753" name="Rectangle 129"/>
            <p:cNvSpPr>
              <a:spLocks noChangeArrowheads="1"/>
            </p:cNvSpPr>
            <p:nvPr/>
          </p:nvSpPr>
          <p:spPr bwMode="auto">
            <a:xfrm rot="18900000">
              <a:off x="2216" y="1980"/>
              <a:ext cx="820" cy="126"/>
            </a:xfrm>
            <a:prstGeom prst="rect">
              <a:avLst/>
            </a:prstGeom>
            <a:noFill/>
            <a:ln w="9525">
              <a:noFill/>
              <a:miter lim="800000"/>
              <a:headEnd/>
              <a:tailEnd/>
            </a:ln>
          </p:spPr>
          <p:txBody>
            <a:bodyPr wrap="none" lIns="0" tIns="0" rIns="0" bIns="0">
              <a:spAutoFit/>
            </a:bodyPr>
            <a:lstStyle/>
            <a:p>
              <a:r>
                <a:rPr lang="es-ES" sz="1300">
                  <a:solidFill>
                    <a:srgbClr val="000000"/>
                  </a:solidFill>
                </a:rPr>
                <a:t>11-Acción imitativa</a:t>
              </a:r>
              <a:endParaRPr lang="es-ES"/>
            </a:p>
          </p:txBody>
        </p:sp>
        <p:sp>
          <p:nvSpPr>
            <p:cNvPr id="154754" name="Rectangle 130"/>
            <p:cNvSpPr>
              <a:spLocks noChangeArrowheads="1"/>
            </p:cNvSpPr>
            <p:nvPr/>
          </p:nvSpPr>
          <p:spPr bwMode="auto">
            <a:xfrm rot="18900000">
              <a:off x="2766" y="1922"/>
              <a:ext cx="623" cy="126"/>
            </a:xfrm>
            <a:prstGeom prst="rect">
              <a:avLst/>
            </a:prstGeom>
            <a:noFill/>
            <a:ln w="9525">
              <a:noFill/>
              <a:miter lim="800000"/>
              <a:headEnd/>
              <a:tailEnd/>
            </a:ln>
          </p:spPr>
          <p:txBody>
            <a:bodyPr wrap="none" lIns="0" tIns="0" rIns="0" bIns="0">
              <a:spAutoFit/>
            </a:bodyPr>
            <a:lstStyle/>
            <a:p>
              <a:r>
                <a:rPr lang="es-ES" sz="1300">
                  <a:solidFill>
                    <a:srgbClr val="000000"/>
                  </a:solidFill>
                </a:rPr>
                <a:t>13-DibujoNiño</a:t>
              </a:r>
              <a:endParaRPr lang="es-ES"/>
            </a:p>
          </p:txBody>
        </p:sp>
        <p:sp>
          <p:nvSpPr>
            <p:cNvPr id="154755" name="Rectangle 131"/>
            <p:cNvSpPr>
              <a:spLocks noChangeArrowheads="1"/>
            </p:cNvSpPr>
            <p:nvPr/>
          </p:nvSpPr>
          <p:spPr bwMode="auto">
            <a:xfrm rot="18900000">
              <a:off x="2858" y="2000"/>
              <a:ext cx="934" cy="126"/>
            </a:xfrm>
            <a:prstGeom prst="rect">
              <a:avLst/>
            </a:prstGeom>
            <a:noFill/>
            <a:ln w="9525">
              <a:noFill/>
              <a:miter lim="800000"/>
              <a:headEnd/>
              <a:tailEnd/>
            </a:ln>
          </p:spPr>
          <p:txBody>
            <a:bodyPr wrap="none" lIns="0" tIns="0" rIns="0" bIns="0">
              <a:spAutoFit/>
            </a:bodyPr>
            <a:lstStyle/>
            <a:p>
              <a:r>
                <a:rPr lang="es-ES" sz="1300">
                  <a:solidFill>
                    <a:srgbClr val="000000"/>
                  </a:solidFill>
                </a:rPr>
                <a:t>14-MemoNumInversa</a:t>
              </a:r>
              <a:endParaRPr lang="es-ES"/>
            </a:p>
          </p:txBody>
        </p:sp>
        <p:sp>
          <p:nvSpPr>
            <p:cNvPr id="154756" name="Rectangle 132"/>
            <p:cNvSpPr>
              <a:spLocks noChangeArrowheads="1"/>
            </p:cNvSpPr>
            <p:nvPr/>
          </p:nvSpPr>
          <p:spPr bwMode="auto">
            <a:xfrm rot="18900000">
              <a:off x="3271" y="1993"/>
              <a:ext cx="860" cy="126"/>
            </a:xfrm>
            <a:prstGeom prst="rect">
              <a:avLst/>
            </a:prstGeom>
            <a:noFill/>
            <a:ln w="9525">
              <a:noFill/>
              <a:miter lim="800000"/>
              <a:headEnd/>
              <a:tailEnd/>
            </a:ln>
          </p:spPr>
          <p:txBody>
            <a:bodyPr wrap="none" lIns="0" tIns="0" rIns="0" bIns="0">
              <a:spAutoFit/>
            </a:bodyPr>
            <a:lstStyle/>
            <a:p>
              <a:r>
                <a:rPr lang="es-ES" sz="1300">
                  <a:solidFill>
                    <a:srgbClr val="000000"/>
                  </a:solidFill>
                </a:rPr>
                <a:t>16-RecuentoYdistrib</a:t>
              </a:r>
              <a:endParaRPr lang="es-ES"/>
            </a:p>
          </p:txBody>
        </p:sp>
        <p:sp>
          <p:nvSpPr>
            <p:cNvPr id="154757" name="Rectangle 133"/>
            <p:cNvSpPr>
              <a:spLocks noChangeArrowheads="1"/>
            </p:cNvSpPr>
            <p:nvPr/>
          </p:nvSpPr>
          <p:spPr bwMode="auto">
            <a:xfrm rot="18900000">
              <a:off x="3795" y="1947"/>
              <a:ext cx="681" cy="126"/>
            </a:xfrm>
            <a:prstGeom prst="rect">
              <a:avLst/>
            </a:prstGeom>
            <a:noFill/>
            <a:ln w="9525">
              <a:noFill/>
              <a:miter lim="800000"/>
              <a:headEnd/>
              <a:tailEnd/>
            </a:ln>
          </p:spPr>
          <p:txBody>
            <a:bodyPr wrap="none" lIns="0" tIns="0" rIns="0" bIns="0">
              <a:spAutoFit/>
            </a:bodyPr>
            <a:lstStyle/>
            <a:p>
              <a:r>
                <a:rPr lang="es-ES" sz="1300">
                  <a:solidFill>
                    <a:srgbClr val="000000"/>
                  </a:solidFill>
                </a:rPr>
                <a:t>18-FormConcep</a:t>
              </a:r>
              <a:endParaRPr lang="es-ES"/>
            </a:p>
          </p:txBody>
        </p:sp>
        <p:sp>
          <p:nvSpPr>
            <p:cNvPr id="154758" name="Rectangle 134"/>
            <p:cNvSpPr>
              <a:spLocks noChangeArrowheads="1"/>
            </p:cNvSpPr>
            <p:nvPr/>
          </p:nvSpPr>
          <p:spPr bwMode="auto">
            <a:xfrm>
              <a:off x="2673" y="2579"/>
              <a:ext cx="256" cy="116"/>
            </a:xfrm>
            <a:prstGeom prst="rect">
              <a:avLst/>
            </a:prstGeom>
            <a:noFill/>
            <a:ln w="9525">
              <a:noFill/>
              <a:miter lim="800000"/>
              <a:headEnd/>
              <a:tailEnd/>
            </a:ln>
          </p:spPr>
          <p:txBody>
            <a:bodyPr wrap="none" lIns="0" tIns="0" rIns="0" bIns="0">
              <a:spAutoFit/>
            </a:bodyPr>
            <a:lstStyle/>
            <a:p>
              <a:r>
                <a:rPr lang="es-ES" sz="1200" b="1">
                  <a:solidFill>
                    <a:srgbClr val="000000"/>
                  </a:solidFill>
                </a:rPr>
                <a:t>Tareas</a:t>
              </a:r>
              <a:endParaRPr lang="es-ES"/>
            </a:p>
          </p:txBody>
        </p:sp>
        <p:sp>
          <p:nvSpPr>
            <p:cNvPr id="154759" name="Rectangle 135"/>
            <p:cNvSpPr>
              <a:spLocks noChangeArrowheads="1"/>
            </p:cNvSpPr>
            <p:nvPr/>
          </p:nvSpPr>
          <p:spPr bwMode="auto">
            <a:xfrm rot="16200000">
              <a:off x="288" y="987"/>
              <a:ext cx="545" cy="116"/>
            </a:xfrm>
            <a:prstGeom prst="rect">
              <a:avLst/>
            </a:prstGeom>
            <a:noFill/>
            <a:ln w="9525">
              <a:noFill/>
              <a:miter lim="800000"/>
              <a:headEnd/>
              <a:tailEnd/>
            </a:ln>
          </p:spPr>
          <p:txBody>
            <a:bodyPr wrap="none" lIns="0" tIns="0" rIns="0" bIns="0">
              <a:spAutoFit/>
            </a:bodyPr>
            <a:lstStyle/>
            <a:p>
              <a:r>
                <a:rPr lang="es-ES" sz="1200" b="1">
                  <a:solidFill>
                    <a:srgbClr val="000000"/>
                  </a:solidFill>
                </a:rPr>
                <a:t>Puntuaciones</a:t>
              </a:r>
              <a:endParaRPr lang="es-ES"/>
            </a:p>
          </p:txBody>
        </p:sp>
        <p:sp>
          <p:nvSpPr>
            <p:cNvPr id="154760" name="Rectangle 136"/>
            <p:cNvSpPr>
              <a:spLocks noChangeArrowheads="1"/>
            </p:cNvSpPr>
            <p:nvPr/>
          </p:nvSpPr>
          <p:spPr bwMode="auto">
            <a:xfrm>
              <a:off x="4670" y="999"/>
              <a:ext cx="679" cy="311"/>
            </a:xfrm>
            <a:prstGeom prst="rect">
              <a:avLst/>
            </a:prstGeom>
            <a:solidFill>
              <a:srgbClr val="FFFFFF"/>
            </a:solidFill>
            <a:ln w="0">
              <a:solidFill>
                <a:srgbClr val="000000"/>
              </a:solidFill>
              <a:miter lim="800000"/>
              <a:headEnd/>
              <a:tailEnd/>
            </a:ln>
          </p:spPr>
          <p:txBody>
            <a:bodyPr/>
            <a:lstStyle/>
            <a:p>
              <a:endParaRPr lang="es-ES"/>
            </a:p>
          </p:txBody>
        </p:sp>
        <p:sp>
          <p:nvSpPr>
            <p:cNvPr id="154761" name="Rectangle 137"/>
            <p:cNvSpPr>
              <a:spLocks noChangeArrowheads="1"/>
            </p:cNvSpPr>
            <p:nvPr/>
          </p:nvSpPr>
          <p:spPr bwMode="auto">
            <a:xfrm>
              <a:off x="4715" y="1057"/>
              <a:ext cx="68" cy="59"/>
            </a:xfrm>
            <a:prstGeom prst="rect">
              <a:avLst/>
            </a:prstGeom>
            <a:solidFill>
              <a:srgbClr val="99CC00"/>
            </a:solidFill>
            <a:ln w="12700">
              <a:solidFill>
                <a:srgbClr val="000000"/>
              </a:solidFill>
              <a:miter lim="800000"/>
              <a:headEnd/>
              <a:tailEnd/>
            </a:ln>
          </p:spPr>
          <p:txBody>
            <a:bodyPr/>
            <a:lstStyle/>
            <a:p>
              <a:endParaRPr lang="es-ES"/>
            </a:p>
          </p:txBody>
        </p:sp>
        <p:sp>
          <p:nvSpPr>
            <p:cNvPr id="154762" name="Rectangle 138"/>
            <p:cNvSpPr>
              <a:spLocks noChangeArrowheads="1"/>
            </p:cNvSpPr>
            <p:nvPr/>
          </p:nvSpPr>
          <p:spPr bwMode="auto">
            <a:xfrm>
              <a:off x="4821" y="1025"/>
              <a:ext cx="398" cy="126"/>
            </a:xfrm>
            <a:prstGeom prst="rect">
              <a:avLst/>
            </a:prstGeom>
            <a:noFill/>
            <a:ln w="9525">
              <a:noFill/>
              <a:miter lim="800000"/>
              <a:headEnd/>
              <a:tailEnd/>
            </a:ln>
          </p:spPr>
          <p:txBody>
            <a:bodyPr wrap="none" lIns="0" tIns="0" rIns="0" bIns="0">
              <a:spAutoFit/>
            </a:bodyPr>
            <a:lstStyle/>
            <a:p>
              <a:r>
                <a:rPr lang="es-ES" sz="1300">
                  <a:solidFill>
                    <a:srgbClr val="000000"/>
                  </a:solidFill>
                </a:rPr>
                <a:t>Sin Mirex</a:t>
              </a:r>
              <a:endParaRPr lang="es-ES"/>
            </a:p>
          </p:txBody>
        </p:sp>
        <p:sp>
          <p:nvSpPr>
            <p:cNvPr id="154763" name="Rectangle 139"/>
            <p:cNvSpPr>
              <a:spLocks noChangeArrowheads="1"/>
            </p:cNvSpPr>
            <p:nvPr/>
          </p:nvSpPr>
          <p:spPr bwMode="auto">
            <a:xfrm>
              <a:off x="4715" y="1213"/>
              <a:ext cx="68" cy="58"/>
            </a:xfrm>
            <a:prstGeom prst="rect">
              <a:avLst/>
            </a:prstGeom>
            <a:solidFill>
              <a:srgbClr val="FF0000"/>
            </a:solidFill>
            <a:ln w="12700">
              <a:solidFill>
                <a:srgbClr val="000000"/>
              </a:solidFill>
              <a:miter lim="800000"/>
              <a:headEnd/>
              <a:tailEnd/>
            </a:ln>
          </p:spPr>
          <p:txBody>
            <a:bodyPr/>
            <a:lstStyle/>
            <a:p>
              <a:endParaRPr lang="es-ES"/>
            </a:p>
          </p:txBody>
        </p:sp>
        <p:sp>
          <p:nvSpPr>
            <p:cNvPr id="154764" name="Rectangle 140"/>
            <p:cNvSpPr>
              <a:spLocks noChangeArrowheads="1"/>
            </p:cNvSpPr>
            <p:nvPr/>
          </p:nvSpPr>
          <p:spPr bwMode="auto">
            <a:xfrm>
              <a:off x="4821" y="1180"/>
              <a:ext cx="245" cy="126"/>
            </a:xfrm>
            <a:prstGeom prst="rect">
              <a:avLst/>
            </a:prstGeom>
            <a:noFill/>
            <a:ln w="9525">
              <a:noFill/>
              <a:miter lim="800000"/>
              <a:headEnd/>
              <a:tailEnd/>
            </a:ln>
          </p:spPr>
          <p:txBody>
            <a:bodyPr wrap="none" lIns="0" tIns="0" rIns="0" bIns="0">
              <a:spAutoFit/>
            </a:bodyPr>
            <a:lstStyle/>
            <a:p>
              <a:r>
                <a:rPr lang="es-ES" sz="1300">
                  <a:solidFill>
                    <a:srgbClr val="000000"/>
                  </a:solidFill>
                </a:rPr>
                <a:t>Mirex</a:t>
              </a:r>
              <a:endParaRPr lang="es-ES"/>
            </a:p>
          </p:txBody>
        </p:sp>
        <p:sp>
          <p:nvSpPr>
            <p:cNvPr id="154765" name="Rectangle 141"/>
            <p:cNvSpPr>
              <a:spLocks noChangeArrowheads="1"/>
            </p:cNvSpPr>
            <p:nvPr/>
          </p:nvSpPr>
          <p:spPr bwMode="auto">
            <a:xfrm>
              <a:off x="374" y="176"/>
              <a:ext cx="5005" cy="2624"/>
            </a:xfrm>
            <a:prstGeom prst="rect">
              <a:avLst/>
            </a:prstGeom>
            <a:noFill/>
            <a:ln w="0">
              <a:solidFill>
                <a:srgbClr val="000000"/>
              </a:solid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          Promoción de la salud</a:t>
            </a:r>
            <a:endParaRPr lang="es-ES" dirty="0"/>
          </a:p>
        </p:txBody>
      </p:sp>
      <p:sp>
        <p:nvSpPr>
          <p:cNvPr id="3" name="2 Marcador de contenido"/>
          <p:cNvSpPr>
            <a:spLocks noGrp="1"/>
          </p:cNvSpPr>
          <p:nvPr>
            <p:ph idx="1"/>
          </p:nvPr>
        </p:nvSpPr>
        <p:spPr/>
        <p:txBody>
          <a:bodyPr>
            <a:normAutofit fontScale="40000" lnSpcReduction="20000"/>
          </a:bodyPr>
          <a:lstStyle/>
          <a:p>
            <a:pPr algn="just"/>
            <a:endParaRPr lang="es-ES" dirty="0" smtClean="0"/>
          </a:p>
          <a:p>
            <a:pPr algn="just"/>
            <a:r>
              <a:rPr lang="es-ES" b="1" u="sng" dirty="0" smtClean="0"/>
              <a:t>Información/desinformación:</a:t>
            </a:r>
          </a:p>
          <a:p>
            <a:pPr algn="just"/>
            <a:endParaRPr lang="es-ES" b="1" u="sng" dirty="0" smtClean="0"/>
          </a:p>
          <a:p>
            <a:pPr lvl="1" algn="just"/>
            <a:r>
              <a:rPr lang="es-ES" dirty="0" smtClean="0"/>
              <a:t>Una sociedad bien informada es una sociedad que tiene recursos para una buena toma de decisiones por ejemplo sobre su salud.</a:t>
            </a:r>
          </a:p>
          <a:p>
            <a:pPr lvl="1" algn="just"/>
            <a:r>
              <a:rPr lang="es-ES" dirty="0" smtClean="0"/>
              <a:t>Una sociedad desinformada siempre esta expuesta a ser mas fácilmente manipulable por los intereses de las grandes industrias y monopolios que no siempre ponen a los ciudadanos y su salud en primer termino. </a:t>
            </a:r>
          </a:p>
          <a:p>
            <a:pPr algn="just">
              <a:buNone/>
            </a:pPr>
            <a:endParaRPr lang="es-ES" dirty="0" smtClean="0"/>
          </a:p>
          <a:p>
            <a:pPr algn="just"/>
            <a:r>
              <a:rPr lang="es-ES" b="1" u="sng" dirty="0" smtClean="0"/>
              <a:t>Los profesionales </a:t>
            </a:r>
            <a:r>
              <a:rPr lang="es-ES" dirty="0" smtClean="0"/>
              <a:t>tenemos que decidir en un momento determinando de que lado queremos estar.  Al lado de la ciudadanía o al lado de los que se arrogan el derecho de decidir sobre nosotros. </a:t>
            </a:r>
          </a:p>
          <a:p>
            <a:pPr algn="just">
              <a:buNone/>
            </a:pPr>
            <a:endParaRPr lang="es-ES" dirty="0" smtClean="0"/>
          </a:p>
          <a:p>
            <a:pPr algn="just"/>
            <a:r>
              <a:rPr lang="es-ES" b="1" u="sng" dirty="0" smtClean="0"/>
              <a:t>La OMS </a:t>
            </a:r>
            <a:r>
              <a:rPr lang="es-ES" dirty="0" smtClean="0"/>
              <a:t>considera que la promoción de la salud constituye un proceso adecuado de capacitación de las personas para que puedan ejercer un mayor control y decisión sobre su salud y tener herramientas para reducir los factores de riesgo que la comprometen, promoviendo así estilos saludables. </a:t>
            </a:r>
          </a:p>
          <a:p>
            <a:pPr algn="just">
              <a:buNone/>
            </a:pPr>
            <a:endParaRPr lang="es-ES" dirty="0" smtClean="0"/>
          </a:p>
          <a:p>
            <a:pPr algn="just"/>
            <a:r>
              <a:rPr lang="es-ES" b="1" u="sng" dirty="0" smtClean="0"/>
              <a:t>La literatura científica </a:t>
            </a:r>
            <a:r>
              <a:rPr lang="es-ES" dirty="0" smtClean="0"/>
              <a:t>considera y presenta a la educación o capacitación como la estrategia eficaz para:</a:t>
            </a:r>
          </a:p>
          <a:p>
            <a:pPr algn="just"/>
            <a:endParaRPr lang="es-ES" dirty="0" smtClean="0"/>
          </a:p>
          <a:p>
            <a:pPr algn="just">
              <a:buNone/>
            </a:pPr>
            <a:r>
              <a:rPr lang="es-ES" dirty="0" smtClean="0"/>
              <a:t>		-  desarrollar conocimientos, capacidades y habilidades en la identificación de problemas y necesidades, </a:t>
            </a:r>
          </a:p>
          <a:p>
            <a:pPr algn="just">
              <a:buNone/>
            </a:pPr>
            <a:r>
              <a:rPr lang="es-ES" dirty="0" smtClean="0"/>
              <a:t>		- aprender a seleccionar las mejores alternativas para satisfacerlas, </a:t>
            </a:r>
          </a:p>
          <a:p>
            <a:pPr algn="just">
              <a:buNone/>
            </a:pPr>
            <a:r>
              <a:rPr lang="es-ES" dirty="0" smtClean="0"/>
              <a:t>		- cambiar o adaptarse al medio ambiente, </a:t>
            </a:r>
          </a:p>
          <a:p>
            <a:pPr algn="just">
              <a:buNone/>
            </a:pPr>
            <a:r>
              <a:rPr lang="es-ES" dirty="0" smtClean="0"/>
              <a:t>		 - dar impulso a los factores protectores de la salud, </a:t>
            </a:r>
          </a:p>
          <a:p>
            <a:pPr algn="just">
              <a:buNone/>
            </a:pPr>
            <a:r>
              <a:rPr lang="es-ES" dirty="0" smtClean="0"/>
              <a:t>		- ejercer mayor control sobre sus determinantes y lograr el bienestar general mediante la participación 	   social. </a:t>
            </a:r>
            <a:endParaRPr lang="es-ES" dirty="0"/>
          </a:p>
        </p:txBody>
      </p:sp>
      <p:pic>
        <p:nvPicPr>
          <p:cNvPr id="4"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0" y="142853"/>
            <a:ext cx="2143108" cy="15464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9" name="Text Box 7"/>
          <p:cNvSpPr txBox="1">
            <a:spLocks noChangeArrowheads="1"/>
          </p:cNvSpPr>
          <p:nvPr/>
        </p:nvSpPr>
        <p:spPr bwMode="auto">
          <a:xfrm>
            <a:off x="381000" y="4800600"/>
            <a:ext cx="8458200" cy="1569660"/>
          </a:xfrm>
          <a:prstGeom prst="rect">
            <a:avLst/>
          </a:prstGeom>
          <a:noFill/>
          <a:ln w="41275" algn="ctr">
            <a:noFill/>
            <a:miter lim="800000"/>
            <a:headEnd/>
            <a:tailEnd/>
          </a:ln>
          <a:effectLst/>
        </p:spPr>
        <p:txBody>
          <a:bodyPr>
            <a:spAutoFit/>
          </a:bodyPr>
          <a:lstStyle/>
          <a:p>
            <a:pPr algn="ctr">
              <a:spcBef>
                <a:spcPct val="50000"/>
              </a:spcBef>
            </a:pPr>
            <a:r>
              <a:rPr lang="es-ES" sz="2400" b="1">
                <a:latin typeface="Garamond" pitchFamily="18" charset="0"/>
              </a:rPr>
              <a:t>La gráfica recoge la puntuación de los dos grupos en las áreas generales. En el conjunto de exposición elevada observamos un </a:t>
            </a:r>
            <a:r>
              <a:rPr lang="es-ES" sz="2400" b="1">
                <a:solidFill>
                  <a:srgbClr val="800080"/>
                </a:solidFill>
                <a:latin typeface="Garamond" pitchFamily="18" charset="0"/>
              </a:rPr>
              <a:t>leve descenso</a:t>
            </a:r>
            <a:r>
              <a:rPr lang="es-ES" sz="2400" b="1">
                <a:latin typeface="Garamond" pitchFamily="18" charset="0"/>
              </a:rPr>
              <a:t> en la mayoría de las puntuaciones de las diferentes áreas.</a:t>
            </a:r>
          </a:p>
        </p:txBody>
      </p:sp>
      <p:grpSp>
        <p:nvGrpSpPr>
          <p:cNvPr id="2" name="Group 9"/>
          <p:cNvGrpSpPr>
            <a:grpSpLocks noChangeAspect="1"/>
          </p:cNvGrpSpPr>
          <p:nvPr/>
        </p:nvGrpSpPr>
        <p:grpSpPr bwMode="auto">
          <a:xfrm>
            <a:off x="228600" y="228600"/>
            <a:ext cx="8534400" cy="4267200"/>
            <a:chOff x="144" y="144"/>
            <a:chExt cx="5376" cy="2688"/>
          </a:xfrm>
        </p:grpSpPr>
        <p:sp>
          <p:nvSpPr>
            <p:cNvPr id="161800" name="AutoShape 8"/>
            <p:cNvSpPr>
              <a:spLocks noChangeAspect="1" noChangeArrowheads="1" noTextEdit="1"/>
            </p:cNvSpPr>
            <p:nvPr/>
          </p:nvSpPr>
          <p:spPr bwMode="auto">
            <a:xfrm>
              <a:off x="144" y="144"/>
              <a:ext cx="5376" cy="2688"/>
            </a:xfrm>
            <a:prstGeom prst="rect">
              <a:avLst/>
            </a:prstGeom>
            <a:noFill/>
            <a:ln w="9525">
              <a:noFill/>
              <a:miter lim="800000"/>
              <a:headEnd/>
              <a:tailEnd/>
            </a:ln>
          </p:spPr>
          <p:txBody>
            <a:bodyPr/>
            <a:lstStyle/>
            <a:p>
              <a:endParaRPr lang="es-ES"/>
            </a:p>
          </p:txBody>
        </p:sp>
        <p:grpSp>
          <p:nvGrpSpPr>
            <p:cNvPr id="3" name="Group 210"/>
            <p:cNvGrpSpPr>
              <a:grpSpLocks/>
            </p:cNvGrpSpPr>
            <p:nvPr/>
          </p:nvGrpSpPr>
          <p:grpSpPr bwMode="auto">
            <a:xfrm>
              <a:off x="185" y="189"/>
              <a:ext cx="5286" cy="2598"/>
              <a:chOff x="185" y="189"/>
              <a:chExt cx="5286" cy="2598"/>
            </a:xfrm>
          </p:grpSpPr>
          <p:sp>
            <p:nvSpPr>
              <p:cNvPr id="161802" name="Rectangle 10"/>
              <p:cNvSpPr>
                <a:spLocks noChangeArrowheads="1"/>
              </p:cNvSpPr>
              <p:nvPr/>
            </p:nvSpPr>
            <p:spPr bwMode="auto">
              <a:xfrm>
                <a:off x="185" y="189"/>
                <a:ext cx="5286" cy="2598"/>
              </a:xfrm>
              <a:prstGeom prst="rect">
                <a:avLst/>
              </a:prstGeom>
              <a:solidFill>
                <a:srgbClr val="FFFFFF"/>
              </a:solidFill>
              <a:ln w="0">
                <a:solidFill>
                  <a:srgbClr val="000000"/>
                </a:solidFill>
                <a:miter lim="800000"/>
                <a:headEnd/>
                <a:tailEnd/>
              </a:ln>
            </p:spPr>
            <p:txBody>
              <a:bodyPr/>
              <a:lstStyle/>
              <a:p>
                <a:endParaRPr lang="es-ES"/>
              </a:p>
            </p:txBody>
          </p:sp>
          <p:sp>
            <p:nvSpPr>
              <p:cNvPr id="161803" name="Freeform 11"/>
              <p:cNvSpPr>
                <a:spLocks/>
              </p:cNvSpPr>
              <p:nvPr/>
            </p:nvSpPr>
            <p:spPr bwMode="auto">
              <a:xfrm>
                <a:off x="983" y="2151"/>
                <a:ext cx="3274" cy="63"/>
              </a:xfrm>
              <a:custGeom>
                <a:avLst/>
                <a:gdLst/>
                <a:ahLst/>
                <a:cxnLst>
                  <a:cxn ang="0">
                    <a:pos x="0" y="63"/>
                  </a:cxn>
                  <a:cxn ang="0">
                    <a:pos x="73" y="0"/>
                  </a:cxn>
                  <a:cxn ang="0">
                    <a:pos x="3274" y="0"/>
                  </a:cxn>
                  <a:cxn ang="0">
                    <a:pos x="3201" y="63"/>
                  </a:cxn>
                  <a:cxn ang="0">
                    <a:pos x="0" y="63"/>
                  </a:cxn>
                </a:cxnLst>
                <a:rect l="0" t="0" r="r" b="b"/>
                <a:pathLst>
                  <a:path w="3274" h="63">
                    <a:moveTo>
                      <a:pt x="0" y="63"/>
                    </a:moveTo>
                    <a:lnTo>
                      <a:pt x="73" y="0"/>
                    </a:lnTo>
                    <a:lnTo>
                      <a:pt x="3274" y="0"/>
                    </a:lnTo>
                    <a:lnTo>
                      <a:pt x="3201" y="63"/>
                    </a:lnTo>
                    <a:lnTo>
                      <a:pt x="0" y="63"/>
                    </a:lnTo>
                    <a:close/>
                  </a:path>
                </a:pathLst>
              </a:custGeom>
              <a:solidFill>
                <a:srgbClr val="808080"/>
              </a:solidFill>
              <a:ln w="9525">
                <a:noFill/>
                <a:round/>
                <a:headEnd/>
                <a:tailEnd/>
              </a:ln>
            </p:spPr>
            <p:txBody>
              <a:bodyPr/>
              <a:lstStyle/>
              <a:p>
                <a:endParaRPr lang="es-ES"/>
              </a:p>
            </p:txBody>
          </p:sp>
          <p:sp>
            <p:nvSpPr>
              <p:cNvPr id="161804" name="Rectangle 12"/>
              <p:cNvSpPr>
                <a:spLocks noChangeArrowheads="1"/>
              </p:cNvSpPr>
              <p:nvPr/>
            </p:nvSpPr>
            <p:spPr bwMode="auto">
              <a:xfrm>
                <a:off x="983" y="689"/>
                <a:ext cx="81" cy="63"/>
              </a:xfrm>
              <a:prstGeom prst="rect">
                <a:avLst/>
              </a:prstGeom>
              <a:solidFill>
                <a:srgbClr val="FFFF99"/>
              </a:solidFill>
              <a:ln w="9525">
                <a:noFill/>
                <a:miter lim="800000"/>
                <a:headEnd/>
                <a:tailEnd/>
              </a:ln>
            </p:spPr>
            <p:txBody>
              <a:bodyPr/>
              <a:lstStyle/>
              <a:p>
                <a:endParaRPr lang="es-ES"/>
              </a:p>
            </p:txBody>
          </p:sp>
          <p:sp>
            <p:nvSpPr>
              <p:cNvPr id="161805" name="Rectangle 13"/>
              <p:cNvSpPr>
                <a:spLocks noChangeArrowheads="1"/>
              </p:cNvSpPr>
              <p:nvPr/>
            </p:nvSpPr>
            <p:spPr bwMode="auto">
              <a:xfrm>
                <a:off x="983" y="752"/>
                <a:ext cx="81" cy="64"/>
              </a:xfrm>
              <a:prstGeom prst="rect">
                <a:avLst/>
              </a:prstGeom>
              <a:solidFill>
                <a:srgbClr val="FFFF9B"/>
              </a:solidFill>
              <a:ln w="9525">
                <a:noFill/>
                <a:miter lim="800000"/>
                <a:headEnd/>
                <a:tailEnd/>
              </a:ln>
            </p:spPr>
            <p:txBody>
              <a:bodyPr/>
              <a:lstStyle/>
              <a:p>
                <a:endParaRPr lang="es-ES"/>
              </a:p>
            </p:txBody>
          </p:sp>
          <p:sp>
            <p:nvSpPr>
              <p:cNvPr id="161806" name="Rectangle 14"/>
              <p:cNvSpPr>
                <a:spLocks noChangeArrowheads="1"/>
              </p:cNvSpPr>
              <p:nvPr/>
            </p:nvSpPr>
            <p:spPr bwMode="auto">
              <a:xfrm>
                <a:off x="983" y="816"/>
                <a:ext cx="81" cy="54"/>
              </a:xfrm>
              <a:prstGeom prst="rect">
                <a:avLst/>
              </a:prstGeom>
              <a:solidFill>
                <a:srgbClr val="FFFF9D"/>
              </a:solidFill>
              <a:ln w="9525">
                <a:noFill/>
                <a:miter lim="800000"/>
                <a:headEnd/>
                <a:tailEnd/>
              </a:ln>
            </p:spPr>
            <p:txBody>
              <a:bodyPr/>
              <a:lstStyle/>
              <a:p>
                <a:endParaRPr lang="es-ES"/>
              </a:p>
            </p:txBody>
          </p:sp>
          <p:sp>
            <p:nvSpPr>
              <p:cNvPr id="161807" name="Rectangle 15"/>
              <p:cNvSpPr>
                <a:spLocks noChangeArrowheads="1"/>
              </p:cNvSpPr>
              <p:nvPr/>
            </p:nvSpPr>
            <p:spPr bwMode="auto">
              <a:xfrm>
                <a:off x="983" y="870"/>
                <a:ext cx="81" cy="28"/>
              </a:xfrm>
              <a:prstGeom prst="rect">
                <a:avLst/>
              </a:prstGeom>
              <a:solidFill>
                <a:srgbClr val="FFFF9F"/>
              </a:solidFill>
              <a:ln w="9525">
                <a:noFill/>
                <a:miter lim="800000"/>
                <a:headEnd/>
                <a:tailEnd/>
              </a:ln>
            </p:spPr>
            <p:txBody>
              <a:bodyPr/>
              <a:lstStyle/>
              <a:p>
                <a:endParaRPr lang="es-ES"/>
              </a:p>
            </p:txBody>
          </p:sp>
          <p:sp>
            <p:nvSpPr>
              <p:cNvPr id="161808" name="Rectangle 16"/>
              <p:cNvSpPr>
                <a:spLocks noChangeArrowheads="1"/>
              </p:cNvSpPr>
              <p:nvPr/>
            </p:nvSpPr>
            <p:spPr bwMode="auto">
              <a:xfrm>
                <a:off x="983" y="898"/>
                <a:ext cx="81" cy="36"/>
              </a:xfrm>
              <a:prstGeom prst="rect">
                <a:avLst/>
              </a:prstGeom>
              <a:solidFill>
                <a:srgbClr val="FFFFA1"/>
              </a:solidFill>
              <a:ln w="9525">
                <a:noFill/>
                <a:miter lim="800000"/>
                <a:headEnd/>
                <a:tailEnd/>
              </a:ln>
            </p:spPr>
            <p:txBody>
              <a:bodyPr/>
              <a:lstStyle/>
              <a:p>
                <a:endParaRPr lang="es-ES"/>
              </a:p>
            </p:txBody>
          </p:sp>
          <p:sp>
            <p:nvSpPr>
              <p:cNvPr id="161809" name="Rectangle 17"/>
              <p:cNvSpPr>
                <a:spLocks noChangeArrowheads="1"/>
              </p:cNvSpPr>
              <p:nvPr/>
            </p:nvSpPr>
            <p:spPr bwMode="auto">
              <a:xfrm>
                <a:off x="983" y="934"/>
                <a:ext cx="81" cy="27"/>
              </a:xfrm>
              <a:prstGeom prst="rect">
                <a:avLst/>
              </a:prstGeom>
              <a:solidFill>
                <a:srgbClr val="FFFFA3"/>
              </a:solidFill>
              <a:ln w="9525">
                <a:noFill/>
                <a:miter lim="800000"/>
                <a:headEnd/>
                <a:tailEnd/>
              </a:ln>
            </p:spPr>
            <p:txBody>
              <a:bodyPr/>
              <a:lstStyle/>
              <a:p>
                <a:endParaRPr lang="es-ES"/>
              </a:p>
            </p:txBody>
          </p:sp>
          <p:sp>
            <p:nvSpPr>
              <p:cNvPr id="161810" name="Rectangle 18"/>
              <p:cNvSpPr>
                <a:spLocks noChangeArrowheads="1"/>
              </p:cNvSpPr>
              <p:nvPr/>
            </p:nvSpPr>
            <p:spPr bwMode="auto">
              <a:xfrm>
                <a:off x="983" y="961"/>
                <a:ext cx="81" cy="28"/>
              </a:xfrm>
              <a:prstGeom prst="rect">
                <a:avLst/>
              </a:prstGeom>
              <a:solidFill>
                <a:srgbClr val="FFFFA5"/>
              </a:solidFill>
              <a:ln w="9525">
                <a:noFill/>
                <a:miter lim="800000"/>
                <a:headEnd/>
                <a:tailEnd/>
              </a:ln>
            </p:spPr>
            <p:txBody>
              <a:bodyPr/>
              <a:lstStyle/>
              <a:p>
                <a:endParaRPr lang="es-ES"/>
              </a:p>
            </p:txBody>
          </p:sp>
          <p:sp>
            <p:nvSpPr>
              <p:cNvPr id="161811" name="Rectangle 19"/>
              <p:cNvSpPr>
                <a:spLocks noChangeArrowheads="1"/>
              </p:cNvSpPr>
              <p:nvPr/>
            </p:nvSpPr>
            <p:spPr bwMode="auto">
              <a:xfrm>
                <a:off x="983" y="989"/>
                <a:ext cx="81" cy="36"/>
              </a:xfrm>
              <a:prstGeom prst="rect">
                <a:avLst/>
              </a:prstGeom>
              <a:solidFill>
                <a:srgbClr val="FFFFA7"/>
              </a:solidFill>
              <a:ln w="9525">
                <a:noFill/>
                <a:miter lim="800000"/>
                <a:headEnd/>
                <a:tailEnd/>
              </a:ln>
            </p:spPr>
            <p:txBody>
              <a:bodyPr/>
              <a:lstStyle/>
              <a:p>
                <a:endParaRPr lang="es-ES"/>
              </a:p>
            </p:txBody>
          </p:sp>
          <p:sp>
            <p:nvSpPr>
              <p:cNvPr id="161812" name="Rectangle 20"/>
              <p:cNvSpPr>
                <a:spLocks noChangeArrowheads="1"/>
              </p:cNvSpPr>
              <p:nvPr/>
            </p:nvSpPr>
            <p:spPr bwMode="auto">
              <a:xfrm>
                <a:off x="983" y="1025"/>
                <a:ext cx="81" cy="27"/>
              </a:xfrm>
              <a:prstGeom prst="rect">
                <a:avLst/>
              </a:prstGeom>
              <a:solidFill>
                <a:srgbClr val="FFFFA9"/>
              </a:solidFill>
              <a:ln w="9525">
                <a:noFill/>
                <a:miter lim="800000"/>
                <a:headEnd/>
                <a:tailEnd/>
              </a:ln>
            </p:spPr>
            <p:txBody>
              <a:bodyPr/>
              <a:lstStyle/>
              <a:p>
                <a:endParaRPr lang="es-ES"/>
              </a:p>
            </p:txBody>
          </p:sp>
          <p:sp>
            <p:nvSpPr>
              <p:cNvPr id="161813" name="Rectangle 21"/>
              <p:cNvSpPr>
                <a:spLocks noChangeArrowheads="1"/>
              </p:cNvSpPr>
              <p:nvPr/>
            </p:nvSpPr>
            <p:spPr bwMode="auto">
              <a:xfrm>
                <a:off x="983" y="1052"/>
                <a:ext cx="81" cy="27"/>
              </a:xfrm>
              <a:prstGeom prst="rect">
                <a:avLst/>
              </a:prstGeom>
              <a:solidFill>
                <a:srgbClr val="FFFFAB"/>
              </a:solidFill>
              <a:ln w="9525">
                <a:noFill/>
                <a:miter lim="800000"/>
                <a:headEnd/>
                <a:tailEnd/>
              </a:ln>
            </p:spPr>
            <p:txBody>
              <a:bodyPr/>
              <a:lstStyle/>
              <a:p>
                <a:endParaRPr lang="es-ES"/>
              </a:p>
            </p:txBody>
          </p:sp>
          <p:sp>
            <p:nvSpPr>
              <p:cNvPr id="161814" name="Rectangle 22"/>
              <p:cNvSpPr>
                <a:spLocks noChangeArrowheads="1"/>
              </p:cNvSpPr>
              <p:nvPr/>
            </p:nvSpPr>
            <p:spPr bwMode="auto">
              <a:xfrm>
                <a:off x="983" y="1079"/>
                <a:ext cx="81" cy="19"/>
              </a:xfrm>
              <a:prstGeom prst="rect">
                <a:avLst/>
              </a:prstGeom>
              <a:solidFill>
                <a:srgbClr val="FFFFAD"/>
              </a:solidFill>
              <a:ln w="9525">
                <a:noFill/>
                <a:miter lim="800000"/>
                <a:headEnd/>
                <a:tailEnd/>
              </a:ln>
            </p:spPr>
            <p:txBody>
              <a:bodyPr/>
              <a:lstStyle/>
              <a:p>
                <a:endParaRPr lang="es-ES"/>
              </a:p>
            </p:txBody>
          </p:sp>
          <p:sp>
            <p:nvSpPr>
              <p:cNvPr id="161815" name="Rectangle 23"/>
              <p:cNvSpPr>
                <a:spLocks noChangeArrowheads="1"/>
              </p:cNvSpPr>
              <p:nvPr/>
            </p:nvSpPr>
            <p:spPr bwMode="auto">
              <a:xfrm>
                <a:off x="983" y="1098"/>
                <a:ext cx="81" cy="27"/>
              </a:xfrm>
              <a:prstGeom prst="rect">
                <a:avLst/>
              </a:prstGeom>
              <a:solidFill>
                <a:srgbClr val="FFFFAF"/>
              </a:solidFill>
              <a:ln w="9525">
                <a:noFill/>
                <a:miter lim="800000"/>
                <a:headEnd/>
                <a:tailEnd/>
              </a:ln>
            </p:spPr>
            <p:txBody>
              <a:bodyPr/>
              <a:lstStyle/>
              <a:p>
                <a:endParaRPr lang="es-ES"/>
              </a:p>
            </p:txBody>
          </p:sp>
          <p:sp>
            <p:nvSpPr>
              <p:cNvPr id="161816" name="Rectangle 24"/>
              <p:cNvSpPr>
                <a:spLocks noChangeArrowheads="1"/>
              </p:cNvSpPr>
              <p:nvPr/>
            </p:nvSpPr>
            <p:spPr bwMode="auto">
              <a:xfrm>
                <a:off x="983" y="1125"/>
                <a:ext cx="81" cy="9"/>
              </a:xfrm>
              <a:prstGeom prst="rect">
                <a:avLst/>
              </a:prstGeom>
              <a:solidFill>
                <a:srgbClr val="FFFFB1"/>
              </a:solidFill>
              <a:ln w="9525">
                <a:noFill/>
                <a:miter lim="800000"/>
                <a:headEnd/>
                <a:tailEnd/>
              </a:ln>
            </p:spPr>
            <p:txBody>
              <a:bodyPr/>
              <a:lstStyle/>
              <a:p>
                <a:endParaRPr lang="es-ES"/>
              </a:p>
            </p:txBody>
          </p:sp>
          <p:sp>
            <p:nvSpPr>
              <p:cNvPr id="161817" name="Rectangle 25"/>
              <p:cNvSpPr>
                <a:spLocks noChangeArrowheads="1"/>
              </p:cNvSpPr>
              <p:nvPr/>
            </p:nvSpPr>
            <p:spPr bwMode="auto">
              <a:xfrm>
                <a:off x="983" y="1134"/>
                <a:ext cx="81" cy="27"/>
              </a:xfrm>
              <a:prstGeom prst="rect">
                <a:avLst/>
              </a:prstGeom>
              <a:solidFill>
                <a:srgbClr val="FFFFB3"/>
              </a:solidFill>
              <a:ln w="9525">
                <a:noFill/>
                <a:miter lim="800000"/>
                <a:headEnd/>
                <a:tailEnd/>
              </a:ln>
            </p:spPr>
            <p:txBody>
              <a:bodyPr/>
              <a:lstStyle/>
              <a:p>
                <a:endParaRPr lang="es-ES"/>
              </a:p>
            </p:txBody>
          </p:sp>
          <p:sp>
            <p:nvSpPr>
              <p:cNvPr id="161818" name="Rectangle 26"/>
              <p:cNvSpPr>
                <a:spLocks noChangeArrowheads="1"/>
              </p:cNvSpPr>
              <p:nvPr/>
            </p:nvSpPr>
            <p:spPr bwMode="auto">
              <a:xfrm>
                <a:off x="983" y="1161"/>
                <a:ext cx="81" cy="18"/>
              </a:xfrm>
              <a:prstGeom prst="rect">
                <a:avLst/>
              </a:prstGeom>
              <a:solidFill>
                <a:srgbClr val="FFFFB5"/>
              </a:solidFill>
              <a:ln w="9525">
                <a:noFill/>
                <a:miter lim="800000"/>
                <a:headEnd/>
                <a:tailEnd/>
              </a:ln>
            </p:spPr>
            <p:txBody>
              <a:bodyPr/>
              <a:lstStyle/>
              <a:p>
                <a:endParaRPr lang="es-ES"/>
              </a:p>
            </p:txBody>
          </p:sp>
          <p:sp>
            <p:nvSpPr>
              <p:cNvPr id="161819" name="Rectangle 27"/>
              <p:cNvSpPr>
                <a:spLocks noChangeArrowheads="1"/>
              </p:cNvSpPr>
              <p:nvPr/>
            </p:nvSpPr>
            <p:spPr bwMode="auto">
              <a:xfrm>
                <a:off x="983" y="1179"/>
                <a:ext cx="81" cy="18"/>
              </a:xfrm>
              <a:prstGeom prst="rect">
                <a:avLst/>
              </a:prstGeom>
              <a:solidFill>
                <a:srgbClr val="FFFFB7"/>
              </a:solidFill>
              <a:ln w="9525">
                <a:noFill/>
                <a:miter lim="800000"/>
                <a:headEnd/>
                <a:tailEnd/>
              </a:ln>
            </p:spPr>
            <p:txBody>
              <a:bodyPr/>
              <a:lstStyle/>
              <a:p>
                <a:endParaRPr lang="es-ES"/>
              </a:p>
            </p:txBody>
          </p:sp>
          <p:sp>
            <p:nvSpPr>
              <p:cNvPr id="161820" name="Rectangle 28"/>
              <p:cNvSpPr>
                <a:spLocks noChangeArrowheads="1"/>
              </p:cNvSpPr>
              <p:nvPr/>
            </p:nvSpPr>
            <p:spPr bwMode="auto">
              <a:xfrm>
                <a:off x="983" y="1197"/>
                <a:ext cx="81" cy="19"/>
              </a:xfrm>
              <a:prstGeom prst="rect">
                <a:avLst/>
              </a:prstGeom>
              <a:solidFill>
                <a:srgbClr val="FFFFB9"/>
              </a:solidFill>
              <a:ln w="9525">
                <a:noFill/>
                <a:miter lim="800000"/>
                <a:headEnd/>
                <a:tailEnd/>
              </a:ln>
            </p:spPr>
            <p:txBody>
              <a:bodyPr/>
              <a:lstStyle/>
              <a:p>
                <a:endParaRPr lang="es-ES"/>
              </a:p>
            </p:txBody>
          </p:sp>
          <p:sp>
            <p:nvSpPr>
              <p:cNvPr id="161821" name="Rectangle 29"/>
              <p:cNvSpPr>
                <a:spLocks noChangeArrowheads="1"/>
              </p:cNvSpPr>
              <p:nvPr/>
            </p:nvSpPr>
            <p:spPr bwMode="auto">
              <a:xfrm>
                <a:off x="983" y="1216"/>
                <a:ext cx="81" cy="27"/>
              </a:xfrm>
              <a:prstGeom prst="rect">
                <a:avLst/>
              </a:prstGeom>
              <a:solidFill>
                <a:srgbClr val="FFFFBB"/>
              </a:solidFill>
              <a:ln w="9525">
                <a:noFill/>
                <a:miter lim="800000"/>
                <a:headEnd/>
                <a:tailEnd/>
              </a:ln>
            </p:spPr>
            <p:txBody>
              <a:bodyPr/>
              <a:lstStyle/>
              <a:p>
                <a:endParaRPr lang="es-ES"/>
              </a:p>
            </p:txBody>
          </p:sp>
          <p:sp>
            <p:nvSpPr>
              <p:cNvPr id="161822" name="Rectangle 30"/>
              <p:cNvSpPr>
                <a:spLocks noChangeArrowheads="1"/>
              </p:cNvSpPr>
              <p:nvPr/>
            </p:nvSpPr>
            <p:spPr bwMode="auto">
              <a:xfrm>
                <a:off x="983" y="1243"/>
                <a:ext cx="81" cy="18"/>
              </a:xfrm>
              <a:prstGeom prst="rect">
                <a:avLst/>
              </a:prstGeom>
              <a:solidFill>
                <a:srgbClr val="FFFFBD"/>
              </a:solidFill>
              <a:ln w="9525">
                <a:noFill/>
                <a:miter lim="800000"/>
                <a:headEnd/>
                <a:tailEnd/>
              </a:ln>
            </p:spPr>
            <p:txBody>
              <a:bodyPr/>
              <a:lstStyle/>
              <a:p>
                <a:endParaRPr lang="es-ES"/>
              </a:p>
            </p:txBody>
          </p:sp>
          <p:sp>
            <p:nvSpPr>
              <p:cNvPr id="161823" name="Rectangle 31"/>
              <p:cNvSpPr>
                <a:spLocks noChangeArrowheads="1"/>
              </p:cNvSpPr>
              <p:nvPr/>
            </p:nvSpPr>
            <p:spPr bwMode="auto">
              <a:xfrm>
                <a:off x="983" y="1261"/>
                <a:ext cx="81" cy="18"/>
              </a:xfrm>
              <a:prstGeom prst="rect">
                <a:avLst/>
              </a:prstGeom>
              <a:solidFill>
                <a:srgbClr val="FFFFBF"/>
              </a:solidFill>
              <a:ln w="9525">
                <a:noFill/>
                <a:miter lim="800000"/>
                <a:headEnd/>
                <a:tailEnd/>
              </a:ln>
            </p:spPr>
            <p:txBody>
              <a:bodyPr/>
              <a:lstStyle/>
              <a:p>
                <a:endParaRPr lang="es-ES"/>
              </a:p>
            </p:txBody>
          </p:sp>
          <p:sp>
            <p:nvSpPr>
              <p:cNvPr id="161824" name="Rectangle 32"/>
              <p:cNvSpPr>
                <a:spLocks noChangeArrowheads="1"/>
              </p:cNvSpPr>
              <p:nvPr/>
            </p:nvSpPr>
            <p:spPr bwMode="auto">
              <a:xfrm>
                <a:off x="983" y="1279"/>
                <a:ext cx="81" cy="18"/>
              </a:xfrm>
              <a:prstGeom prst="rect">
                <a:avLst/>
              </a:prstGeom>
              <a:solidFill>
                <a:srgbClr val="FFFFC1"/>
              </a:solidFill>
              <a:ln w="9525">
                <a:noFill/>
                <a:miter lim="800000"/>
                <a:headEnd/>
                <a:tailEnd/>
              </a:ln>
            </p:spPr>
            <p:txBody>
              <a:bodyPr/>
              <a:lstStyle/>
              <a:p>
                <a:endParaRPr lang="es-ES"/>
              </a:p>
            </p:txBody>
          </p:sp>
          <p:sp>
            <p:nvSpPr>
              <p:cNvPr id="161825" name="Rectangle 33"/>
              <p:cNvSpPr>
                <a:spLocks noChangeArrowheads="1"/>
              </p:cNvSpPr>
              <p:nvPr/>
            </p:nvSpPr>
            <p:spPr bwMode="auto">
              <a:xfrm>
                <a:off x="983" y="1297"/>
                <a:ext cx="81" cy="18"/>
              </a:xfrm>
              <a:prstGeom prst="rect">
                <a:avLst/>
              </a:prstGeom>
              <a:solidFill>
                <a:srgbClr val="FFFFC3"/>
              </a:solidFill>
              <a:ln w="9525">
                <a:noFill/>
                <a:miter lim="800000"/>
                <a:headEnd/>
                <a:tailEnd/>
              </a:ln>
            </p:spPr>
            <p:txBody>
              <a:bodyPr/>
              <a:lstStyle/>
              <a:p>
                <a:endParaRPr lang="es-ES"/>
              </a:p>
            </p:txBody>
          </p:sp>
          <p:sp>
            <p:nvSpPr>
              <p:cNvPr id="161826" name="Rectangle 34"/>
              <p:cNvSpPr>
                <a:spLocks noChangeArrowheads="1"/>
              </p:cNvSpPr>
              <p:nvPr/>
            </p:nvSpPr>
            <p:spPr bwMode="auto">
              <a:xfrm>
                <a:off x="983" y="1315"/>
                <a:ext cx="81" cy="19"/>
              </a:xfrm>
              <a:prstGeom prst="rect">
                <a:avLst/>
              </a:prstGeom>
              <a:solidFill>
                <a:srgbClr val="FFFFC5"/>
              </a:solidFill>
              <a:ln w="9525">
                <a:noFill/>
                <a:miter lim="800000"/>
                <a:headEnd/>
                <a:tailEnd/>
              </a:ln>
            </p:spPr>
            <p:txBody>
              <a:bodyPr/>
              <a:lstStyle/>
              <a:p>
                <a:endParaRPr lang="es-ES"/>
              </a:p>
            </p:txBody>
          </p:sp>
          <p:sp>
            <p:nvSpPr>
              <p:cNvPr id="161827" name="Rectangle 35"/>
              <p:cNvSpPr>
                <a:spLocks noChangeArrowheads="1"/>
              </p:cNvSpPr>
              <p:nvPr/>
            </p:nvSpPr>
            <p:spPr bwMode="auto">
              <a:xfrm>
                <a:off x="983" y="1334"/>
                <a:ext cx="81" cy="18"/>
              </a:xfrm>
              <a:prstGeom prst="rect">
                <a:avLst/>
              </a:prstGeom>
              <a:solidFill>
                <a:srgbClr val="FFFFC7"/>
              </a:solidFill>
              <a:ln w="9525">
                <a:noFill/>
                <a:miter lim="800000"/>
                <a:headEnd/>
                <a:tailEnd/>
              </a:ln>
            </p:spPr>
            <p:txBody>
              <a:bodyPr/>
              <a:lstStyle/>
              <a:p>
                <a:endParaRPr lang="es-ES"/>
              </a:p>
            </p:txBody>
          </p:sp>
          <p:sp>
            <p:nvSpPr>
              <p:cNvPr id="161828" name="Rectangle 36"/>
              <p:cNvSpPr>
                <a:spLocks noChangeArrowheads="1"/>
              </p:cNvSpPr>
              <p:nvPr/>
            </p:nvSpPr>
            <p:spPr bwMode="auto">
              <a:xfrm>
                <a:off x="983" y="1352"/>
                <a:ext cx="81" cy="18"/>
              </a:xfrm>
              <a:prstGeom prst="rect">
                <a:avLst/>
              </a:prstGeom>
              <a:solidFill>
                <a:srgbClr val="FFFFC9"/>
              </a:solidFill>
              <a:ln w="9525">
                <a:noFill/>
                <a:miter lim="800000"/>
                <a:headEnd/>
                <a:tailEnd/>
              </a:ln>
            </p:spPr>
            <p:txBody>
              <a:bodyPr/>
              <a:lstStyle/>
              <a:p>
                <a:endParaRPr lang="es-ES"/>
              </a:p>
            </p:txBody>
          </p:sp>
          <p:sp>
            <p:nvSpPr>
              <p:cNvPr id="161829" name="Rectangle 37"/>
              <p:cNvSpPr>
                <a:spLocks noChangeArrowheads="1"/>
              </p:cNvSpPr>
              <p:nvPr/>
            </p:nvSpPr>
            <p:spPr bwMode="auto">
              <a:xfrm>
                <a:off x="983" y="1370"/>
                <a:ext cx="81" cy="18"/>
              </a:xfrm>
              <a:prstGeom prst="rect">
                <a:avLst/>
              </a:prstGeom>
              <a:solidFill>
                <a:srgbClr val="FFFFCB"/>
              </a:solidFill>
              <a:ln w="9525">
                <a:noFill/>
                <a:miter lim="800000"/>
                <a:headEnd/>
                <a:tailEnd/>
              </a:ln>
            </p:spPr>
            <p:txBody>
              <a:bodyPr/>
              <a:lstStyle/>
              <a:p>
                <a:endParaRPr lang="es-ES"/>
              </a:p>
            </p:txBody>
          </p:sp>
          <p:sp>
            <p:nvSpPr>
              <p:cNvPr id="161830" name="Rectangle 38"/>
              <p:cNvSpPr>
                <a:spLocks noChangeArrowheads="1"/>
              </p:cNvSpPr>
              <p:nvPr/>
            </p:nvSpPr>
            <p:spPr bwMode="auto">
              <a:xfrm>
                <a:off x="983" y="1388"/>
                <a:ext cx="81" cy="18"/>
              </a:xfrm>
              <a:prstGeom prst="rect">
                <a:avLst/>
              </a:prstGeom>
              <a:solidFill>
                <a:srgbClr val="FFFFCD"/>
              </a:solidFill>
              <a:ln w="9525">
                <a:noFill/>
                <a:miter lim="800000"/>
                <a:headEnd/>
                <a:tailEnd/>
              </a:ln>
            </p:spPr>
            <p:txBody>
              <a:bodyPr/>
              <a:lstStyle/>
              <a:p>
                <a:endParaRPr lang="es-ES"/>
              </a:p>
            </p:txBody>
          </p:sp>
          <p:sp>
            <p:nvSpPr>
              <p:cNvPr id="161831" name="Rectangle 39"/>
              <p:cNvSpPr>
                <a:spLocks noChangeArrowheads="1"/>
              </p:cNvSpPr>
              <p:nvPr/>
            </p:nvSpPr>
            <p:spPr bwMode="auto">
              <a:xfrm>
                <a:off x="983" y="1406"/>
                <a:ext cx="81" cy="18"/>
              </a:xfrm>
              <a:prstGeom prst="rect">
                <a:avLst/>
              </a:prstGeom>
              <a:solidFill>
                <a:srgbClr val="FFFFCF"/>
              </a:solidFill>
              <a:ln w="9525">
                <a:noFill/>
                <a:miter lim="800000"/>
                <a:headEnd/>
                <a:tailEnd/>
              </a:ln>
            </p:spPr>
            <p:txBody>
              <a:bodyPr/>
              <a:lstStyle/>
              <a:p>
                <a:endParaRPr lang="es-ES"/>
              </a:p>
            </p:txBody>
          </p:sp>
          <p:sp>
            <p:nvSpPr>
              <p:cNvPr id="161832" name="Rectangle 40"/>
              <p:cNvSpPr>
                <a:spLocks noChangeArrowheads="1"/>
              </p:cNvSpPr>
              <p:nvPr/>
            </p:nvSpPr>
            <p:spPr bwMode="auto">
              <a:xfrm>
                <a:off x="983" y="1424"/>
                <a:ext cx="81" cy="19"/>
              </a:xfrm>
              <a:prstGeom prst="rect">
                <a:avLst/>
              </a:prstGeom>
              <a:solidFill>
                <a:srgbClr val="FFFFD1"/>
              </a:solidFill>
              <a:ln w="9525">
                <a:noFill/>
                <a:miter lim="800000"/>
                <a:headEnd/>
                <a:tailEnd/>
              </a:ln>
            </p:spPr>
            <p:txBody>
              <a:bodyPr/>
              <a:lstStyle/>
              <a:p>
                <a:endParaRPr lang="es-ES"/>
              </a:p>
            </p:txBody>
          </p:sp>
          <p:sp>
            <p:nvSpPr>
              <p:cNvPr id="161833" name="Rectangle 41"/>
              <p:cNvSpPr>
                <a:spLocks noChangeArrowheads="1"/>
              </p:cNvSpPr>
              <p:nvPr/>
            </p:nvSpPr>
            <p:spPr bwMode="auto">
              <a:xfrm>
                <a:off x="983" y="1443"/>
                <a:ext cx="81" cy="18"/>
              </a:xfrm>
              <a:prstGeom prst="rect">
                <a:avLst/>
              </a:prstGeom>
              <a:solidFill>
                <a:srgbClr val="FFFFD3"/>
              </a:solidFill>
              <a:ln w="9525">
                <a:noFill/>
                <a:miter lim="800000"/>
                <a:headEnd/>
                <a:tailEnd/>
              </a:ln>
            </p:spPr>
            <p:txBody>
              <a:bodyPr/>
              <a:lstStyle/>
              <a:p>
                <a:endParaRPr lang="es-ES"/>
              </a:p>
            </p:txBody>
          </p:sp>
          <p:sp>
            <p:nvSpPr>
              <p:cNvPr id="161834" name="Rectangle 42"/>
              <p:cNvSpPr>
                <a:spLocks noChangeArrowheads="1"/>
              </p:cNvSpPr>
              <p:nvPr/>
            </p:nvSpPr>
            <p:spPr bwMode="auto">
              <a:xfrm>
                <a:off x="983" y="1461"/>
                <a:ext cx="81" cy="18"/>
              </a:xfrm>
              <a:prstGeom prst="rect">
                <a:avLst/>
              </a:prstGeom>
              <a:solidFill>
                <a:srgbClr val="FFFFD5"/>
              </a:solidFill>
              <a:ln w="9525">
                <a:noFill/>
                <a:miter lim="800000"/>
                <a:headEnd/>
                <a:tailEnd/>
              </a:ln>
            </p:spPr>
            <p:txBody>
              <a:bodyPr/>
              <a:lstStyle/>
              <a:p>
                <a:endParaRPr lang="es-ES"/>
              </a:p>
            </p:txBody>
          </p:sp>
          <p:sp>
            <p:nvSpPr>
              <p:cNvPr id="161835" name="Rectangle 43"/>
              <p:cNvSpPr>
                <a:spLocks noChangeArrowheads="1"/>
              </p:cNvSpPr>
              <p:nvPr/>
            </p:nvSpPr>
            <p:spPr bwMode="auto">
              <a:xfrm>
                <a:off x="983" y="1479"/>
                <a:ext cx="81" cy="18"/>
              </a:xfrm>
              <a:prstGeom prst="rect">
                <a:avLst/>
              </a:prstGeom>
              <a:solidFill>
                <a:srgbClr val="FFFFD7"/>
              </a:solidFill>
              <a:ln w="9525">
                <a:noFill/>
                <a:miter lim="800000"/>
                <a:headEnd/>
                <a:tailEnd/>
              </a:ln>
            </p:spPr>
            <p:txBody>
              <a:bodyPr/>
              <a:lstStyle/>
              <a:p>
                <a:endParaRPr lang="es-ES"/>
              </a:p>
            </p:txBody>
          </p:sp>
          <p:sp>
            <p:nvSpPr>
              <p:cNvPr id="161836" name="Rectangle 44"/>
              <p:cNvSpPr>
                <a:spLocks noChangeArrowheads="1"/>
              </p:cNvSpPr>
              <p:nvPr/>
            </p:nvSpPr>
            <p:spPr bwMode="auto">
              <a:xfrm>
                <a:off x="983" y="1497"/>
                <a:ext cx="81" cy="18"/>
              </a:xfrm>
              <a:prstGeom prst="rect">
                <a:avLst/>
              </a:prstGeom>
              <a:solidFill>
                <a:srgbClr val="FFFFD9"/>
              </a:solidFill>
              <a:ln w="9525">
                <a:noFill/>
                <a:miter lim="800000"/>
                <a:headEnd/>
                <a:tailEnd/>
              </a:ln>
            </p:spPr>
            <p:txBody>
              <a:bodyPr/>
              <a:lstStyle/>
              <a:p>
                <a:endParaRPr lang="es-ES"/>
              </a:p>
            </p:txBody>
          </p:sp>
          <p:sp>
            <p:nvSpPr>
              <p:cNvPr id="161837" name="Rectangle 45"/>
              <p:cNvSpPr>
                <a:spLocks noChangeArrowheads="1"/>
              </p:cNvSpPr>
              <p:nvPr/>
            </p:nvSpPr>
            <p:spPr bwMode="auto">
              <a:xfrm>
                <a:off x="983" y="1515"/>
                <a:ext cx="81" cy="27"/>
              </a:xfrm>
              <a:prstGeom prst="rect">
                <a:avLst/>
              </a:prstGeom>
              <a:solidFill>
                <a:srgbClr val="FFFFDB"/>
              </a:solidFill>
              <a:ln w="9525">
                <a:noFill/>
                <a:miter lim="800000"/>
                <a:headEnd/>
                <a:tailEnd/>
              </a:ln>
            </p:spPr>
            <p:txBody>
              <a:bodyPr/>
              <a:lstStyle/>
              <a:p>
                <a:endParaRPr lang="es-ES"/>
              </a:p>
            </p:txBody>
          </p:sp>
          <p:sp>
            <p:nvSpPr>
              <p:cNvPr id="161838" name="Rectangle 46"/>
              <p:cNvSpPr>
                <a:spLocks noChangeArrowheads="1"/>
              </p:cNvSpPr>
              <p:nvPr/>
            </p:nvSpPr>
            <p:spPr bwMode="auto">
              <a:xfrm>
                <a:off x="983" y="1542"/>
                <a:ext cx="81" cy="19"/>
              </a:xfrm>
              <a:prstGeom prst="rect">
                <a:avLst/>
              </a:prstGeom>
              <a:solidFill>
                <a:srgbClr val="FFFFDD"/>
              </a:solidFill>
              <a:ln w="9525">
                <a:noFill/>
                <a:miter lim="800000"/>
                <a:headEnd/>
                <a:tailEnd/>
              </a:ln>
            </p:spPr>
            <p:txBody>
              <a:bodyPr/>
              <a:lstStyle/>
              <a:p>
                <a:endParaRPr lang="es-ES"/>
              </a:p>
            </p:txBody>
          </p:sp>
          <p:sp>
            <p:nvSpPr>
              <p:cNvPr id="161839" name="Rectangle 47"/>
              <p:cNvSpPr>
                <a:spLocks noChangeArrowheads="1"/>
              </p:cNvSpPr>
              <p:nvPr/>
            </p:nvSpPr>
            <p:spPr bwMode="auto">
              <a:xfrm>
                <a:off x="983" y="1561"/>
                <a:ext cx="81" cy="18"/>
              </a:xfrm>
              <a:prstGeom prst="rect">
                <a:avLst/>
              </a:prstGeom>
              <a:solidFill>
                <a:srgbClr val="FFFFDF"/>
              </a:solidFill>
              <a:ln w="9525">
                <a:noFill/>
                <a:miter lim="800000"/>
                <a:headEnd/>
                <a:tailEnd/>
              </a:ln>
            </p:spPr>
            <p:txBody>
              <a:bodyPr/>
              <a:lstStyle/>
              <a:p>
                <a:endParaRPr lang="es-ES"/>
              </a:p>
            </p:txBody>
          </p:sp>
          <p:sp>
            <p:nvSpPr>
              <p:cNvPr id="161840" name="Rectangle 48"/>
              <p:cNvSpPr>
                <a:spLocks noChangeArrowheads="1"/>
              </p:cNvSpPr>
              <p:nvPr/>
            </p:nvSpPr>
            <p:spPr bwMode="auto">
              <a:xfrm>
                <a:off x="983" y="1579"/>
                <a:ext cx="81" cy="18"/>
              </a:xfrm>
              <a:prstGeom prst="rect">
                <a:avLst/>
              </a:prstGeom>
              <a:solidFill>
                <a:srgbClr val="FFFFE1"/>
              </a:solidFill>
              <a:ln w="9525">
                <a:noFill/>
                <a:miter lim="800000"/>
                <a:headEnd/>
                <a:tailEnd/>
              </a:ln>
            </p:spPr>
            <p:txBody>
              <a:bodyPr/>
              <a:lstStyle/>
              <a:p>
                <a:endParaRPr lang="es-ES"/>
              </a:p>
            </p:txBody>
          </p:sp>
          <p:sp>
            <p:nvSpPr>
              <p:cNvPr id="161841" name="Rectangle 49"/>
              <p:cNvSpPr>
                <a:spLocks noChangeArrowheads="1"/>
              </p:cNvSpPr>
              <p:nvPr/>
            </p:nvSpPr>
            <p:spPr bwMode="auto">
              <a:xfrm>
                <a:off x="983" y="1597"/>
                <a:ext cx="81" cy="27"/>
              </a:xfrm>
              <a:prstGeom prst="rect">
                <a:avLst/>
              </a:prstGeom>
              <a:solidFill>
                <a:srgbClr val="FFFFE3"/>
              </a:solidFill>
              <a:ln w="9525">
                <a:noFill/>
                <a:miter lim="800000"/>
                <a:headEnd/>
                <a:tailEnd/>
              </a:ln>
            </p:spPr>
            <p:txBody>
              <a:bodyPr/>
              <a:lstStyle/>
              <a:p>
                <a:endParaRPr lang="es-ES"/>
              </a:p>
            </p:txBody>
          </p:sp>
          <p:sp>
            <p:nvSpPr>
              <p:cNvPr id="161842" name="Rectangle 50"/>
              <p:cNvSpPr>
                <a:spLocks noChangeArrowheads="1"/>
              </p:cNvSpPr>
              <p:nvPr/>
            </p:nvSpPr>
            <p:spPr bwMode="auto">
              <a:xfrm>
                <a:off x="983" y="1624"/>
                <a:ext cx="81" cy="27"/>
              </a:xfrm>
              <a:prstGeom prst="rect">
                <a:avLst/>
              </a:prstGeom>
              <a:solidFill>
                <a:srgbClr val="FFFFE5"/>
              </a:solidFill>
              <a:ln w="9525">
                <a:noFill/>
                <a:miter lim="800000"/>
                <a:headEnd/>
                <a:tailEnd/>
              </a:ln>
            </p:spPr>
            <p:txBody>
              <a:bodyPr/>
              <a:lstStyle/>
              <a:p>
                <a:endParaRPr lang="es-ES"/>
              </a:p>
            </p:txBody>
          </p:sp>
          <p:sp>
            <p:nvSpPr>
              <p:cNvPr id="161843" name="Rectangle 51"/>
              <p:cNvSpPr>
                <a:spLocks noChangeArrowheads="1"/>
              </p:cNvSpPr>
              <p:nvPr/>
            </p:nvSpPr>
            <p:spPr bwMode="auto">
              <a:xfrm>
                <a:off x="983" y="1651"/>
                <a:ext cx="81" cy="19"/>
              </a:xfrm>
              <a:prstGeom prst="rect">
                <a:avLst/>
              </a:prstGeom>
              <a:solidFill>
                <a:srgbClr val="FFFFE7"/>
              </a:solidFill>
              <a:ln w="9525">
                <a:noFill/>
                <a:miter lim="800000"/>
                <a:headEnd/>
                <a:tailEnd/>
              </a:ln>
            </p:spPr>
            <p:txBody>
              <a:bodyPr/>
              <a:lstStyle/>
              <a:p>
                <a:endParaRPr lang="es-ES"/>
              </a:p>
            </p:txBody>
          </p:sp>
          <p:sp>
            <p:nvSpPr>
              <p:cNvPr id="161844" name="Rectangle 52"/>
              <p:cNvSpPr>
                <a:spLocks noChangeArrowheads="1"/>
              </p:cNvSpPr>
              <p:nvPr/>
            </p:nvSpPr>
            <p:spPr bwMode="auto">
              <a:xfrm>
                <a:off x="983" y="1670"/>
                <a:ext cx="81" cy="27"/>
              </a:xfrm>
              <a:prstGeom prst="rect">
                <a:avLst/>
              </a:prstGeom>
              <a:solidFill>
                <a:srgbClr val="FFFFE9"/>
              </a:solidFill>
              <a:ln w="9525">
                <a:noFill/>
                <a:miter lim="800000"/>
                <a:headEnd/>
                <a:tailEnd/>
              </a:ln>
            </p:spPr>
            <p:txBody>
              <a:bodyPr/>
              <a:lstStyle/>
              <a:p>
                <a:endParaRPr lang="es-ES"/>
              </a:p>
            </p:txBody>
          </p:sp>
          <p:sp>
            <p:nvSpPr>
              <p:cNvPr id="161845" name="Rectangle 53"/>
              <p:cNvSpPr>
                <a:spLocks noChangeArrowheads="1"/>
              </p:cNvSpPr>
              <p:nvPr/>
            </p:nvSpPr>
            <p:spPr bwMode="auto">
              <a:xfrm>
                <a:off x="983" y="1697"/>
                <a:ext cx="81" cy="27"/>
              </a:xfrm>
              <a:prstGeom prst="rect">
                <a:avLst/>
              </a:prstGeom>
              <a:solidFill>
                <a:srgbClr val="FFFFEB"/>
              </a:solidFill>
              <a:ln w="9525">
                <a:noFill/>
                <a:miter lim="800000"/>
                <a:headEnd/>
                <a:tailEnd/>
              </a:ln>
            </p:spPr>
            <p:txBody>
              <a:bodyPr/>
              <a:lstStyle/>
              <a:p>
                <a:endParaRPr lang="es-ES"/>
              </a:p>
            </p:txBody>
          </p:sp>
          <p:sp>
            <p:nvSpPr>
              <p:cNvPr id="161846" name="Rectangle 54"/>
              <p:cNvSpPr>
                <a:spLocks noChangeArrowheads="1"/>
              </p:cNvSpPr>
              <p:nvPr/>
            </p:nvSpPr>
            <p:spPr bwMode="auto">
              <a:xfrm>
                <a:off x="983" y="1724"/>
                <a:ext cx="81" cy="27"/>
              </a:xfrm>
              <a:prstGeom prst="rect">
                <a:avLst/>
              </a:prstGeom>
              <a:solidFill>
                <a:srgbClr val="FFFFED"/>
              </a:solidFill>
              <a:ln w="9525">
                <a:noFill/>
                <a:miter lim="800000"/>
                <a:headEnd/>
                <a:tailEnd/>
              </a:ln>
            </p:spPr>
            <p:txBody>
              <a:bodyPr/>
              <a:lstStyle/>
              <a:p>
                <a:endParaRPr lang="es-ES"/>
              </a:p>
            </p:txBody>
          </p:sp>
          <p:sp>
            <p:nvSpPr>
              <p:cNvPr id="161847" name="Rectangle 55"/>
              <p:cNvSpPr>
                <a:spLocks noChangeArrowheads="1"/>
              </p:cNvSpPr>
              <p:nvPr/>
            </p:nvSpPr>
            <p:spPr bwMode="auto">
              <a:xfrm>
                <a:off x="983" y="1751"/>
                <a:ext cx="81" cy="28"/>
              </a:xfrm>
              <a:prstGeom prst="rect">
                <a:avLst/>
              </a:prstGeom>
              <a:solidFill>
                <a:srgbClr val="FFFFEF"/>
              </a:solidFill>
              <a:ln w="9525">
                <a:noFill/>
                <a:miter lim="800000"/>
                <a:headEnd/>
                <a:tailEnd/>
              </a:ln>
            </p:spPr>
            <p:txBody>
              <a:bodyPr/>
              <a:lstStyle/>
              <a:p>
                <a:endParaRPr lang="es-ES"/>
              </a:p>
            </p:txBody>
          </p:sp>
          <p:sp>
            <p:nvSpPr>
              <p:cNvPr id="161848" name="Rectangle 56"/>
              <p:cNvSpPr>
                <a:spLocks noChangeArrowheads="1"/>
              </p:cNvSpPr>
              <p:nvPr/>
            </p:nvSpPr>
            <p:spPr bwMode="auto">
              <a:xfrm>
                <a:off x="983" y="1779"/>
                <a:ext cx="81" cy="36"/>
              </a:xfrm>
              <a:prstGeom prst="rect">
                <a:avLst/>
              </a:prstGeom>
              <a:solidFill>
                <a:srgbClr val="FFFFF1"/>
              </a:solidFill>
              <a:ln w="9525">
                <a:noFill/>
                <a:miter lim="800000"/>
                <a:headEnd/>
                <a:tailEnd/>
              </a:ln>
            </p:spPr>
            <p:txBody>
              <a:bodyPr/>
              <a:lstStyle/>
              <a:p>
                <a:endParaRPr lang="es-ES"/>
              </a:p>
            </p:txBody>
          </p:sp>
          <p:sp>
            <p:nvSpPr>
              <p:cNvPr id="161849" name="Rectangle 57"/>
              <p:cNvSpPr>
                <a:spLocks noChangeArrowheads="1"/>
              </p:cNvSpPr>
              <p:nvPr/>
            </p:nvSpPr>
            <p:spPr bwMode="auto">
              <a:xfrm>
                <a:off x="983" y="1815"/>
                <a:ext cx="81" cy="27"/>
              </a:xfrm>
              <a:prstGeom prst="rect">
                <a:avLst/>
              </a:prstGeom>
              <a:solidFill>
                <a:srgbClr val="FFFFF3"/>
              </a:solidFill>
              <a:ln w="9525">
                <a:noFill/>
                <a:miter lim="800000"/>
                <a:headEnd/>
                <a:tailEnd/>
              </a:ln>
            </p:spPr>
            <p:txBody>
              <a:bodyPr/>
              <a:lstStyle/>
              <a:p>
                <a:endParaRPr lang="es-ES"/>
              </a:p>
            </p:txBody>
          </p:sp>
          <p:sp>
            <p:nvSpPr>
              <p:cNvPr id="161850" name="Rectangle 58"/>
              <p:cNvSpPr>
                <a:spLocks noChangeArrowheads="1"/>
              </p:cNvSpPr>
              <p:nvPr/>
            </p:nvSpPr>
            <p:spPr bwMode="auto">
              <a:xfrm>
                <a:off x="983" y="1842"/>
                <a:ext cx="81" cy="55"/>
              </a:xfrm>
              <a:prstGeom prst="rect">
                <a:avLst/>
              </a:prstGeom>
              <a:solidFill>
                <a:srgbClr val="FFFFF5"/>
              </a:solidFill>
              <a:ln w="9525">
                <a:noFill/>
                <a:miter lim="800000"/>
                <a:headEnd/>
                <a:tailEnd/>
              </a:ln>
            </p:spPr>
            <p:txBody>
              <a:bodyPr/>
              <a:lstStyle/>
              <a:p>
                <a:endParaRPr lang="es-ES"/>
              </a:p>
            </p:txBody>
          </p:sp>
          <p:sp>
            <p:nvSpPr>
              <p:cNvPr id="161851" name="Rectangle 59"/>
              <p:cNvSpPr>
                <a:spLocks noChangeArrowheads="1"/>
              </p:cNvSpPr>
              <p:nvPr/>
            </p:nvSpPr>
            <p:spPr bwMode="auto">
              <a:xfrm>
                <a:off x="983" y="1897"/>
                <a:ext cx="81" cy="45"/>
              </a:xfrm>
              <a:prstGeom prst="rect">
                <a:avLst/>
              </a:prstGeom>
              <a:solidFill>
                <a:srgbClr val="FFFFF7"/>
              </a:solidFill>
              <a:ln w="9525">
                <a:noFill/>
                <a:miter lim="800000"/>
                <a:headEnd/>
                <a:tailEnd/>
              </a:ln>
            </p:spPr>
            <p:txBody>
              <a:bodyPr/>
              <a:lstStyle/>
              <a:p>
                <a:endParaRPr lang="es-ES"/>
              </a:p>
            </p:txBody>
          </p:sp>
          <p:sp>
            <p:nvSpPr>
              <p:cNvPr id="161852" name="Rectangle 60"/>
              <p:cNvSpPr>
                <a:spLocks noChangeArrowheads="1"/>
              </p:cNvSpPr>
              <p:nvPr/>
            </p:nvSpPr>
            <p:spPr bwMode="auto">
              <a:xfrm>
                <a:off x="983" y="1942"/>
                <a:ext cx="81" cy="45"/>
              </a:xfrm>
              <a:prstGeom prst="rect">
                <a:avLst/>
              </a:prstGeom>
              <a:solidFill>
                <a:srgbClr val="FFFFF9"/>
              </a:solidFill>
              <a:ln w="9525">
                <a:noFill/>
                <a:miter lim="800000"/>
                <a:headEnd/>
                <a:tailEnd/>
              </a:ln>
            </p:spPr>
            <p:txBody>
              <a:bodyPr/>
              <a:lstStyle/>
              <a:p>
                <a:endParaRPr lang="es-ES"/>
              </a:p>
            </p:txBody>
          </p:sp>
          <p:sp>
            <p:nvSpPr>
              <p:cNvPr id="161853" name="Rectangle 61"/>
              <p:cNvSpPr>
                <a:spLocks noChangeArrowheads="1"/>
              </p:cNvSpPr>
              <p:nvPr/>
            </p:nvSpPr>
            <p:spPr bwMode="auto">
              <a:xfrm>
                <a:off x="983" y="1987"/>
                <a:ext cx="81" cy="73"/>
              </a:xfrm>
              <a:prstGeom prst="rect">
                <a:avLst/>
              </a:prstGeom>
              <a:solidFill>
                <a:srgbClr val="FFFFFB"/>
              </a:solidFill>
              <a:ln w="9525">
                <a:noFill/>
                <a:miter lim="800000"/>
                <a:headEnd/>
                <a:tailEnd/>
              </a:ln>
            </p:spPr>
            <p:txBody>
              <a:bodyPr/>
              <a:lstStyle/>
              <a:p>
                <a:endParaRPr lang="es-ES"/>
              </a:p>
            </p:txBody>
          </p:sp>
          <p:sp>
            <p:nvSpPr>
              <p:cNvPr id="161854" name="Rectangle 62"/>
              <p:cNvSpPr>
                <a:spLocks noChangeArrowheads="1"/>
              </p:cNvSpPr>
              <p:nvPr/>
            </p:nvSpPr>
            <p:spPr bwMode="auto">
              <a:xfrm>
                <a:off x="983" y="2060"/>
                <a:ext cx="81" cy="118"/>
              </a:xfrm>
              <a:prstGeom prst="rect">
                <a:avLst/>
              </a:prstGeom>
              <a:solidFill>
                <a:srgbClr val="FFFFFD"/>
              </a:solidFill>
              <a:ln w="9525">
                <a:noFill/>
                <a:miter lim="800000"/>
                <a:headEnd/>
                <a:tailEnd/>
              </a:ln>
            </p:spPr>
            <p:txBody>
              <a:bodyPr/>
              <a:lstStyle/>
              <a:p>
                <a:endParaRPr lang="es-ES"/>
              </a:p>
            </p:txBody>
          </p:sp>
          <p:sp>
            <p:nvSpPr>
              <p:cNvPr id="161855" name="Rectangle 63"/>
              <p:cNvSpPr>
                <a:spLocks noChangeArrowheads="1"/>
              </p:cNvSpPr>
              <p:nvPr/>
            </p:nvSpPr>
            <p:spPr bwMode="auto">
              <a:xfrm>
                <a:off x="983" y="2178"/>
                <a:ext cx="81" cy="46"/>
              </a:xfrm>
              <a:prstGeom prst="rect">
                <a:avLst/>
              </a:prstGeom>
              <a:solidFill>
                <a:srgbClr val="FFFFFF"/>
              </a:solidFill>
              <a:ln w="9525">
                <a:noFill/>
                <a:miter lim="800000"/>
                <a:headEnd/>
                <a:tailEnd/>
              </a:ln>
            </p:spPr>
            <p:txBody>
              <a:bodyPr/>
              <a:lstStyle/>
              <a:p>
                <a:endParaRPr lang="es-ES"/>
              </a:p>
            </p:txBody>
          </p:sp>
          <p:sp>
            <p:nvSpPr>
              <p:cNvPr id="161856" name="Freeform 64"/>
              <p:cNvSpPr>
                <a:spLocks/>
              </p:cNvSpPr>
              <p:nvPr/>
            </p:nvSpPr>
            <p:spPr bwMode="auto">
              <a:xfrm>
                <a:off x="983" y="689"/>
                <a:ext cx="73" cy="1525"/>
              </a:xfrm>
              <a:custGeom>
                <a:avLst/>
                <a:gdLst/>
                <a:ahLst/>
                <a:cxnLst>
                  <a:cxn ang="0">
                    <a:pos x="0" y="1525"/>
                  </a:cxn>
                  <a:cxn ang="0">
                    <a:pos x="0" y="63"/>
                  </a:cxn>
                  <a:cxn ang="0">
                    <a:pos x="73" y="0"/>
                  </a:cxn>
                  <a:cxn ang="0">
                    <a:pos x="73" y="1462"/>
                  </a:cxn>
                  <a:cxn ang="0">
                    <a:pos x="0" y="1525"/>
                  </a:cxn>
                </a:cxnLst>
                <a:rect l="0" t="0" r="r" b="b"/>
                <a:pathLst>
                  <a:path w="73" h="1525">
                    <a:moveTo>
                      <a:pt x="0" y="1525"/>
                    </a:moveTo>
                    <a:lnTo>
                      <a:pt x="0" y="63"/>
                    </a:lnTo>
                    <a:lnTo>
                      <a:pt x="73" y="0"/>
                    </a:lnTo>
                    <a:lnTo>
                      <a:pt x="73" y="1462"/>
                    </a:lnTo>
                    <a:lnTo>
                      <a:pt x="0" y="1525"/>
                    </a:lnTo>
                    <a:close/>
                  </a:path>
                </a:pathLst>
              </a:custGeom>
              <a:noFill/>
              <a:ln w="9525">
                <a:noFill/>
                <a:round/>
                <a:headEnd/>
                <a:tailEnd/>
              </a:ln>
            </p:spPr>
            <p:txBody>
              <a:bodyPr/>
              <a:lstStyle/>
              <a:p>
                <a:endParaRPr lang="es-ES"/>
              </a:p>
            </p:txBody>
          </p:sp>
          <p:sp>
            <p:nvSpPr>
              <p:cNvPr id="161857" name="Rectangle 65"/>
              <p:cNvSpPr>
                <a:spLocks noChangeArrowheads="1"/>
              </p:cNvSpPr>
              <p:nvPr/>
            </p:nvSpPr>
            <p:spPr bwMode="auto">
              <a:xfrm>
                <a:off x="1056" y="689"/>
                <a:ext cx="3201" cy="54"/>
              </a:xfrm>
              <a:prstGeom prst="rect">
                <a:avLst/>
              </a:prstGeom>
              <a:solidFill>
                <a:srgbClr val="FFFF99"/>
              </a:solidFill>
              <a:ln w="9525">
                <a:noFill/>
                <a:miter lim="800000"/>
                <a:headEnd/>
                <a:tailEnd/>
              </a:ln>
            </p:spPr>
            <p:txBody>
              <a:bodyPr/>
              <a:lstStyle/>
              <a:p>
                <a:endParaRPr lang="es-ES"/>
              </a:p>
            </p:txBody>
          </p:sp>
          <p:sp>
            <p:nvSpPr>
              <p:cNvPr id="161858" name="Rectangle 66"/>
              <p:cNvSpPr>
                <a:spLocks noChangeArrowheads="1"/>
              </p:cNvSpPr>
              <p:nvPr/>
            </p:nvSpPr>
            <p:spPr bwMode="auto">
              <a:xfrm>
                <a:off x="1056" y="743"/>
                <a:ext cx="3201" cy="73"/>
              </a:xfrm>
              <a:prstGeom prst="rect">
                <a:avLst/>
              </a:prstGeom>
              <a:solidFill>
                <a:srgbClr val="FFFF9B"/>
              </a:solidFill>
              <a:ln w="9525">
                <a:noFill/>
                <a:miter lim="800000"/>
                <a:headEnd/>
                <a:tailEnd/>
              </a:ln>
            </p:spPr>
            <p:txBody>
              <a:bodyPr/>
              <a:lstStyle/>
              <a:p>
                <a:endParaRPr lang="es-ES"/>
              </a:p>
            </p:txBody>
          </p:sp>
          <p:sp>
            <p:nvSpPr>
              <p:cNvPr id="161859" name="Rectangle 67"/>
              <p:cNvSpPr>
                <a:spLocks noChangeArrowheads="1"/>
              </p:cNvSpPr>
              <p:nvPr/>
            </p:nvSpPr>
            <p:spPr bwMode="auto">
              <a:xfrm>
                <a:off x="1056" y="816"/>
                <a:ext cx="3201" cy="45"/>
              </a:xfrm>
              <a:prstGeom prst="rect">
                <a:avLst/>
              </a:prstGeom>
              <a:solidFill>
                <a:srgbClr val="FFFF9D"/>
              </a:solidFill>
              <a:ln w="9525">
                <a:noFill/>
                <a:miter lim="800000"/>
                <a:headEnd/>
                <a:tailEnd/>
              </a:ln>
            </p:spPr>
            <p:txBody>
              <a:bodyPr/>
              <a:lstStyle/>
              <a:p>
                <a:endParaRPr lang="es-ES"/>
              </a:p>
            </p:txBody>
          </p:sp>
          <p:sp>
            <p:nvSpPr>
              <p:cNvPr id="161860" name="Rectangle 68"/>
              <p:cNvSpPr>
                <a:spLocks noChangeArrowheads="1"/>
              </p:cNvSpPr>
              <p:nvPr/>
            </p:nvSpPr>
            <p:spPr bwMode="auto">
              <a:xfrm>
                <a:off x="1056" y="861"/>
                <a:ext cx="3201" cy="28"/>
              </a:xfrm>
              <a:prstGeom prst="rect">
                <a:avLst/>
              </a:prstGeom>
              <a:solidFill>
                <a:srgbClr val="FFFF9F"/>
              </a:solidFill>
              <a:ln w="9525">
                <a:noFill/>
                <a:miter lim="800000"/>
                <a:headEnd/>
                <a:tailEnd/>
              </a:ln>
            </p:spPr>
            <p:txBody>
              <a:bodyPr/>
              <a:lstStyle/>
              <a:p>
                <a:endParaRPr lang="es-ES"/>
              </a:p>
            </p:txBody>
          </p:sp>
          <p:sp>
            <p:nvSpPr>
              <p:cNvPr id="161861" name="Rectangle 69"/>
              <p:cNvSpPr>
                <a:spLocks noChangeArrowheads="1"/>
              </p:cNvSpPr>
              <p:nvPr/>
            </p:nvSpPr>
            <p:spPr bwMode="auto">
              <a:xfrm>
                <a:off x="1056" y="889"/>
                <a:ext cx="3201" cy="36"/>
              </a:xfrm>
              <a:prstGeom prst="rect">
                <a:avLst/>
              </a:prstGeom>
              <a:solidFill>
                <a:srgbClr val="FFFFA1"/>
              </a:solidFill>
              <a:ln w="9525">
                <a:noFill/>
                <a:miter lim="800000"/>
                <a:headEnd/>
                <a:tailEnd/>
              </a:ln>
            </p:spPr>
            <p:txBody>
              <a:bodyPr/>
              <a:lstStyle/>
              <a:p>
                <a:endParaRPr lang="es-ES"/>
              </a:p>
            </p:txBody>
          </p:sp>
          <p:sp>
            <p:nvSpPr>
              <p:cNvPr id="161862" name="Rectangle 70"/>
              <p:cNvSpPr>
                <a:spLocks noChangeArrowheads="1"/>
              </p:cNvSpPr>
              <p:nvPr/>
            </p:nvSpPr>
            <p:spPr bwMode="auto">
              <a:xfrm>
                <a:off x="1056" y="925"/>
                <a:ext cx="3201" cy="27"/>
              </a:xfrm>
              <a:prstGeom prst="rect">
                <a:avLst/>
              </a:prstGeom>
              <a:solidFill>
                <a:srgbClr val="FFFFA3"/>
              </a:solidFill>
              <a:ln w="9525">
                <a:noFill/>
                <a:miter lim="800000"/>
                <a:headEnd/>
                <a:tailEnd/>
              </a:ln>
            </p:spPr>
            <p:txBody>
              <a:bodyPr/>
              <a:lstStyle/>
              <a:p>
                <a:endParaRPr lang="es-ES"/>
              </a:p>
            </p:txBody>
          </p:sp>
          <p:sp>
            <p:nvSpPr>
              <p:cNvPr id="161863" name="Rectangle 71"/>
              <p:cNvSpPr>
                <a:spLocks noChangeArrowheads="1"/>
              </p:cNvSpPr>
              <p:nvPr/>
            </p:nvSpPr>
            <p:spPr bwMode="auto">
              <a:xfrm>
                <a:off x="1056" y="952"/>
                <a:ext cx="3201" cy="27"/>
              </a:xfrm>
              <a:prstGeom prst="rect">
                <a:avLst/>
              </a:prstGeom>
              <a:solidFill>
                <a:srgbClr val="FFFFA5"/>
              </a:solidFill>
              <a:ln w="9525">
                <a:noFill/>
                <a:miter lim="800000"/>
                <a:headEnd/>
                <a:tailEnd/>
              </a:ln>
            </p:spPr>
            <p:txBody>
              <a:bodyPr/>
              <a:lstStyle/>
              <a:p>
                <a:endParaRPr lang="es-ES"/>
              </a:p>
            </p:txBody>
          </p:sp>
          <p:sp>
            <p:nvSpPr>
              <p:cNvPr id="161864" name="Rectangle 72"/>
              <p:cNvSpPr>
                <a:spLocks noChangeArrowheads="1"/>
              </p:cNvSpPr>
              <p:nvPr/>
            </p:nvSpPr>
            <p:spPr bwMode="auto">
              <a:xfrm>
                <a:off x="1056" y="979"/>
                <a:ext cx="3201" cy="37"/>
              </a:xfrm>
              <a:prstGeom prst="rect">
                <a:avLst/>
              </a:prstGeom>
              <a:solidFill>
                <a:srgbClr val="FFFFA7"/>
              </a:solidFill>
              <a:ln w="9525">
                <a:noFill/>
                <a:miter lim="800000"/>
                <a:headEnd/>
                <a:tailEnd/>
              </a:ln>
            </p:spPr>
            <p:txBody>
              <a:bodyPr/>
              <a:lstStyle/>
              <a:p>
                <a:endParaRPr lang="es-ES"/>
              </a:p>
            </p:txBody>
          </p:sp>
          <p:sp>
            <p:nvSpPr>
              <p:cNvPr id="161865" name="Rectangle 73"/>
              <p:cNvSpPr>
                <a:spLocks noChangeArrowheads="1"/>
              </p:cNvSpPr>
              <p:nvPr/>
            </p:nvSpPr>
            <p:spPr bwMode="auto">
              <a:xfrm>
                <a:off x="1056" y="1016"/>
                <a:ext cx="3201" cy="18"/>
              </a:xfrm>
              <a:prstGeom prst="rect">
                <a:avLst/>
              </a:prstGeom>
              <a:solidFill>
                <a:srgbClr val="FFFFA9"/>
              </a:solidFill>
              <a:ln w="9525">
                <a:noFill/>
                <a:miter lim="800000"/>
                <a:headEnd/>
                <a:tailEnd/>
              </a:ln>
            </p:spPr>
            <p:txBody>
              <a:bodyPr/>
              <a:lstStyle/>
              <a:p>
                <a:endParaRPr lang="es-ES"/>
              </a:p>
            </p:txBody>
          </p:sp>
          <p:sp>
            <p:nvSpPr>
              <p:cNvPr id="161866" name="Rectangle 74"/>
              <p:cNvSpPr>
                <a:spLocks noChangeArrowheads="1"/>
              </p:cNvSpPr>
              <p:nvPr/>
            </p:nvSpPr>
            <p:spPr bwMode="auto">
              <a:xfrm>
                <a:off x="1056" y="1034"/>
                <a:ext cx="3201" cy="27"/>
              </a:xfrm>
              <a:prstGeom prst="rect">
                <a:avLst/>
              </a:prstGeom>
              <a:solidFill>
                <a:srgbClr val="FFFFAB"/>
              </a:solidFill>
              <a:ln w="9525">
                <a:noFill/>
                <a:miter lim="800000"/>
                <a:headEnd/>
                <a:tailEnd/>
              </a:ln>
            </p:spPr>
            <p:txBody>
              <a:bodyPr/>
              <a:lstStyle/>
              <a:p>
                <a:endParaRPr lang="es-ES"/>
              </a:p>
            </p:txBody>
          </p:sp>
          <p:sp>
            <p:nvSpPr>
              <p:cNvPr id="161867" name="Rectangle 75"/>
              <p:cNvSpPr>
                <a:spLocks noChangeArrowheads="1"/>
              </p:cNvSpPr>
              <p:nvPr/>
            </p:nvSpPr>
            <p:spPr bwMode="auto">
              <a:xfrm>
                <a:off x="1056" y="1061"/>
                <a:ext cx="3201" cy="18"/>
              </a:xfrm>
              <a:prstGeom prst="rect">
                <a:avLst/>
              </a:prstGeom>
              <a:solidFill>
                <a:srgbClr val="FFFFAD"/>
              </a:solidFill>
              <a:ln w="9525">
                <a:noFill/>
                <a:miter lim="800000"/>
                <a:headEnd/>
                <a:tailEnd/>
              </a:ln>
            </p:spPr>
            <p:txBody>
              <a:bodyPr/>
              <a:lstStyle/>
              <a:p>
                <a:endParaRPr lang="es-ES"/>
              </a:p>
            </p:txBody>
          </p:sp>
          <p:sp>
            <p:nvSpPr>
              <p:cNvPr id="161868" name="Rectangle 76"/>
              <p:cNvSpPr>
                <a:spLocks noChangeArrowheads="1"/>
              </p:cNvSpPr>
              <p:nvPr/>
            </p:nvSpPr>
            <p:spPr bwMode="auto">
              <a:xfrm>
                <a:off x="1056" y="1079"/>
                <a:ext cx="3201" cy="28"/>
              </a:xfrm>
              <a:prstGeom prst="rect">
                <a:avLst/>
              </a:prstGeom>
              <a:solidFill>
                <a:srgbClr val="FFFFAF"/>
              </a:solidFill>
              <a:ln w="9525">
                <a:noFill/>
                <a:miter lim="800000"/>
                <a:headEnd/>
                <a:tailEnd/>
              </a:ln>
            </p:spPr>
            <p:txBody>
              <a:bodyPr/>
              <a:lstStyle/>
              <a:p>
                <a:endParaRPr lang="es-ES"/>
              </a:p>
            </p:txBody>
          </p:sp>
          <p:sp>
            <p:nvSpPr>
              <p:cNvPr id="161869" name="Rectangle 77"/>
              <p:cNvSpPr>
                <a:spLocks noChangeArrowheads="1"/>
              </p:cNvSpPr>
              <p:nvPr/>
            </p:nvSpPr>
            <p:spPr bwMode="auto">
              <a:xfrm>
                <a:off x="1056" y="1107"/>
                <a:ext cx="3201" cy="9"/>
              </a:xfrm>
              <a:prstGeom prst="rect">
                <a:avLst/>
              </a:prstGeom>
              <a:solidFill>
                <a:srgbClr val="FFFFB1"/>
              </a:solidFill>
              <a:ln w="9525">
                <a:noFill/>
                <a:miter lim="800000"/>
                <a:headEnd/>
                <a:tailEnd/>
              </a:ln>
            </p:spPr>
            <p:txBody>
              <a:bodyPr/>
              <a:lstStyle/>
              <a:p>
                <a:endParaRPr lang="es-ES"/>
              </a:p>
            </p:txBody>
          </p:sp>
          <p:sp>
            <p:nvSpPr>
              <p:cNvPr id="161870" name="Rectangle 78"/>
              <p:cNvSpPr>
                <a:spLocks noChangeArrowheads="1"/>
              </p:cNvSpPr>
              <p:nvPr/>
            </p:nvSpPr>
            <p:spPr bwMode="auto">
              <a:xfrm>
                <a:off x="1056" y="1116"/>
                <a:ext cx="3201" cy="27"/>
              </a:xfrm>
              <a:prstGeom prst="rect">
                <a:avLst/>
              </a:prstGeom>
              <a:solidFill>
                <a:srgbClr val="FFFFB3"/>
              </a:solidFill>
              <a:ln w="9525">
                <a:noFill/>
                <a:miter lim="800000"/>
                <a:headEnd/>
                <a:tailEnd/>
              </a:ln>
            </p:spPr>
            <p:txBody>
              <a:bodyPr/>
              <a:lstStyle/>
              <a:p>
                <a:endParaRPr lang="es-ES"/>
              </a:p>
            </p:txBody>
          </p:sp>
          <p:sp>
            <p:nvSpPr>
              <p:cNvPr id="161871" name="Rectangle 79"/>
              <p:cNvSpPr>
                <a:spLocks noChangeArrowheads="1"/>
              </p:cNvSpPr>
              <p:nvPr/>
            </p:nvSpPr>
            <p:spPr bwMode="auto">
              <a:xfrm>
                <a:off x="1056" y="1143"/>
                <a:ext cx="3201" cy="18"/>
              </a:xfrm>
              <a:prstGeom prst="rect">
                <a:avLst/>
              </a:prstGeom>
              <a:solidFill>
                <a:srgbClr val="FFFFB5"/>
              </a:solidFill>
              <a:ln w="9525">
                <a:noFill/>
                <a:miter lim="800000"/>
                <a:headEnd/>
                <a:tailEnd/>
              </a:ln>
            </p:spPr>
            <p:txBody>
              <a:bodyPr/>
              <a:lstStyle/>
              <a:p>
                <a:endParaRPr lang="es-ES"/>
              </a:p>
            </p:txBody>
          </p:sp>
          <p:sp>
            <p:nvSpPr>
              <p:cNvPr id="161872" name="Rectangle 80"/>
              <p:cNvSpPr>
                <a:spLocks noChangeArrowheads="1"/>
              </p:cNvSpPr>
              <p:nvPr/>
            </p:nvSpPr>
            <p:spPr bwMode="auto">
              <a:xfrm>
                <a:off x="1056" y="1161"/>
                <a:ext cx="3201" cy="18"/>
              </a:xfrm>
              <a:prstGeom prst="rect">
                <a:avLst/>
              </a:prstGeom>
              <a:solidFill>
                <a:srgbClr val="FFFFB7"/>
              </a:solidFill>
              <a:ln w="9525">
                <a:noFill/>
                <a:miter lim="800000"/>
                <a:headEnd/>
                <a:tailEnd/>
              </a:ln>
            </p:spPr>
            <p:txBody>
              <a:bodyPr/>
              <a:lstStyle/>
              <a:p>
                <a:endParaRPr lang="es-ES"/>
              </a:p>
            </p:txBody>
          </p:sp>
          <p:sp>
            <p:nvSpPr>
              <p:cNvPr id="161873" name="Rectangle 81"/>
              <p:cNvSpPr>
                <a:spLocks noChangeArrowheads="1"/>
              </p:cNvSpPr>
              <p:nvPr/>
            </p:nvSpPr>
            <p:spPr bwMode="auto">
              <a:xfrm>
                <a:off x="1056" y="1179"/>
                <a:ext cx="3201" cy="18"/>
              </a:xfrm>
              <a:prstGeom prst="rect">
                <a:avLst/>
              </a:prstGeom>
              <a:solidFill>
                <a:srgbClr val="FFFFB9"/>
              </a:solidFill>
              <a:ln w="9525">
                <a:noFill/>
                <a:miter lim="800000"/>
                <a:headEnd/>
                <a:tailEnd/>
              </a:ln>
            </p:spPr>
            <p:txBody>
              <a:bodyPr/>
              <a:lstStyle/>
              <a:p>
                <a:endParaRPr lang="es-ES"/>
              </a:p>
            </p:txBody>
          </p:sp>
          <p:sp>
            <p:nvSpPr>
              <p:cNvPr id="161874" name="Rectangle 82"/>
              <p:cNvSpPr>
                <a:spLocks noChangeArrowheads="1"/>
              </p:cNvSpPr>
              <p:nvPr/>
            </p:nvSpPr>
            <p:spPr bwMode="auto">
              <a:xfrm>
                <a:off x="1056" y="1197"/>
                <a:ext cx="3201" cy="19"/>
              </a:xfrm>
              <a:prstGeom prst="rect">
                <a:avLst/>
              </a:prstGeom>
              <a:solidFill>
                <a:srgbClr val="FFFFBB"/>
              </a:solidFill>
              <a:ln w="9525">
                <a:noFill/>
                <a:miter lim="800000"/>
                <a:headEnd/>
                <a:tailEnd/>
              </a:ln>
            </p:spPr>
            <p:txBody>
              <a:bodyPr/>
              <a:lstStyle/>
              <a:p>
                <a:endParaRPr lang="es-ES"/>
              </a:p>
            </p:txBody>
          </p:sp>
          <p:sp>
            <p:nvSpPr>
              <p:cNvPr id="161875" name="Rectangle 83"/>
              <p:cNvSpPr>
                <a:spLocks noChangeArrowheads="1"/>
              </p:cNvSpPr>
              <p:nvPr/>
            </p:nvSpPr>
            <p:spPr bwMode="auto">
              <a:xfrm>
                <a:off x="1056" y="1216"/>
                <a:ext cx="3201" cy="18"/>
              </a:xfrm>
              <a:prstGeom prst="rect">
                <a:avLst/>
              </a:prstGeom>
              <a:solidFill>
                <a:srgbClr val="FFFFBD"/>
              </a:solidFill>
              <a:ln w="9525">
                <a:noFill/>
                <a:miter lim="800000"/>
                <a:headEnd/>
                <a:tailEnd/>
              </a:ln>
            </p:spPr>
            <p:txBody>
              <a:bodyPr/>
              <a:lstStyle/>
              <a:p>
                <a:endParaRPr lang="es-ES"/>
              </a:p>
            </p:txBody>
          </p:sp>
          <p:sp>
            <p:nvSpPr>
              <p:cNvPr id="161876" name="Rectangle 84"/>
              <p:cNvSpPr>
                <a:spLocks noChangeArrowheads="1"/>
              </p:cNvSpPr>
              <p:nvPr/>
            </p:nvSpPr>
            <p:spPr bwMode="auto">
              <a:xfrm>
                <a:off x="1056" y="1234"/>
                <a:ext cx="3201" cy="18"/>
              </a:xfrm>
              <a:prstGeom prst="rect">
                <a:avLst/>
              </a:prstGeom>
              <a:solidFill>
                <a:srgbClr val="FFFFBF"/>
              </a:solidFill>
              <a:ln w="9525">
                <a:noFill/>
                <a:miter lim="800000"/>
                <a:headEnd/>
                <a:tailEnd/>
              </a:ln>
            </p:spPr>
            <p:txBody>
              <a:bodyPr/>
              <a:lstStyle/>
              <a:p>
                <a:endParaRPr lang="es-ES"/>
              </a:p>
            </p:txBody>
          </p:sp>
          <p:sp>
            <p:nvSpPr>
              <p:cNvPr id="161877" name="Rectangle 85"/>
              <p:cNvSpPr>
                <a:spLocks noChangeArrowheads="1"/>
              </p:cNvSpPr>
              <p:nvPr/>
            </p:nvSpPr>
            <p:spPr bwMode="auto">
              <a:xfrm>
                <a:off x="1056" y="1252"/>
                <a:ext cx="3201" cy="18"/>
              </a:xfrm>
              <a:prstGeom prst="rect">
                <a:avLst/>
              </a:prstGeom>
              <a:solidFill>
                <a:srgbClr val="FFFFC1"/>
              </a:solidFill>
              <a:ln w="9525">
                <a:noFill/>
                <a:miter lim="800000"/>
                <a:headEnd/>
                <a:tailEnd/>
              </a:ln>
            </p:spPr>
            <p:txBody>
              <a:bodyPr/>
              <a:lstStyle/>
              <a:p>
                <a:endParaRPr lang="es-ES"/>
              </a:p>
            </p:txBody>
          </p:sp>
          <p:sp>
            <p:nvSpPr>
              <p:cNvPr id="161878" name="Rectangle 86"/>
              <p:cNvSpPr>
                <a:spLocks noChangeArrowheads="1"/>
              </p:cNvSpPr>
              <p:nvPr/>
            </p:nvSpPr>
            <p:spPr bwMode="auto">
              <a:xfrm>
                <a:off x="1056" y="1270"/>
                <a:ext cx="3201" cy="18"/>
              </a:xfrm>
              <a:prstGeom prst="rect">
                <a:avLst/>
              </a:prstGeom>
              <a:solidFill>
                <a:srgbClr val="FFFFC3"/>
              </a:solidFill>
              <a:ln w="9525">
                <a:noFill/>
                <a:miter lim="800000"/>
                <a:headEnd/>
                <a:tailEnd/>
              </a:ln>
            </p:spPr>
            <p:txBody>
              <a:bodyPr/>
              <a:lstStyle/>
              <a:p>
                <a:endParaRPr lang="es-ES"/>
              </a:p>
            </p:txBody>
          </p:sp>
          <p:sp>
            <p:nvSpPr>
              <p:cNvPr id="161879" name="Rectangle 87"/>
              <p:cNvSpPr>
                <a:spLocks noChangeArrowheads="1"/>
              </p:cNvSpPr>
              <p:nvPr/>
            </p:nvSpPr>
            <p:spPr bwMode="auto">
              <a:xfrm>
                <a:off x="1056" y="1288"/>
                <a:ext cx="3201" cy="18"/>
              </a:xfrm>
              <a:prstGeom prst="rect">
                <a:avLst/>
              </a:prstGeom>
              <a:solidFill>
                <a:srgbClr val="FFFFC5"/>
              </a:solidFill>
              <a:ln w="9525">
                <a:noFill/>
                <a:miter lim="800000"/>
                <a:headEnd/>
                <a:tailEnd/>
              </a:ln>
            </p:spPr>
            <p:txBody>
              <a:bodyPr/>
              <a:lstStyle/>
              <a:p>
                <a:endParaRPr lang="es-ES"/>
              </a:p>
            </p:txBody>
          </p:sp>
          <p:sp>
            <p:nvSpPr>
              <p:cNvPr id="161880" name="Rectangle 88"/>
              <p:cNvSpPr>
                <a:spLocks noChangeArrowheads="1"/>
              </p:cNvSpPr>
              <p:nvPr/>
            </p:nvSpPr>
            <p:spPr bwMode="auto">
              <a:xfrm>
                <a:off x="1056" y="1306"/>
                <a:ext cx="3201" cy="19"/>
              </a:xfrm>
              <a:prstGeom prst="rect">
                <a:avLst/>
              </a:prstGeom>
              <a:solidFill>
                <a:srgbClr val="FFFFC7"/>
              </a:solidFill>
              <a:ln w="9525">
                <a:noFill/>
                <a:miter lim="800000"/>
                <a:headEnd/>
                <a:tailEnd/>
              </a:ln>
            </p:spPr>
            <p:txBody>
              <a:bodyPr/>
              <a:lstStyle/>
              <a:p>
                <a:endParaRPr lang="es-ES"/>
              </a:p>
            </p:txBody>
          </p:sp>
          <p:sp>
            <p:nvSpPr>
              <p:cNvPr id="161881" name="Rectangle 89"/>
              <p:cNvSpPr>
                <a:spLocks noChangeArrowheads="1"/>
              </p:cNvSpPr>
              <p:nvPr/>
            </p:nvSpPr>
            <p:spPr bwMode="auto">
              <a:xfrm>
                <a:off x="1056" y="1325"/>
                <a:ext cx="3201" cy="18"/>
              </a:xfrm>
              <a:prstGeom prst="rect">
                <a:avLst/>
              </a:prstGeom>
              <a:solidFill>
                <a:srgbClr val="FFFFC9"/>
              </a:solidFill>
              <a:ln w="9525">
                <a:noFill/>
                <a:miter lim="800000"/>
                <a:headEnd/>
                <a:tailEnd/>
              </a:ln>
            </p:spPr>
            <p:txBody>
              <a:bodyPr/>
              <a:lstStyle/>
              <a:p>
                <a:endParaRPr lang="es-ES"/>
              </a:p>
            </p:txBody>
          </p:sp>
          <p:sp>
            <p:nvSpPr>
              <p:cNvPr id="161882" name="Rectangle 90"/>
              <p:cNvSpPr>
                <a:spLocks noChangeArrowheads="1"/>
              </p:cNvSpPr>
              <p:nvPr/>
            </p:nvSpPr>
            <p:spPr bwMode="auto">
              <a:xfrm>
                <a:off x="1056" y="1343"/>
                <a:ext cx="3201" cy="18"/>
              </a:xfrm>
              <a:prstGeom prst="rect">
                <a:avLst/>
              </a:prstGeom>
              <a:solidFill>
                <a:srgbClr val="FFFFCB"/>
              </a:solidFill>
              <a:ln w="9525">
                <a:noFill/>
                <a:miter lim="800000"/>
                <a:headEnd/>
                <a:tailEnd/>
              </a:ln>
            </p:spPr>
            <p:txBody>
              <a:bodyPr/>
              <a:lstStyle/>
              <a:p>
                <a:endParaRPr lang="es-ES"/>
              </a:p>
            </p:txBody>
          </p:sp>
          <p:sp>
            <p:nvSpPr>
              <p:cNvPr id="161883" name="Rectangle 91"/>
              <p:cNvSpPr>
                <a:spLocks noChangeArrowheads="1"/>
              </p:cNvSpPr>
              <p:nvPr/>
            </p:nvSpPr>
            <p:spPr bwMode="auto">
              <a:xfrm>
                <a:off x="1056" y="1361"/>
                <a:ext cx="3201" cy="18"/>
              </a:xfrm>
              <a:prstGeom prst="rect">
                <a:avLst/>
              </a:prstGeom>
              <a:solidFill>
                <a:srgbClr val="FFFFCD"/>
              </a:solidFill>
              <a:ln w="9525">
                <a:noFill/>
                <a:miter lim="800000"/>
                <a:headEnd/>
                <a:tailEnd/>
              </a:ln>
            </p:spPr>
            <p:txBody>
              <a:bodyPr/>
              <a:lstStyle/>
              <a:p>
                <a:endParaRPr lang="es-ES"/>
              </a:p>
            </p:txBody>
          </p:sp>
          <p:sp>
            <p:nvSpPr>
              <p:cNvPr id="161884" name="Rectangle 92"/>
              <p:cNvSpPr>
                <a:spLocks noChangeArrowheads="1"/>
              </p:cNvSpPr>
              <p:nvPr/>
            </p:nvSpPr>
            <p:spPr bwMode="auto">
              <a:xfrm>
                <a:off x="1056" y="1379"/>
                <a:ext cx="3201" cy="18"/>
              </a:xfrm>
              <a:prstGeom prst="rect">
                <a:avLst/>
              </a:prstGeom>
              <a:solidFill>
                <a:srgbClr val="FFFFCF"/>
              </a:solidFill>
              <a:ln w="9525">
                <a:noFill/>
                <a:miter lim="800000"/>
                <a:headEnd/>
                <a:tailEnd/>
              </a:ln>
            </p:spPr>
            <p:txBody>
              <a:bodyPr/>
              <a:lstStyle/>
              <a:p>
                <a:endParaRPr lang="es-ES"/>
              </a:p>
            </p:txBody>
          </p:sp>
          <p:sp>
            <p:nvSpPr>
              <p:cNvPr id="161885" name="Rectangle 93"/>
              <p:cNvSpPr>
                <a:spLocks noChangeArrowheads="1"/>
              </p:cNvSpPr>
              <p:nvPr/>
            </p:nvSpPr>
            <p:spPr bwMode="auto">
              <a:xfrm>
                <a:off x="1056" y="1397"/>
                <a:ext cx="3201" cy="18"/>
              </a:xfrm>
              <a:prstGeom prst="rect">
                <a:avLst/>
              </a:prstGeom>
              <a:solidFill>
                <a:srgbClr val="FFFFD2"/>
              </a:solidFill>
              <a:ln w="9525">
                <a:noFill/>
                <a:miter lim="800000"/>
                <a:headEnd/>
                <a:tailEnd/>
              </a:ln>
            </p:spPr>
            <p:txBody>
              <a:bodyPr/>
              <a:lstStyle/>
              <a:p>
                <a:endParaRPr lang="es-ES"/>
              </a:p>
            </p:txBody>
          </p:sp>
          <p:sp>
            <p:nvSpPr>
              <p:cNvPr id="161886" name="Rectangle 94"/>
              <p:cNvSpPr>
                <a:spLocks noChangeArrowheads="1"/>
              </p:cNvSpPr>
              <p:nvPr/>
            </p:nvSpPr>
            <p:spPr bwMode="auto">
              <a:xfrm>
                <a:off x="1056" y="1415"/>
                <a:ext cx="3201" cy="19"/>
              </a:xfrm>
              <a:prstGeom prst="rect">
                <a:avLst/>
              </a:prstGeom>
              <a:solidFill>
                <a:srgbClr val="FFFFD4"/>
              </a:solidFill>
              <a:ln w="9525">
                <a:noFill/>
                <a:miter lim="800000"/>
                <a:headEnd/>
                <a:tailEnd/>
              </a:ln>
            </p:spPr>
            <p:txBody>
              <a:bodyPr/>
              <a:lstStyle/>
              <a:p>
                <a:endParaRPr lang="es-ES"/>
              </a:p>
            </p:txBody>
          </p:sp>
          <p:sp>
            <p:nvSpPr>
              <p:cNvPr id="161887" name="Rectangle 95"/>
              <p:cNvSpPr>
                <a:spLocks noChangeArrowheads="1"/>
              </p:cNvSpPr>
              <p:nvPr/>
            </p:nvSpPr>
            <p:spPr bwMode="auto">
              <a:xfrm>
                <a:off x="1056" y="1434"/>
                <a:ext cx="3201" cy="18"/>
              </a:xfrm>
              <a:prstGeom prst="rect">
                <a:avLst/>
              </a:prstGeom>
              <a:solidFill>
                <a:srgbClr val="FFFFD6"/>
              </a:solidFill>
              <a:ln w="9525">
                <a:noFill/>
                <a:miter lim="800000"/>
                <a:headEnd/>
                <a:tailEnd/>
              </a:ln>
            </p:spPr>
            <p:txBody>
              <a:bodyPr/>
              <a:lstStyle/>
              <a:p>
                <a:endParaRPr lang="es-ES"/>
              </a:p>
            </p:txBody>
          </p:sp>
          <p:sp>
            <p:nvSpPr>
              <p:cNvPr id="161888" name="Rectangle 96"/>
              <p:cNvSpPr>
                <a:spLocks noChangeArrowheads="1"/>
              </p:cNvSpPr>
              <p:nvPr/>
            </p:nvSpPr>
            <p:spPr bwMode="auto">
              <a:xfrm>
                <a:off x="1056" y="1452"/>
                <a:ext cx="3201" cy="18"/>
              </a:xfrm>
              <a:prstGeom prst="rect">
                <a:avLst/>
              </a:prstGeom>
              <a:solidFill>
                <a:srgbClr val="FFFFD8"/>
              </a:solidFill>
              <a:ln w="9525">
                <a:noFill/>
                <a:miter lim="800000"/>
                <a:headEnd/>
                <a:tailEnd/>
              </a:ln>
            </p:spPr>
            <p:txBody>
              <a:bodyPr/>
              <a:lstStyle/>
              <a:p>
                <a:endParaRPr lang="es-ES"/>
              </a:p>
            </p:txBody>
          </p:sp>
          <p:sp>
            <p:nvSpPr>
              <p:cNvPr id="161889" name="Rectangle 97"/>
              <p:cNvSpPr>
                <a:spLocks noChangeArrowheads="1"/>
              </p:cNvSpPr>
              <p:nvPr/>
            </p:nvSpPr>
            <p:spPr bwMode="auto">
              <a:xfrm>
                <a:off x="1056" y="1470"/>
                <a:ext cx="3201" cy="27"/>
              </a:xfrm>
              <a:prstGeom prst="rect">
                <a:avLst/>
              </a:prstGeom>
              <a:solidFill>
                <a:srgbClr val="FFFFDA"/>
              </a:solidFill>
              <a:ln w="9525">
                <a:noFill/>
                <a:miter lim="800000"/>
                <a:headEnd/>
                <a:tailEnd/>
              </a:ln>
            </p:spPr>
            <p:txBody>
              <a:bodyPr/>
              <a:lstStyle/>
              <a:p>
                <a:endParaRPr lang="es-ES"/>
              </a:p>
            </p:txBody>
          </p:sp>
          <p:sp>
            <p:nvSpPr>
              <p:cNvPr id="161890" name="Rectangle 98"/>
              <p:cNvSpPr>
                <a:spLocks noChangeArrowheads="1"/>
              </p:cNvSpPr>
              <p:nvPr/>
            </p:nvSpPr>
            <p:spPr bwMode="auto">
              <a:xfrm>
                <a:off x="1056" y="1497"/>
                <a:ext cx="3201" cy="18"/>
              </a:xfrm>
              <a:prstGeom prst="rect">
                <a:avLst/>
              </a:prstGeom>
              <a:solidFill>
                <a:srgbClr val="FFFFDC"/>
              </a:solidFill>
              <a:ln w="9525">
                <a:noFill/>
                <a:miter lim="800000"/>
                <a:headEnd/>
                <a:tailEnd/>
              </a:ln>
            </p:spPr>
            <p:txBody>
              <a:bodyPr/>
              <a:lstStyle/>
              <a:p>
                <a:endParaRPr lang="es-ES"/>
              </a:p>
            </p:txBody>
          </p:sp>
          <p:sp>
            <p:nvSpPr>
              <p:cNvPr id="161891" name="Rectangle 99"/>
              <p:cNvSpPr>
                <a:spLocks noChangeArrowheads="1"/>
              </p:cNvSpPr>
              <p:nvPr/>
            </p:nvSpPr>
            <p:spPr bwMode="auto">
              <a:xfrm>
                <a:off x="1056" y="1515"/>
                <a:ext cx="3201" cy="18"/>
              </a:xfrm>
              <a:prstGeom prst="rect">
                <a:avLst/>
              </a:prstGeom>
              <a:solidFill>
                <a:srgbClr val="FFFFDE"/>
              </a:solidFill>
              <a:ln w="9525">
                <a:noFill/>
                <a:miter lim="800000"/>
                <a:headEnd/>
                <a:tailEnd/>
              </a:ln>
            </p:spPr>
            <p:txBody>
              <a:bodyPr/>
              <a:lstStyle/>
              <a:p>
                <a:endParaRPr lang="es-ES"/>
              </a:p>
            </p:txBody>
          </p:sp>
          <p:sp>
            <p:nvSpPr>
              <p:cNvPr id="161892" name="Rectangle 100"/>
              <p:cNvSpPr>
                <a:spLocks noChangeArrowheads="1"/>
              </p:cNvSpPr>
              <p:nvPr/>
            </p:nvSpPr>
            <p:spPr bwMode="auto">
              <a:xfrm>
                <a:off x="1056" y="1533"/>
                <a:ext cx="3201" cy="19"/>
              </a:xfrm>
              <a:prstGeom prst="rect">
                <a:avLst/>
              </a:prstGeom>
              <a:solidFill>
                <a:srgbClr val="FFFFE0"/>
              </a:solidFill>
              <a:ln w="9525">
                <a:noFill/>
                <a:miter lim="800000"/>
                <a:headEnd/>
                <a:tailEnd/>
              </a:ln>
            </p:spPr>
            <p:txBody>
              <a:bodyPr/>
              <a:lstStyle/>
              <a:p>
                <a:endParaRPr lang="es-ES"/>
              </a:p>
            </p:txBody>
          </p:sp>
          <p:sp>
            <p:nvSpPr>
              <p:cNvPr id="161893" name="Rectangle 101"/>
              <p:cNvSpPr>
                <a:spLocks noChangeArrowheads="1"/>
              </p:cNvSpPr>
              <p:nvPr/>
            </p:nvSpPr>
            <p:spPr bwMode="auto">
              <a:xfrm>
                <a:off x="1056" y="1552"/>
                <a:ext cx="3201" cy="18"/>
              </a:xfrm>
              <a:prstGeom prst="rect">
                <a:avLst/>
              </a:prstGeom>
              <a:solidFill>
                <a:srgbClr val="FFFFE2"/>
              </a:solidFill>
              <a:ln w="9525">
                <a:noFill/>
                <a:miter lim="800000"/>
                <a:headEnd/>
                <a:tailEnd/>
              </a:ln>
            </p:spPr>
            <p:txBody>
              <a:bodyPr/>
              <a:lstStyle/>
              <a:p>
                <a:endParaRPr lang="es-ES"/>
              </a:p>
            </p:txBody>
          </p:sp>
          <p:sp>
            <p:nvSpPr>
              <p:cNvPr id="161894" name="Rectangle 102"/>
              <p:cNvSpPr>
                <a:spLocks noChangeArrowheads="1"/>
              </p:cNvSpPr>
              <p:nvPr/>
            </p:nvSpPr>
            <p:spPr bwMode="auto">
              <a:xfrm>
                <a:off x="1056" y="1570"/>
                <a:ext cx="3201" cy="27"/>
              </a:xfrm>
              <a:prstGeom prst="rect">
                <a:avLst/>
              </a:prstGeom>
              <a:solidFill>
                <a:srgbClr val="FFFFE4"/>
              </a:solidFill>
              <a:ln w="9525">
                <a:noFill/>
                <a:miter lim="800000"/>
                <a:headEnd/>
                <a:tailEnd/>
              </a:ln>
            </p:spPr>
            <p:txBody>
              <a:bodyPr/>
              <a:lstStyle/>
              <a:p>
                <a:endParaRPr lang="es-ES"/>
              </a:p>
            </p:txBody>
          </p:sp>
          <p:sp>
            <p:nvSpPr>
              <p:cNvPr id="161895" name="Rectangle 103"/>
              <p:cNvSpPr>
                <a:spLocks noChangeArrowheads="1"/>
              </p:cNvSpPr>
              <p:nvPr/>
            </p:nvSpPr>
            <p:spPr bwMode="auto">
              <a:xfrm>
                <a:off x="1056" y="1597"/>
                <a:ext cx="3201" cy="27"/>
              </a:xfrm>
              <a:prstGeom prst="rect">
                <a:avLst/>
              </a:prstGeom>
              <a:solidFill>
                <a:srgbClr val="FFFFE6"/>
              </a:solidFill>
              <a:ln w="9525">
                <a:noFill/>
                <a:miter lim="800000"/>
                <a:headEnd/>
                <a:tailEnd/>
              </a:ln>
            </p:spPr>
            <p:txBody>
              <a:bodyPr/>
              <a:lstStyle/>
              <a:p>
                <a:endParaRPr lang="es-ES"/>
              </a:p>
            </p:txBody>
          </p:sp>
          <p:sp>
            <p:nvSpPr>
              <p:cNvPr id="161896" name="Rectangle 104"/>
              <p:cNvSpPr>
                <a:spLocks noChangeArrowheads="1"/>
              </p:cNvSpPr>
              <p:nvPr/>
            </p:nvSpPr>
            <p:spPr bwMode="auto">
              <a:xfrm>
                <a:off x="1056" y="1624"/>
                <a:ext cx="3201" cy="18"/>
              </a:xfrm>
              <a:prstGeom prst="rect">
                <a:avLst/>
              </a:prstGeom>
              <a:solidFill>
                <a:srgbClr val="FFFFE8"/>
              </a:solidFill>
              <a:ln w="9525">
                <a:noFill/>
                <a:miter lim="800000"/>
                <a:headEnd/>
                <a:tailEnd/>
              </a:ln>
            </p:spPr>
            <p:txBody>
              <a:bodyPr/>
              <a:lstStyle/>
              <a:p>
                <a:endParaRPr lang="es-ES"/>
              </a:p>
            </p:txBody>
          </p:sp>
          <p:sp>
            <p:nvSpPr>
              <p:cNvPr id="161897" name="Rectangle 105"/>
              <p:cNvSpPr>
                <a:spLocks noChangeArrowheads="1"/>
              </p:cNvSpPr>
              <p:nvPr/>
            </p:nvSpPr>
            <p:spPr bwMode="auto">
              <a:xfrm>
                <a:off x="1056" y="1642"/>
                <a:ext cx="3201" cy="28"/>
              </a:xfrm>
              <a:prstGeom prst="rect">
                <a:avLst/>
              </a:prstGeom>
              <a:solidFill>
                <a:srgbClr val="FFFFEA"/>
              </a:solidFill>
              <a:ln w="9525">
                <a:noFill/>
                <a:miter lim="800000"/>
                <a:headEnd/>
                <a:tailEnd/>
              </a:ln>
            </p:spPr>
            <p:txBody>
              <a:bodyPr/>
              <a:lstStyle/>
              <a:p>
                <a:endParaRPr lang="es-ES"/>
              </a:p>
            </p:txBody>
          </p:sp>
          <p:sp>
            <p:nvSpPr>
              <p:cNvPr id="161898" name="Rectangle 106"/>
              <p:cNvSpPr>
                <a:spLocks noChangeArrowheads="1"/>
              </p:cNvSpPr>
              <p:nvPr/>
            </p:nvSpPr>
            <p:spPr bwMode="auto">
              <a:xfrm>
                <a:off x="1056" y="1670"/>
                <a:ext cx="3201" cy="18"/>
              </a:xfrm>
              <a:prstGeom prst="rect">
                <a:avLst/>
              </a:prstGeom>
              <a:solidFill>
                <a:srgbClr val="FFFFEC"/>
              </a:solidFill>
              <a:ln w="9525">
                <a:noFill/>
                <a:miter lim="800000"/>
                <a:headEnd/>
                <a:tailEnd/>
              </a:ln>
            </p:spPr>
            <p:txBody>
              <a:bodyPr/>
              <a:lstStyle/>
              <a:p>
                <a:endParaRPr lang="es-ES"/>
              </a:p>
            </p:txBody>
          </p:sp>
          <p:sp>
            <p:nvSpPr>
              <p:cNvPr id="161899" name="Rectangle 107"/>
              <p:cNvSpPr>
                <a:spLocks noChangeArrowheads="1"/>
              </p:cNvSpPr>
              <p:nvPr/>
            </p:nvSpPr>
            <p:spPr bwMode="auto">
              <a:xfrm>
                <a:off x="1056" y="1688"/>
                <a:ext cx="3201" cy="36"/>
              </a:xfrm>
              <a:prstGeom prst="rect">
                <a:avLst/>
              </a:prstGeom>
              <a:solidFill>
                <a:srgbClr val="FFFFEE"/>
              </a:solidFill>
              <a:ln w="9525">
                <a:noFill/>
                <a:miter lim="800000"/>
                <a:headEnd/>
                <a:tailEnd/>
              </a:ln>
            </p:spPr>
            <p:txBody>
              <a:bodyPr/>
              <a:lstStyle/>
              <a:p>
                <a:endParaRPr lang="es-ES"/>
              </a:p>
            </p:txBody>
          </p:sp>
          <p:sp>
            <p:nvSpPr>
              <p:cNvPr id="161900" name="Rectangle 108"/>
              <p:cNvSpPr>
                <a:spLocks noChangeArrowheads="1"/>
              </p:cNvSpPr>
              <p:nvPr/>
            </p:nvSpPr>
            <p:spPr bwMode="auto">
              <a:xfrm>
                <a:off x="1056" y="1724"/>
                <a:ext cx="3201" cy="27"/>
              </a:xfrm>
              <a:prstGeom prst="rect">
                <a:avLst/>
              </a:prstGeom>
              <a:solidFill>
                <a:srgbClr val="FFFFF0"/>
              </a:solidFill>
              <a:ln w="9525">
                <a:noFill/>
                <a:miter lim="800000"/>
                <a:headEnd/>
                <a:tailEnd/>
              </a:ln>
            </p:spPr>
            <p:txBody>
              <a:bodyPr/>
              <a:lstStyle/>
              <a:p>
                <a:endParaRPr lang="es-ES"/>
              </a:p>
            </p:txBody>
          </p:sp>
          <p:sp>
            <p:nvSpPr>
              <p:cNvPr id="161901" name="Rectangle 109"/>
              <p:cNvSpPr>
                <a:spLocks noChangeArrowheads="1"/>
              </p:cNvSpPr>
              <p:nvPr/>
            </p:nvSpPr>
            <p:spPr bwMode="auto">
              <a:xfrm>
                <a:off x="1056" y="1751"/>
                <a:ext cx="3201" cy="28"/>
              </a:xfrm>
              <a:prstGeom prst="rect">
                <a:avLst/>
              </a:prstGeom>
              <a:solidFill>
                <a:srgbClr val="FFFFF2"/>
              </a:solidFill>
              <a:ln w="9525">
                <a:noFill/>
                <a:miter lim="800000"/>
                <a:headEnd/>
                <a:tailEnd/>
              </a:ln>
            </p:spPr>
            <p:txBody>
              <a:bodyPr/>
              <a:lstStyle/>
              <a:p>
                <a:endParaRPr lang="es-ES"/>
              </a:p>
            </p:txBody>
          </p:sp>
          <p:sp>
            <p:nvSpPr>
              <p:cNvPr id="161902" name="Rectangle 110"/>
              <p:cNvSpPr>
                <a:spLocks noChangeArrowheads="1"/>
              </p:cNvSpPr>
              <p:nvPr/>
            </p:nvSpPr>
            <p:spPr bwMode="auto">
              <a:xfrm>
                <a:off x="1056" y="1779"/>
                <a:ext cx="3201" cy="45"/>
              </a:xfrm>
              <a:prstGeom prst="rect">
                <a:avLst/>
              </a:prstGeom>
              <a:solidFill>
                <a:srgbClr val="FFFFF4"/>
              </a:solidFill>
              <a:ln w="9525">
                <a:noFill/>
                <a:miter lim="800000"/>
                <a:headEnd/>
                <a:tailEnd/>
              </a:ln>
            </p:spPr>
            <p:txBody>
              <a:bodyPr/>
              <a:lstStyle/>
              <a:p>
                <a:endParaRPr lang="es-ES"/>
              </a:p>
            </p:txBody>
          </p:sp>
          <p:sp>
            <p:nvSpPr>
              <p:cNvPr id="161903" name="Rectangle 111"/>
              <p:cNvSpPr>
                <a:spLocks noChangeArrowheads="1"/>
              </p:cNvSpPr>
              <p:nvPr/>
            </p:nvSpPr>
            <p:spPr bwMode="auto">
              <a:xfrm>
                <a:off x="1056" y="1824"/>
                <a:ext cx="3201" cy="45"/>
              </a:xfrm>
              <a:prstGeom prst="rect">
                <a:avLst/>
              </a:prstGeom>
              <a:solidFill>
                <a:srgbClr val="FFFFF6"/>
              </a:solidFill>
              <a:ln w="9525">
                <a:noFill/>
                <a:miter lim="800000"/>
                <a:headEnd/>
                <a:tailEnd/>
              </a:ln>
            </p:spPr>
            <p:txBody>
              <a:bodyPr/>
              <a:lstStyle/>
              <a:p>
                <a:endParaRPr lang="es-ES"/>
              </a:p>
            </p:txBody>
          </p:sp>
          <p:sp>
            <p:nvSpPr>
              <p:cNvPr id="161904" name="Rectangle 112"/>
              <p:cNvSpPr>
                <a:spLocks noChangeArrowheads="1"/>
              </p:cNvSpPr>
              <p:nvPr/>
            </p:nvSpPr>
            <p:spPr bwMode="auto">
              <a:xfrm>
                <a:off x="1056" y="1869"/>
                <a:ext cx="3201" cy="46"/>
              </a:xfrm>
              <a:prstGeom prst="rect">
                <a:avLst/>
              </a:prstGeom>
              <a:solidFill>
                <a:srgbClr val="FFFFF8"/>
              </a:solidFill>
              <a:ln w="9525">
                <a:noFill/>
                <a:miter lim="800000"/>
                <a:headEnd/>
                <a:tailEnd/>
              </a:ln>
            </p:spPr>
            <p:txBody>
              <a:bodyPr/>
              <a:lstStyle/>
              <a:p>
                <a:endParaRPr lang="es-ES"/>
              </a:p>
            </p:txBody>
          </p:sp>
          <p:sp>
            <p:nvSpPr>
              <p:cNvPr id="161905" name="Rectangle 113"/>
              <p:cNvSpPr>
                <a:spLocks noChangeArrowheads="1"/>
              </p:cNvSpPr>
              <p:nvPr/>
            </p:nvSpPr>
            <p:spPr bwMode="auto">
              <a:xfrm>
                <a:off x="1056" y="1915"/>
                <a:ext cx="3201" cy="63"/>
              </a:xfrm>
              <a:prstGeom prst="rect">
                <a:avLst/>
              </a:prstGeom>
              <a:solidFill>
                <a:srgbClr val="FFFFFA"/>
              </a:solidFill>
              <a:ln w="9525">
                <a:noFill/>
                <a:miter lim="800000"/>
                <a:headEnd/>
                <a:tailEnd/>
              </a:ln>
            </p:spPr>
            <p:txBody>
              <a:bodyPr/>
              <a:lstStyle/>
              <a:p>
                <a:endParaRPr lang="es-ES"/>
              </a:p>
            </p:txBody>
          </p:sp>
          <p:sp>
            <p:nvSpPr>
              <p:cNvPr id="161906" name="Rectangle 114"/>
              <p:cNvSpPr>
                <a:spLocks noChangeArrowheads="1"/>
              </p:cNvSpPr>
              <p:nvPr/>
            </p:nvSpPr>
            <p:spPr bwMode="auto">
              <a:xfrm>
                <a:off x="1056" y="1978"/>
                <a:ext cx="3201" cy="73"/>
              </a:xfrm>
              <a:prstGeom prst="rect">
                <a:avLst/>
              </a:prstGeom>
              <a:solidFill>
                <a:srgbClr val="FFFFFC"/>
              </a:solidFill>
              <a:ln w="9525">
                <a:noFill/>
                <a:miter lim="800000"/>
                <a:headEnd/>
                <a:tailEnd/>
              </a:ln>
            </p:spPr>
            <p:txBody>
              <a:bodyPr/>
              <a:lstStyle/>
              <a:p>
                <a:endParaRPr lang="es-ES"/>
              </a:p>
            </p:txBody>
          </p:sp>
          <p:sp>
            <p:nvSpPr>
              <p:cNvPr id="161907" name="Rectangle 115"/>
              <p:cNvSpPr>
                <a:spLocks noChangeArrowheads="1"/>
              </p:cNvSpPr>
              <p:nvPr/>
            </p:nvSpPr>
            <p:spPr bwMode="auto">
              <a:xfrm>
                <a:off x="1056" y="2051"/>
                <a:ext cx="3201" cy="100"/>
              </a:xfrm>
              <a:prstGeom prst="rect">
                <a:avLst/>
              </a:prstGeom>
              <a:solidFill>
                <a:srgbClr val="FFFFFF"/>
              </a:solidFill>
              <a:ln w="9525">
                <a:noFill/>
                <a:miter lim="800000"/>
                <a:headEnd/>
                <a:tailEnd/>
              </a:ln>
            </p:spPr>
            <p:txBody>
              <a:bodyPr/>
              <a:lstStyle/>
              <a:p>
                <a:endParaRPr lang="es-ES"/>
              </a:p>
            </p:txBody>
          </p:sp>
          <p:sp>
            <p:nvSpPr>
              <p:cNvPr id="161908" name="Rectangle 116"/>
              <p:cNvSpPr>
                <a:spLocks noChangeArrowheads="1"/>
              </p:cNvSpPr>
              <p:nvPr/>
            </p:nvSpPr>
            <p:spPr bwMode="auto">
              <a:xfrm>
                <a:off x="1056" y="689"/>
                <a:ext cx="3201" cy="1462"/>
              </a:xfrm>
              <a:prstGeom prst="rect">
                <a:avLst/>
              </a:prstGeom>
              <a:noFill/>
              <a:ln w="9525">
                <a:noFill/>
                <a:miter lim="800000"/>
                <a:headEnd/>
                <a:tailEnd/>
              </a:ln>
            </p:spPr>
            <p:txBody>
              <a:bodyPr/>
              <a:lstStyle/>
              <a:p>
                <a:endParaRPr lang="es-ES"/>
              </a:p>
            </p:txBody>
          </p:sp>
          <p:sp>
            <p:nvSpPr>
              <p:cNvPr id="161909" name="Freeform 117"/>
              <p:cNvSpPr>
                <a:spLocks/>
              </p:cNvSpPr>
              <p:nvPr/>
            </p:nvSpPr>
            <p:spPr bwMode="auto">
              <a:xfrm>
                <a:off x="983" y="2151"/>
                <a:ext cx="3274" cy="63"/>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0" name="Freeform 118"/>
              <p:cNvSpPr>
                <a:spLocks/>
              </p:cNvSpPr>
              <p:nvPr/>
            </p:nvSpPr>
            <p:spPr bwMode="auto">
              <a:xfrm>
                <a:off x="983" y="2006"/>
                <a:ext cx="3274" cy="63"/>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1" name="Freeform 119"/>
              <p:cNvSpPr>
                <a:spLocks/>
              </p:cNvSpPr>
              <p:nvPr/>
            </p:nvSpPr>
            <p:spPr bwMode="auto">
              <a:xfrm>
                <a:off x="983" y="1860"/>
                <a:ext cx="3274" cy="64"/>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2" name="Freeform 120"/>
              <p:cNvSpPr>
                <a:spLocks/>
              </p:cNvSpPr>
              <p:nvPr/>
            </p:nvSpPr>
            <p:spPr bwMode="auto">
              <a:xfrm>
                <a:off x="983" y="1715"/>
                <a:ext cx="3274" cy="64"/>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3" name="Freeform 121"/>
              <p:cNvSpPr>
                <a:spLocks/>
              </p:cNvSpPr>
              <p:nvPr/>
            </p:nvSpPr>
            <p:spPr bwMode="auto">
              <a:xfrm>
                <a:off x="983" y="1570"/>
                <a:ext cx="3274" cy="54"/>
              </a:xfrm>
              <a:custGeom>
                <a:avLst/>
                <a:gdLst/>
                <a:ahLst/>
                <a:cxnLst>
                  <a:cxn ang="0">
                    <a:pos x="0" y="6"/>
                  </a:cxn>
                  <a:cxn ang="0">
                    <a:pos x="9" y="0"/>
                  </a:cxn>
                  <a:cxn ang="0">
                    <a:pos x="402" y="0"/>
                  </a:cxn>
                </a:cxnLst>
                <a:rect l="0" t="0" r="r" b="b"/>
                <a:pathLst>
                  <a:path w="402" h="6">
                    <a:moveTo>
                      <a:pt x="0" y="6"/>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4" name="Freeform 122"/>
              <p:cNvSpPr>
                <a:spLocks/>
              </p:cNvSpPr>
              <p:nvPr/>
            </p:nvSpPr>
            <p:spPr bwMode="auto">
              <a:xfrm>
                <a:off x="983" y="1424"/>
                <a:ext cx="3274" cy="55"/>
              </a:xfrm>
              <a:custGeom>
                <a:avLst/>
                <a:gdLst/>
                <a:ahLst/>
                <a:cxnLst>
                  <a:cxn ang="0">
                    <a:pos x="0" y="6"/>
                  </a:cxn>
                  <a:cxn ang="0">
                    <a:pos x="9" y="0"/>
                  </a:cxn>
                  <a:cxn ang="0">
                    <a:pos x="402" y="0"/>
                  </a:cxn>
                </a:cxnLst>
                <a:rect l="0" t="0" r="r" b="b"/>
                <a:pathLst>
                  <a:path w="402" h="6">
                    <a:moveTo>
                      <a:pt x="0" y="6"/>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5" name="Freeform 123"/>
              <p:cNvSpPr>
                <a:spLocks/>
              </p:cNvSpPr>
              <p:nvPr/>
            </p:nvSpPr>
            <p:spPr bwMode="auto">
              <a:xfrm>
                <a:off x="983" y="1279"/>
                <a:ext cx="3274" cy="55"/>
              </a:xfrm>
              <a:custGeom>
                <a:avLst/>
                <a:gdLst/>
                <a:ahLst/>
                <a:cxnLst>
                  <a:cxn ang="0">
                    <a:pos x="0" y="6"/>
                  </a:cxn>
                  <a:cxn ang="0">
                    <a:pos x="9" y="0"/>
                  </a:cxn>
                  <a:cxn ang="0">
                    <a:pos x="402" y="0"/>
                  </a:cxn>
                </a:cxnLst>
                <a:rect l="0" t="0" r="r" b="b"/>
                <a:pathLst>
                  <a:path w="402" h="6">
                    <a:moveTo>
                      <a:pt x="0" y="6"/>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6" name="Freeform 124"/>
              <p:cNvSpPr>
                <a:spLocks/>
              </p:cNvSpPr>
              <p:nvPr/>
            </p:nvSpPr>
            <p:spPr bwMode="auto">
              <a:xfrm>
                <a:off x="983" y="1125"/>
                <a:ext cx="3274" cy="63"/>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7" name="Freeform 125"/>
              <p:cNvSpPr>
                <a:spLocks/>
              </p:cNvSpPr>
              <p:nvPr/>
            </p:nvSpPr>
            <p:spPr bwMode="auto">
              <a:xfrm>
                <a:off x="983" y="979"/>
                <a:ext cx="3274" cy="64"/>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8" name="Freeform 126"/>
              <p:cNvSpPr>
                <a:spLocks/>
              </p:cNvSpPr>
              <p:nvPr/>
            </p:nvSpPr>
            <p:spPr bwMode="auto">
              <a:xfrm>
                <a:off x="983" y="834"/>
                <a:ext cx="3274" cy="64"/>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19" name="Freeform 127"/>
              <p:cNvSpPr>
                <a:spLocks/>
              </p:cNvSpPr>
              <p:nvPr/>
            </p:nvSpPr>
            <p:spPr bwMode="auto">
              <a:xfrm>
                <a:off x="983" y="689"/>
                <a:ext cx="3274" cy="63"/>
              </a:xfrm>
              <a:custGeom>
                <a:avLst/>
                <a:gdLst/>
                <a:ahLst/>
                <a:cxnLst>
                  <a:cxn ang="0">
                    <a:pos x="0" y="7"/>
                  </a:cxn>
                  <a:cxn ang="0">
                    <a:pos x="9" y="0"/>
                  </a:cxn>
                  <a:cxn ang="0">
                    <a:pos x="402" y="0"/>
                  </a:cxn>
                </a:cxnLst>
                <a:rect l="0" t="0" r="r" b="b"/>
                <a:pathLst>
                  <a:path w="402" h="7">
                    <a:moveTo>
                      <a:pt x="0" y="7"/>
                    </a:moveTo>
                    <a:lnTo>
                      <a:pt x="9" y="0"/>
                    </a:lnTo>
                    <a:lnTo>
                      <a:pt x="402" y="0"/>
                    </a:lnTo>
                  </a:path>
                </a:pathLst>
              </a:custGeom>
              <a:noFill/>
              <a:ln w="0">
                <a:solidFill>
                  <a:srgbClr val="000000"/>
                </a:solidFill>
                <a:prstDash val="solid"/>
                <a:round/>
                <a:headEnd/>
                <a:tailEnd/>
              </a:ln>
            </p:spPr>
            <p:txBody>
              <a:bodyPr/>
              <a:lstStyle/>
              <a:p>
                <a:endParaRPr lang="es-ES"/>
              </a:p>
            </p:txBody>
          </p:sp>
          <p:sp>
            <p:nvSpPr>
              <p:cNvPr id="161920" name="Freeform 128"/>
              <p:cNvSpPr>
                <a:spLocks/>
              </p:cNvSpPr>
              <p:nvPr/>
            </p:nvSpPr>
            <p:spPr bwMode="auto">
              <a:xfrm>
                <a:off x="983" y="2151"/>
                <a:ext cx="3274" cy="63"/>
              </a:xfrm>
              <a:custGeom>
                <a:avLst/>
                <a:gdLst/>
                <a:ahLst/>
                <a:cxnLst>
                  <a:cxn ang="0">
                    <a:pos x="3274" y="0"/>
                  </a:cxn>
                  <a:cxn ang="0">
                    <a:pos x="3201" y="63"/>
                  </a:cxn>
                  <a:cxn ang="0">
                    <a:pos x="0" y="63"/>
                  </a:cxn>
                  <a:cxn ang="0">
                    <a:pos x="73" y="0"/>
                  </a:cxn>
                  <a:cxn ang="0">
                    <a:pos x="3274" y="0"/>
                  </a:cxn>
                </a:cxnLst>
                <a:rect l="0" t="0" r="r" b="b"/>
                <a:pathLst>
                  <a:path w="3274" h="63">
                    <a:moveTo>
                      <a:pt x="3274" y="0"/>
                    </a:moveTo>
                    <a:lnTo>
                      <a:pt x="3201" y="63"/>
                    </a:lnTo>
                    <a:lnTo>
                      <a:pt x="0" y="63"/>
                    </a:lnTo>
                    <a:lnTo>
                      <a:pt x="73" y="0"/>
                    </a:lnTo>
                    <a:lnTo>
                      <a:pt x="3274" y="0"/>
                    </a:lnTo>
                    <a:close/>
                  </a:path>
                </a:pathLst>
              </a:custGeom>
              <a:noFill/>
              <a:ln w="0">
                <a:solidFill>
                  <a:srgbClr val="000000"/>
                </a:solidFill>
                <a:prstDash val="solid"/>
                <a:round/>
                <a:headEnd/>
                <a:tailEnd/>
              </a:ln>
            </p:spPr>
            <p:txBody>
              <a:bodyPr/>
              <a:lstStyle/>
              <a:p>
                <a:endParaRPr lang="es-ES"/>
              </a:p>
            </p:txBody>
          </p:sp>
          <p:sp>
            <p:nvSpPr>
              <p:cNvPr id="161921" name="Freeform 129"/>
              <p:cNvSpPr>
                <a:spLocks/>
              </p:cNvSpPr>
              <p:nvPr/>
            </p:nvSpPr>
            <p:spPr bwMode="auto">
              <a:xfrm>
                <a:off x="983" y="689"/>
                <a:ext cx="73" cy="1525"/>
              </a:xfrm>
              <a:custGeom>
                <a:avLst/>
                <a:gdLst/>
                <a:ahLst/>
                <a:cxnLst>
                  <a:cxn ang="0">
                    <a:pos x="0" y="1525"/>
                  </a:cxn>
                  <a:cxn ang="0">
                    <a:pos x="0" y="63"/>
                  </a:cxn>
                  <a:cxn ang="0">
                    <a:pos x="73" y="0"/>
                  </a:cxn>
                  <a:cxn ang="0">
                    <a:pos x="73" y="1462"/>
                  </a:cxn>
                  <a:cxn ang="0">
                    <a:pos x="0" y="1525"/>
                  </a:cxn>
                </a:cxnLst>
                <a:rect l="0" t="0" r="r" b="b"/>
                <a:pathLst>
                  <a:path w="73" h="1525">
                    <a:moveTo>
                      <a:pt x="0" y="1525"/>
                    </a:moveTo>
                    <a:lnTo>
                      <a:pt x="0" y="63"/>
                    </a:lnTo>
                    <a:lnTo>
                      <a:pt x="73" y="0"/>
                    </a:lnTo>
                    <a:lnTo>
                      <a:pt x="73" y="1462"/>
                    </a:lnTo>
                    <a:lnTo>
                      <a:pt x="0" y="1525"/>
                    </a:lnTo>
                    <a:close/>
                  </a:path>
                </a:pathLst>
              </a:custGeom>
              <a:noFill/>
              <a:ln w="12700">
                <a:solidFill>
                  <a:srgbClr val="808080"/>
                </a:solidFill>
                <a:prstDash val="solid"/>
                <a:round/>
                <a:headEnd/>
                <a:tailEnd/>
              </a:ln>
            </p:spPr>
            <p:txBody>
              <a:bodyPr/>
              <a:lstStyle/>
              <a:p>
                <a:endParaRPr lang="es-ES"/>
              </a:p>
            </p:txBody>
          </p:sp>
          <p:sp>
            <p:nvSpPr>
              <p:cNvPr id="161922" name="Rectangle 130"/>
              <p:cNvSpPr>
                <a:spLocks noChangeArrowheads="1"/>
              </p:cNvSpPr>
              <p:nvPr/>
            </p:nvSpPr>
            <p:spPr bwMode="auto">
              <a:xfrm>
                <a:off x="1056" y="689"/>
                <a:ext cx="3201" cy="1462"/>
              </a:xfrm>
              <a:prstGeom prst="rect">
                <a:avLst/>
              </a:prstGeom>
              <a:noFill/>
              <a:ln w="12700">
                <a:solidFill>
                  <a:srgbClr val="808080"/>
                </a:solidFill>
                <a:miter lim="800000"/>
                <a:headEnd/>
                <a:tailEnd/>
              </a:ln>
            </p:spPr>
            <p:txBody>
              <a:bodyPr/>
              <a:lstStyle/>
              <a:p>
                <a:endParaRPr lang="es-ES"/>
              </a:p>
            </p:txBody>
          </p:sp>
          <p:sp>
            <p:nvSpPr>
              <p:cNvPr id="161923" name="Freeform 131"/>
              <p:cNvSpPr>
                <a:spLocks/>
              </p:cNvSpPr>
              <p:nvPr/>
            </p:nvSpPr>
            <p:spPr bwMode="auto">
              <a:xfrm>
                <a:off x="1146" y="1388"/>
                <a:ext cx="32" cy="808"/>
              </a:xfrm>
              <a:custGeom>
                <a:avLst/>
                <a:gdLst/>
                <a:ahLst/>
                <a:cxnLst>
                  <a:cxn ang="0">
                    <a:pos x="0" y="808"/>
                  </a:cxn>
                  <a:cxn ang="0">
                    <a:pos x="0" y="18"/>
                  </a:cxn>
                  <a:cxn ang="0">
                    <a:pos x="32" y="0"/>
                  </a:cxn>
                  <a:cxn ang="0">
                    <a:pos x="32" y="781"/>
                  </a:cxn>
                  <a:cxn ang="0">
                    <a:pos x="0" y="808"/>
                  </a:cxn>
                </a:cxnLst>
                <a:rect l="0" t="0" r="r" b="b"/>
                <a:pathLst>
                  <a:path w="32" h="808">
                    <a:moveTo>
                      <a:pt x="0" y="808"/>
                    </a:moveTo>
                    <a:lnTo>
                      <a:pt x="0" y="18"/>
                    </a:lnTo>
                    <a:lnTo>
                      <a:pt x="32" y="0"/>
                    </a:lnTo>
                    <a:lnTo>
                      <a:pt x="32" y="781"/>
                    </a:lnTo>
                    <a:lnTo>
                      <a:pt x="0" y="808"/>
                    </a:lnTo>
                    <a:close/>
                  </a:path>
                </a:pathLst>
              </a:custGeom>
              <a:solidFill>
                <a:srgbClr val="1A3380"/>
              </a:solidFill>
              <a:ln w="12700">
                <a:solidFill>
                  <a:srgbClr val="000000"/>
                </a:solidFill>
                <a:prstDash val="solid"/>
                <a:round/>
                <a:headEnd/>
                <a:tailEnd/>
              </a:ln>
            </p:spPr>
            <p:txBody>
              <a:bodyPr/>
              <a:lstStyle/>
              <a:p>
                <a:endParaRPr lang="es-ES"/>
              </a:p>
            </p:txBody>
          </p:sp>
          <p:sp>
            <p:nvSpPr>
              <p:cNvPr id="161924" name="Rectangle 132"/>
              <p:cNvSpPr>
                <a:spLocks noChangeArrowheads="1"/>
              </p:cNvSpPr>
              <p:nvPr/>
            </p:nvSpPr>
            <p:spPr bwMode="auto">
              <a:xfrm>
                <a:off x="1064" y="1406"/>
                <a:ext cx="82" cy="790"/>
              </a:xfrm>
              <a:prstGeom prst="rect">
                <a:avLst/>
              </a:prstGeom>
              <a:solidFill>
                <a:srgbClr val="3366FF"/>
              </a:solidFill>
              <a:ln w="12700">
                <a:solidFill>
                  <a:srgbClr val="000000"/>
                </a:solidFill>
                <a:miter lim="800000"/>
                <a:headEnd/>
                <a:tailEnd/>
              </a:ln>
            </p:spPr>
            <p:txBody>
              <a:bodyPr/>
              <a:lstStyle/>
              <a:p>
                <a:endParaRPr lang="es-ES"/>
              </a:p>
            </p:txBody>
          </p:sp>
          <p:sp>
            <p:nvSpPr>
              <p:cNvPr id="161925" name="Freeform 133"/>
              <p:cNvSpPr>
                <a:spLocks/>
              </p:cNvSpPr>
              <p:nvPr/>
            </p:nvSpPr>
            <p:spPr bwMode="auto">
              <a:xfrm>
                <a:off x="1064" y="1388"/>
                <a:ext cx="114" cy="18"/>
              </a:xfrm>
              <a:custGeom>
                <a:avLst/>
                <a:gdLst/>
                <a:ahLst/>
                <a:cxnLst>
                  <a:cxn ang="0">
                    <a:pos x="82" y="18"/>
                  </a:cxn>
                  <a:cxn ang="0">
                    <a:pos x="114" y="0"/>
                  </a:cxn>
                  <a:cxn ang="0">
                    <a:pos x="33" y="0"/>
                  </a:cxn>
                  <a:cxn ang="0">
                    <a:pos x="0" y="18"/>
                  </a:cxn>
                  <a:cxn ang="0">
                    <a:pos x="82" y="18"/>
                  </a:cxn>
                </a:cxnLst>
                <a:rect l="0" t="0" r="r" b="b"/>
                <a:pathLst>
                  <a:path w="114" h="18">
                    <a:moveTo>
                      <a:pt x="82" y="18"/>
                    </a:moveTo>
                    <a:lnTo>
                      <a:pt x="114" y="0"/>
                    </a:lnTo>
                    <a:lnTo>
                      <a:pt x="33" y="0"/>
                    </a:lnTo>
                    <a:lnTo>
                      <a:pt x="0" y="18"/>
                    </a:lnTo>
                    <a:lnTo>
                      <a:pt x="82" y="18"/>
                    </a:lnTo>
                    <a:close/>
                  </a:path>
                </a:pathLst>
              </a:custGeom>
              <a:solidFill>
                <a:srgbClr val="264DBF"/>
              </a:solidFill>
              <a:ln w="12700">
                <a:solidFill>
                  <a:srgbClr val="000000"/>
                </a:solidFill>
                <a:prstDash val="solid"/>
                <a:round/>
                <a:headEnd/>
                <a:tailEnd/>
              </a:ln>
            </p:spPr>
            <p:txBody>
              <a:bodyPr/>
              <a:lstStyle/>
              <a:p>
                <a:endParaRPr lang="es-ES"/>
              </a:p>
            </p:txBody>
          </p:sp>
          <p:sp>
            <p:nvSpPr>
              <p:cNvPr id="161926" name="Freeform 134"/>
              <p:cNvSpPr>
                <a:spLocks/>
              </p:cNvSpPr>
              <p:nvPr/>
            </p:nvSpPr>
            <p:spPr bwMode="auto">
              <a:xfrm>
                <a:off x="1235" y="1397"/>
                <a:ext cx="25" cy="799"/>
              </a:xfrm>
              <a:custGeom>
                <a:avLst/>
                <a:gdLst/>
                <a:ahLst/>
                <a:cxnLst>
                  <a:cxn ang="0">
                    <a:pos x="0" y="799"/>
                  </a:cxn>
                  <a:cxn ang="0">
                    <a:pos x="0" y="27"/>
                  </a:cxn>
                  <a:cxn ang="0">
                    <a:pos x="25" y="0"/>
                  </a:cxn>
                  <a:cxn ang="0">
                    <a:pos x="25" y="772"/>
                  </a:cxn>
                  <a:cxn ang="0">
                    <a:pos x="0" y="799"/>
                  </a:cxn>
                </a:cxnLst>
                <a:rect l="0" t="0" r="r" b="b"/>
                <a:pathLst>
                  <a:path w="25" h="799">
                    <a:moveTo>
                      <a:pt x="0" y="799"/>
                    </a:moveTo>
                    <a:lnTo>
                      <a:pt x="0" y="27"/>
                    </a:lnTo>
                    <a:lnTo>
                      <a:pt x="25" y="0"/>
                    </a:lnTo>
                    <a:lnTo>
                      <a:pt x="25" y="772"/>
                    </a:lnTo>
                    <a:lnTo>
                      <a:pt x="0" y="799"/>
                    </a:lnTo>
                    <a:close/>
                  </a:path>
                </a:pathLst>
              </a:custGeom>
              <a:solidFill>
                <a:srgbClr val="4D6600"/>
              </a:solidFill>
              <a:ln w="12700">
                <a:solidFill>
                  <a:srgbClr val="000000"/>
                </a:solidFill>
                <a:prstDash val="solid"/>
                <a:round/>
                <a:headEnd/>
                <a:tailEnd/>
              </a:ln>
            </p:spPr>
            <p:txBody>
              <a:bodyPr/>
              <a:lstStyle/>
              <a:p>
                <a:endParaRPr lang="es-ES"/>
              </a:p>
            </p:txBody>
          </p:sp>
          <p:sp>
            <p:nvSpPr>
              <p:cNvPr id="161927" name="Rectangle 135"/>
              <p:cNvSpPr>
                <a:spLocks noChangeArrowheads="1"/>
              </p:cNvSpPr>
              <p:nvPr/>
            </p:nvSpPr>
            <p:spPr bwMode="auto">
              <a:xfrm>
                <a:off x="1146" y="1424"/>
                <a:ext cx="89" cy="772"/>
              </a:xfrm>
              <a:prstGeom prst="rect">
                <a:avLst/>
              </a:prstGeom>
              <a:solidFill>
                <a:srgbClr val="99CC00"/>
              </a:solidFill>
              <a:ln w="12700">
                <a:solidFill>
                  <a:srgbClr val="000000"/>
                </a:solidFill>
                <a:miter lim="800000"/>
                <a:headEnd/>
                <a:tailEnd/>
              </a:ln>
            </p:spPr>
            <p:txBody>
              <a:bodyPr/>
              <a:lstStyle/>
              <a:p>
                <a:endParaRPr lang="es-ES"/>
              </a:p>
            </p:txBody>
          </p:sp>
          <p:sp>
            <p:nvSpPr>
              <p:cNvPr id="161928" name="Freeform 136"/>
              <p:cNvSpPr>
                <a:spLocks/>
              </p:cNvSpPr>
              <p:nvPr/>
            </p:nvSpPr>
            <p:spPr bwMode="auto">
              <a:xfrm>
                <a:off x="1146" y="1397"/>
                <a:ext cx="114" cy="27"/>
              </a:xfrm>
              <a:custGeom>
                <a:avLst/>
                <a:gdLst/>
                <a:ahLst/>
                <a:cxnLst>
                  <a:cxn ang="0">
                    <a:pos x="89" y="27"/>
                  </a:cxn>
                  <a:cxn ang="0">
                    <a:pos x="114" y="0"/>
                  </a:cxn>
                  <a:cxn ang="0">
                    <a:pos x="32" y="0"/>
                  </a:cxn>
                  <a:cxn ang="0">
                    <a:pos x="0" y="27"/>
                  </a:cxn>
                  <a:cxn ang="0">
                    <a:pos x="89" y="27"/>
                  </a:cxn>
                </a:cxnLst>
                <a:rect l="0" t="0" r="r" b="b"/>
                <a:pathLst>
                  <a:path w="114" h="27">
                    <a:moveTo>
                      <a:pt x="89" y="27"/>
                    </a:moveTo>
                    <a:lnTo>
                      <a:pt x="114" y="0"/>
                    </a:lnTo>
                    <a:lnTo>
                      <a:pt x="32" y="0"/>
                    </a:lnTo>
                    <a:lnTo>
                      <a:pt x="0" y="27"/>
                    </a:lnTo>
                    <a:lnTo>
                      <a:pt x="89" y="27"/>
                    </a:lnTo>
                    <a:close/>
                  </a:path>
                </a:pathLst>
              </a:custGeom>
              <a:solidFill>
                <a:srgbClr val="739900"/>
              </a:solidFill>
              <a:ln w="12700">
                <a:solidFill>
                  <a:srgbClr val="000000"/>
                </a:solidFill>
                <a:prstDash val="solid"/>
                <a:round/>
                <a:headEnd/>
                <a:tailEnd/>
              </a:ln>
            </p:spPr>
            <p:txBody>
              <a:bodyPr/>
              <a:lstStyle/>
              <a:p>
                <a:endParaRPr lang="es-ES"/>
              </a:p>
            </p:txBody>
          </p:sp>
          <p:sp>
            <p:nvSpPr>
              <p:cNvPr id="161929" name="Freeform 137"/>
              <p:cNvSpPr>
                <a:spLocks/>
              </p:cNvSpPr>
              <p:nvPr/>
            </p:nvSpPr>
            <p:spPr bwMode="auto">
              <a:xfrm>
                <a:off x="1439" y="1479"/>
                <a:ext cx="33" cy="717"/>
              </a:xfrm>
              <a:custGeom>
                <a:avLst/>
                <a:gdLst/>
                <a:ahLst/>
                <a:cxnLst>
                  <a:cxn ang="0">
                    <a:pos x="0" y="717"/>
                  </a:cxn>
                  <a:cxn ang="0">
                    <a:pos x="0" y="18"/>
                  </a:cxn>
                  <a:cxn ang="0">
                    <a:pos x="33" y="0"/>
                  </a:cxn>
                  <a:cxn ang="0">
                    <a:pos x="33" y="690"/>
                  </a:cxn>
                  <a:cxn ang="0">
                    <a:pos x="0" y="717"/>
                  </a:cxn>
                </a:cxnLst>
                <a:rect l="0" t="0" r="r" b="b"/>
                <a:pathLst>
                  <a:path w="33" h="717">
                    <a:moveTo>
                      <a:pt x="0" y="717"/>
                    </a:moveTo>
                    <a:lnTo>
                      <a:pt x="0" y="18"/>
                    </a:lnTo>
                    <a:lnTo>
                      <a:pt x="33" y="0"/>
                    </a:lnTo>
                    <a:lnTo>
                      <a:pt x="33" y="690"/>
                    </a:lnTo>
                    <a:lnTo>
                      <a:pt x="0" y="717"/>
                    </a:lnTo>
                    <a:close/>
                  </a:path>
                </a:pathLst>
              </a:custGeom>
              <a:solidFill>
                <a:srgbClr val="1A3380"/>
              </a:solidFill>
              <a:ln w="12700">
                <a:solidFill>
                  <a:srgbClr val="000000"/>
                </a:solidFill>
                <a:prstDash val="solid"/>
                <a:round/>
                <a:headEnd/>
                <a:tailEnd/>
              </a:ln>
            </p:spPr>
            <p:txBody>
              <a:bodyPr/>
              <a:lstStyle/>
              <a:p>
                <a:endParaRPr lang="es-ES"/>
              </a:p>
            </p:txBody>
          </p:sp>
          <p:sp>
            <p:nvSpPr>
              <p:cNvPr id="161930" name="Rectangle 138"/>
              <p:cNvSpPr>
                <a:spLocks noChangeArrowheads="1"/>
              </p:cNvSpPr>
              <p:nvPr/>
            </p:nvSpPr>
            <p:spPr bwMode="auto">
              <a:xfrm>
                <a:off x="1358" y="1497"/>
                <a:ext cx="81" cy="699"/>
              </a:xfrm>
              <a:prstGeom prst="rect">
                <a:avLst/>
              </a:prstGeom>
              <a:solidFill>
                <a:srgbClr val="3366FF"/>
              </a:solidFill>
              <a:ln w="12700">
                <a:solidFill>
                  <a:srgbClr val="000000"/>
                </a:solidFill>
                <a:miter lim="800000"/>
                <a:headEnd/>
                <a:tailEnd/>
              </a:ln>
            </p:spPr>
            <p:txBody>
              <a:bodyPr/>
              <a:lstStyle/>
              <a:p>
                <a:endParaRPr lang="es-ES"/>
              </a:p>
            </p:txBody>
          </p:sp>
          <p:sp>
            <p:nvSpPr>
              <p:cNvPr id="161931" name="Freeform 139"/>
              <p:cNvSpPr>
                <a:spLocks/>
              </p:cNvSpPr>
              <p:nvPr/>
            </p:nvSpPr>
            <p:spPr bwMode="auto">
              <a:xfrm>
                <a:off x="1358" y="1479"/>
                <a:ext cx="114" cy="18"/>
              </a:xfrm>
              <a:custGeom>
                <a:avLst/>
                <a:gdLst/>
                <a:ahLst/>
                <a:cxnLst>
                  <a:cxn ang="0">
                    <a:pos x="81" y="18"/>
                  </a:cxn>
                  <a:cxn ang="0">
                    <a:pos x="114" y="0"/>
                  </a:cxn>
                  <a:cxn ang="0">
                    <a:pos x="24" y="0"/>
                  </a:cxn>
                  <a:cxn ang="0">
                    <a:pos x="0" y="18"/>
                  </a:cxn>
                  <a:cxn ang="0">
                    <a:pos x="81" y="18"/>
                  </a:cxn>
                </a:cxnLst>
                <a:rect l="0" t="0" r="r" b="b"/>
                <a:pathLst>
                  <a:path w="114" h="18">
                    <a:moveTo>
                      <a:pt x="81" y="18"/>
                    </a:moveTo>
                    <a:lnTo>
                      <a:pt x="114" y="0"/>
                    </a:lnTo>
                    <a:lnTo>
                      <a:pt x="24" y="0"/>
                    </a:lnTo>
                    <a:lnTo>
                      <a:pt x="0" y="18"/>
                    </a:lnTo>
                    <a:lnTo>
                      <a:pt x="81" y="18"/>
                    </a:lnTo>
                    <a:close/>
                  </a:path>
                </a:pathLst>
              </a:custGeom>
              <a:solidFill>
                <a:srgbClr val="264DBF"/>
              </a:solidFill>
              <a:ln w="12700">
                <a:solidFill>
                  <a:srgbClr val="000000"/>
                </a:solidFill>
                <a:prstDash val="solid"/>
                <a:round/>
                <a:headEnd/>
                <a:tailEnd/>
              </a:ln>
            </p:spPr>
            <p:txBody>
              <a:bodyPr/>
              <a:lstStyle/>
              <a:p>
                <a:endParaRPr lang="es-ES"/>
              </a:p>
            </p:txBody>
          </p:sp>
          <p:sp>
            <p:nvSpPr>
              <p:cNvPr id="161932" name="Freeform 140"/>
              <p:cNvSpPr>
                <a:spLocks/>
              </p:cNvSpPr>
              <p:nvPr/>
            </p:nvSpPr>
            <p:spPr bwMode="auto">
              <a:xfrm>
                <a:off x="1521" y="1488"/>
                <a:ext cx="32" cy="708"/>
              </a:xfrm>
              <a:custGeom>
                <a:avLst/>
                <a:gdLst/>
                <a:ahLst/>
                <a:cxnLst>
                  <a:cxn ang="0">
                    <a:pos x="0" y="708"/>
                  </a:cxn>
                  <a:cxn ang="0">
                    <a:pos x="0" y="18"/>
                  </a:cxn>
                  <a:cxn ang="0">
                    <a:pos x="32" y="0"/>
                  </a:cxn>
                  <a:cxn ang="0">
                    <a:pos x="32" y="681"/>
                  </a:cxn>
                  <a:cxn ang="0">
                    <a:pos x="0" y="708"/>
                  </a:cxn>
                </a:cxnLst>
                <a:rect l="0" t="0" r="r" b="b"/>
                <a:pathLst>
                  <a:path w="32" h="708">
                    <a:moveTo>
                      <a:pt x="0" y="708"/>
                    </a:moveTo>
                    <a:lnTo>
                      <a:pt x="0" y="18"/>
                    </a:lnTo>
                    <a:lnTo>
                      <a:pt x="32" y="0"/>
                    </a:lnTo>
                    <a:lnTo>
                      <a:pt x="32" y="681"/>
                    </a:lnTo>
                    <a:lnTo>
                      <a:pt x="0" y="708"/>
                    </a:lnTo>
                    <a:close/>
                  </a:path>
                </a:pathLst>
              </a:custGeom>
              <a:solidFill>
                <a:srgbClr val="4D6600"/>
              </a:solidFill>
              <a:ln w="12700">
                <a:solidFill>
                  <a:srgbClr val="000000"/>
                </a:solidFill>
                <a:prstDash val="solid"/>
                <a:round/>
                <a:headEnd/>
                <a:tailEnd/>
              </a:ln>
            </p:spPr>
            <p:txBody>
              <a:bodyPr/>
              <a:lstStyle/>
              <a:p>
                <a:endParaRPr lang="es-ES"/>
              </a:p>
            </p:txBody>
          </p:sp>
          <p:sp>
            <p:nvSpPr>
              <p:cNvPr id="161933" name="Rectangle 141"/>
              <p:cNvSpPr>
                <a:spLocks noChangeArrowheads="1"/>
              </p:cNvSpPr>
              <p:nvPr/>
            </p:nvSpPr>
            <p:spPr bwMode="auto">
              <a:xfrm>
                <a:off x="1439" y="1506"/>
                <a:ext cx="82" cy="690"/>
              </a:xfrm>
              <a:prstGeom prst="rect">
                <a:avLst/>
              </a:prstGeom>
              <a:solidFill>
                <a:srgbClr val="99CC00"/>
              </a:solidFill>
              <a:ln w="12700">
                <a:solidFill>
                  <a:srgbClr val="000000"/>
                </a:solidFill>
                <a:miter lim="800000"/>
                <a:headEnd/>
                <a:tailEnd/>
              </a:ln>
            </p:spPr>
            <p:txBody>
              <a:bodyPr/>
              <a:lstStyle/>
              <a:p>
                <a:endParaRPr lang="es-ES"/>
              </a:p>
            </p:txBody>
          </p:sp>
          <p:sp>
            <p:nvSpPr>
              <p:cNvPr id="161934" name="Freeform 142"/>
              <p:cNvSpPr>
                <a:spLocks/>
              </p:cNvSpPr>
              <p:nvPr/>
            </p:nvSpPr>
            <p:spPr bwMode="auto">
              <a:xfrm>
                <a:off x="1439" y="1488"/>
                <a:ext cx="114" cy="18"/>
              </a:xfrm>
              <a:custGeom>
                <a:avLst/>
                <a:gdLst/>
                <a:ahLst/>
                <a:cxnLst>
                  <a:cxn ang="0">
                    <a:pos x="82" y="18"/>
                  </a:cxn>
                  <a:cxn ang="0">
                    <a:pos x="114" y="0"/>
                  </a:cxn>
                  <a:cxn ang="0">
                    <a:pos x="33" y="0"/>
                  </a:cxn>
                  <a:cxn ang="0">
                    <a:pos x="0" y="18"/>
                  </a:cxn>
                  <a:cxn ang="0">
                    <a:pos x="82" y="18"/>
                  </a:cxn>
                </a:cxnLst>
                <a:rect l="0" t="0" r="r" b="b"/>
                <a:pathLst>
                  <a:path w="114" h="18">
                    <a:moveTo>
                      <a:pt x="82" y="18"/>
                    </a:moveTo>
                    <a:lnTo>
                      <a:pt x="114" y="0"/>
                    </a:lnTo>
                    <a:lnTo>
                      <a:pt x="33" y="0"/>
                    </a:lnTo>
                    <a:lnTo>
                      <a:pt x="0" y="18"/>
                    </a:lnTo>
                    <a:lnTo>
                      <a:pt x="82" y="18"/>
                    </a:lnTo>
                    <a:close/>
                  </a:path>
                </a:pathLst>
              </a:custGeom>
              <a:solidFill>
                <a:srgbClr val="739900"/>
              </a:solidFill>
              <a:ln w="12700">
                <a:solidFill>
                  <a:srgbClr val="000000"/>
                </a:solidFill>
                <a:prstDash val="solid"/>
                <a:round/>
                <a:headEnd/>
                <a:tailEnd/>
              </a:ln>
            </p:spPr>
            <p:txBody>
              <a:bodyPr/>
              <a:lstStyle/>
              <a:p>
                <a:endParaRPr lang="es-ES"/>
              </a:p>
            </p:txBody>
          </p:sp>
          <p:sp>
            <p:nvSpPr>
              <p:cNvPr id="161935" name="Freeform 143"/>
              <p:cNvSpPr>
                <a:spLocks/>
              </p:cNvSpPr>
              <p:nvPr/>
            </p:nvSpPr>
            <p:spPr bwMode="auto">
              <a:xfrm>
                <a:off x="1732" y="1515"/>
                <a:ext cx="25" cy="681"/>
              </a:xfrm>
              <a:custGeom>
                <a:avLst/>
                <a:gdLst/>
                <a:ahLst/>
                <a:cxnLst>
                  <a:cxn ang="0">
                    <a:pos x="0" y="681"/>
                  </a:cxn>
                  <a:cxn ang="0">
                    <a:pos x="0" y="27"/>
                  </a:cxn>
                  <a:cxn ang="0">
                    <a:pos x="25" y="0"/>
                  </a:cxn>
                  <a:cxn ang="0">
                    <a:pos x="25" y="654"/>
                  </a:cxn>
                  <a:cxn ang="0">
                    <a:pos x="0" y="681"/>
                  </a:cxn>
                </a:cxnLst>
                <a:rect l="0" t="0" r="r" b="b"/>
                <a:pathLst>
                  <a:path w="25" h="681">
                    <a:moveTo>
                      <a:pt x="0" y="681"/>
                    </a:moveTo>
                    <a:lnTo>
                      <a:pt x="0" y="27"/>
                    </a:lnTo>
                    <a:lnTo>
                      <a:pt x="25" y="0"/>
                    </a:lnTo>
                    <a:lnTo>
                      <a:pt x="25" y="654"/>
                    </a:lnTo>
                    <a:lnTo>
                      <a:pt x="0" y="681"/>
                    </a:lnTo>
                    <a:close/>
                  </a:path>
                </a:pathLst>
              </a:custGeom>
              <a:solidFill>
                <a:srgbClr val="1A3380"/>
              </a:solidFill>
              <a:ln w="12700">
                <a:solidFill>
                  <a:srgbClr val="000000"/>
                </a:solidFill>
                <a:prstDash val="solid"/>
                <a:round/>
                <a:headEnd/>
                <a:tailEnd/>
              </a:ln>
            </p:spPr>
            <p:txBody>
              <a:bodyPr/>
              <a:lstStyle/>
              <a:p>
                <a:endParaRPr lang="es-ES"/>
              </a:p>
            </p:txBody>
          </p:sp>
          <p:sp>
            <p:nvSpPr>
              <p:cNvPr id="161936" name="Rectangle 144"/>
              <p:cNvSpPr>
                <a:spLocks noChangeArrowheads="1"/>
              </p:cNvSpPr>
              <p:nvPr/>
            </p:nvSpPr>
            <p:spPr bwMode="auto">
              <a:xfrm>
                <a:off x="1651" y="1542"/>
                <a:ext cx="81" cy="654"/>
              </a:xfrm>
              <a:prstGeom prst="rect">
                <a:avLst/>
              </a:prstGeom>
              <a:solidFill>
                <a:srgbClr val="3366FF"/>
              </a:solidFill>
              <a:ln w="12700">
                <a:solidFill>
                  <a:srgbClr val="000000"/>
                </a:solidFill>
                <a:miter lim="800000"/>
                <a:headEnd/>
                <a:tailEnd/>
              </a:ln>
            </p:spPr>
            <p:txBody>
              <a:bodyPr/>
              <a:lstStyle/>
              <a:p>
                <a:endParaRPr lang="es-ES"/>
              </a:p>
            </p:txBody>
          </p:sp>
          <p:sp>
            <p:nvSpPr>
              <p:cNvPr id="161937" name="Freeform 145"/>
              <p:cNvSpPr>
                <a:spLocks/>
              </p:cNvSpPr>
              <p:nvPr/>
            </p:nvSpPr>
            <p:spPr bwMode="auto">
              <a:xfrm>
                <a:off x="1651" y="1515"/>
                <a:ext cx="106" cy="27"/>
              </a:xfrm>
              <a:custGeom>
                <a:avLst/>
                <a:gdLst/>
                <a:ahLst/>
                <a:cxnLst>
                  <a:cxn ang="0">
                    <a:pos x="81" y="27"/>
                  </a:cxn>
                  <a:cxn ang="0">
                    <a:pos x="106" y="0"/>
                  </a:cxn>
                  <a:cxn ang="0">
                    <a:pos x="24" y="0"/>
                  </a:cxn>
                  <a:cxn ang="0">
                    <a:pos x="0" y="27"/>
                  </a:cxn>
                  <a:cxn ang="0">
                    <a:pos x="81" y="27"/>
                  </a:cxn>
                </a:cxnLst>
                <a:rect l="0" t="0" r="r" b="b"/>
                <a:pathLst>
                  <a:path w="106" h="27">
                    <a:moveTo>
                      <a:pt x="81" y="27"/>
                    </a:moveTo>
                    <a:lnTo>
                      <a:pt x="106" y="0"/>
                    </a:lnTo>
                    <a:lnTo>
                      <a:pt x="24" y="0"/>
                    </a:lnTo>
                    <a:lnTo>
                      <a:pt x="0" y="27"/>
                    </a:lnTo>
                    <a:lnTo>
                      <a:pt x="81" y="27"/>
                    </a:lnTo>
                    <a:close/>
                  </a:path>
                </a:pathLst>
              </a:custGeom>
              <a:solidFill>
                <a:srgbClr val="264DBF"/>
              </a:solidFill>
              <a:ln w="12700">
                <a:solidFill>
                  <a:srgbClr val="000000"/>
                </a:solidFill>
                <a:prstDash val="solid"/>
                <a:round/>
                <a:headEnd/>
                <a:tailEnd/>
              </a:ln>
            </p:spPr>
            <p:txBody>
              <a:bodyPr/>
              <a:lstStyle/>
              <a:p>
                <a:endParaRPr lang="es-ES"/>
              </a:p>
            </p:txBody>
          </p:sp>
          <p:sp>
            <p:nvSpPr>
              <p:cNvPr id="161938" name="Freeform 146"/>
              <p:cNvSpPr>
                <a:spLocks/>
              </p:cNvSpPr>
              <p:nvPr/>
            </p:nvSpPr>
            <p:spPr bwMode="auto">
              <a:xfrm>
                <a:off x="1814" y="1570"/>
                <a:ext cx="32" cy="626"/>
              </a:xfrm>
              <a:custGeom>
                <a:avLst/>
                <a:gdLst/>
                <a:ahLst/>
                <a:cxnLst>
                  <a:cxn ang="0">
                    <a:pos x="0" y="626"/>
                  </a:cxn>
                  <a:cxn ang="0">
                    <a:pos x="0" y="27"/>
                  </a:cxn>
                  <a:cxn ang="0">
                    <a:pos x="32" y="0"/>
                  </a:cxn>
                  <a:cxn ang="0">
                    <a:pos x="32" y="599"/>
                  </a:cxn>
                  <a:cxn ang="0">
                    <a:pos x="0" y="626"/>
                  </a:cxn>
                </a:cxnLst>
                <a:rect l="0" t="0" r="r" b="b"/>
                <a:pathLst>
                  <a:path w="32" h="626">
                    <a:moveTo>
                      <a:pt x="0" y="626"/>
                    </a:moveTo>
                    <a:lnTo>
                      <a:pt x="0" y="27"/>
                    </a:lnTo>
                    <a:lnTo>
                      <a:pt x="32" y="0"/>
                    </a:lnTo>
                    <a:lnTo>
                      <a:pt x="32" y="599"/>
                    </a:lnTo>
                    <a:lnTo>
                      <a:pt x="0" y="626"/>
                    </a:lnTo>
                    <a:close/>
                  </a:path>
                </a:pathLst>
              </a:custGeom>
              <a:solidFill>
                <a:srgbClr val="4D6600"/>
              </a:solidFill>
              <a:ln w="12700">
                <a:solidFill>
                  <a:srgbClr val="000000"/>
                </a:solidFill>
                <a:prstDash val="solid"/>
                <a:round/>
                <a:headEnd/>
                <a:tailEnd/>
              </a:ln>
            </p:spPr>
            <p:txBody>
              <a:bodyPr/>
              <a:lstStyle/>
              <a:p>
                <a:endParaRPr lang="es-ES"/>
              </a:p>
            </p:txBody>
          </p:sp>
          <p:sp>
            <p:nvSpPr>
              <p:cNvPr id="161939" name="Rectangle 147"/>
              <p:cNvSpPr>
                <a:spLocks noChangeArrowheads="1"/>
              </p:cNvSpPr>
              <p:nvPr/>
            </p:nvSpPr>
            <p:spPr bwMode="auto">
              <a:xfrm>
                <a:off x="1732" y="1597"/>
                <a:ext cx="82" cy="599"/>
              </a:xfrm>
              <a:prstGeom prst="rect">
                <a:avLst/>
              </a:prstGeom>
              <a:solidFill>
                <a:srgbClr val="99CC00"/>
              </a:solidFill>
              <a:ln w="12700">
                <a:solidFill>
                  <a:srgbClr val="000000"/>
                </a:solidFill>
                <a:miter lim="800000"/>
                <a:headEnd/>
                <a:tailEnd/>
              </a:ln>
            </p:spPr>
            <p:txBody>
              <a:bodyPr/>
              <a:lstStyle/>
              <a:p>
                <a:endParaRPr lang="es-ES"/>
              </a:p>
            </p:txBody>
          </p:sp>
          <p:sp>
            <p:nvSpPr>
              <p:cNvPr id="161940" name="Freeform 148"/>
              <p:cNvSpPr>
                <a:spLocks/>
              </p:cNvSpPr>
              <p:nvPr/>
            </p:nvSpPr>
            <p:spPr bwMode="auto">
              <a:xfrm>
                <a:off x="1732" y="1570"/>
                <a:ext cx="114" cy="27"/>
              </a:xfrm>
              <a:custGeom>
                <a:avLst/>
                <a:gdLst/>
                <a:ahLst/>
                <a:cxnLst>
                  <a:cxn ang="0">
                    <a:pos x="82" y="27"/>
                  </a:cxn>
                  <a:cxn ang="0">
                    <a:pos x="114" y="0"/>
                  </a:cxn>
                  <a:cxn ang="0">
                    <a:pos x="25" y="0"/>
                  </a:cxn>
                  <a:cxn ang="0">
                    <a:pos x="0" y="27"/>
                  </a:cxn>
                  <a:cxn ang="0">
                    <a:pos x="82" y="27"/>
                  </a:cxn>
                </a:cxnLst>
                <a:rect l="0" t="0" r="r" b="b"/>
                <a:pathLst>
                  <a:path w="114" h="27">
                    <a:moveTo>
                      <a:pt x="82" y="27"/>
                    </a:moveTo>
                    <a:lnTo>
                      <a:pt x="114" y="0"/>
                    </a:lnTo>
                    <a:lnTo>
                      <a:pt x="25" y="0"/>
                    </a:lnTo>
                    <a:lnTo>
                      <a:pt x="0" y="27"/>
                    </a:lnTo>
                    <a:lnTo>
                      <a:pt x="82" y="27"/>
                    </a:lnTo>
                    <a:close/>
                  </a:path>
                </a:pathLst>
              </a:custGeom>
              <a:solidFill>
                <a:srgbClr val="739900"/>
              </a:solidFill>
              <a:ln w="12700">
                <a:solidFill>
                  <a:srgbClr val="000000"/>
                </a:solidFill>
                <a:prstDash val="solid"/>
                <a:round/>
                <a:headEnd/>
                <a:tailEnd/>
              </a:ln>
            </p:spPr>
            <p:txBody>
              <a:bodyPr/>
              <a:lstStyle/>
              <a:p>
                <a:endParaRPr lang="es-ES"/>
              </a:p>
            </p:txBody>
          </p:sp>
          <p:sp>
            <p:nvSpPr>
              <p:cNvPr id="161941" name="Freeform 149"/>
              <p:cNvSpPr>
                <a:spLocks/>
              </p:cNvSpPr>
              <p:nvPr/>
            </p:nvSpPr>
            <p:spPr bwMode="auto">
              <a:xfrm>
                <a:off x="2026" y="1443"/>
                <a:ext cx="24" cy="753"/>
              </a:xfrm>
              <a:custGeom>
                <a:avLst/>
                <a:gdLst/>
                <a:ahLst/>
                <a:cxnLst>
                  <a:cxn ang="0">
                    <a:pos x="0" y="753"/>
                  </a:cxn>
                  <a:cxn ang="0">
                    <a:pos x="0" y="18"/>
                  </a:cxn>
                  <a:cxn ang="0">
                    <a:pos x="24" y="0"/>
                  </a:cxn>
                  <a:cxn ang="0">
                    <a:pos x="24" y="726"/>
                  </a:cxn>
                  <a:cxn ang="0">
                    <a:pos x="0" y="753"/>
                  </a:cxn>
                </a:cxnLst>
                <a:rect l="0" t="0" r="r" b="b"/>
                <a:pathLst>
                  <a:path w="24" h="753">
                    <a:moveTo>
                      <a:pt x="0" y="753"/>
                    </a:moveTo>
                    <a:lnTo>
                      <a:pt x="0" y="18"/>
                    </a:lnTo>
                    <a:lnTo>
                      <a:pt x="24" y="0"/>
                    </a:lnTo>
                    <a:lnTo>
                      <a:pt x="24" y="726"/>
                    </a:lnTo>
                    <a:lnTo>
                      <a:pt x="0" y="753"/>
                    </a:lnTo>
                    <a:close/>
                  </a:path>
                </a:pathLst>
              </a:custGeom>
              <a:solidFill>
                <a:srgbClr val="1A3380"/>
              </a:solidFill>
              <a:ln w="12700">
                <a:solidFill>
                  <a:srgbClr val="000000"/>
                </a:solidFill>
                <a:prstDash val="solid"/>
                <a:round/>
                <a:headEnd/>
                <a:tailEnd/>
              </a:ln>
            </p:spPr>
            <p:txBody>
              <a:bodyPr/>
              <a:lstStyle/>
              <a:p>
                <a:endParaRPr lang="es-ES"/>
              </a:p>
            </p:txBody>
          </p:sp>
          <p:sp>
            <p:nvSpPr>
              <p:cNvPr id="161942" name="Rectangle 150"/>
              <p:cNvSpPr>
                <a:spLocks noChangeArrowheads="1"/>
              </p:cNvSpPr>
              <p:nvPr/>
            </p:nvSpPr>
            <p:spPr bwMode="auto">
              <a:xfrm>
                <a:off x="1936" y="1461"/>
                <a:ext cx="90" cy="735"/>
              </a:xfrm>
              <a:prstGeom prst="rect">
                <a:avLst/>
              </a:prstGeom>
              <a:solidFill>
                <a:srgbClr val="3366FF"/>
              </a:solidFill>
              <a:ln w="12700">
                <a:solidFill>
                  <a:srgbClr val="000000"/>
                </a:solidFill>
                <a:miter lim="800000"/>
                <a:headEnd/>
                <a:tailEnd/>
              </a:ln>
            </p:spPr>
            <p:txBody>
              <a:bodyPr/>
              <a:lstStyle/>
              <a:p>
                <a:endParaRPr lang="es-ES"/>
              </a:p>
            </p:txBody>
          </p:sp>
          <p:sp>
            <p:nvSpPr>
              <p:cNvPr id="161943" name="Freeform 151"/>
              <p:cNvSpPr>
                <a:spLocks/>
              </p:cNvSpPr>
              <p:nvPr/>
            </p:nvSpPr>
            <p:spPr bwMode="auto">
              <a:xfrm>
                <a:off x="1936" y="1443"/>
                <a:ext cx="114" cy="18"/>
              </a:xfrm>
              <a:custGeom>
                <a:avLst/>
                <a:gdLst/>
                <a:ahLst/>
                <a:cxnLst>
                  <a:cxn ang="0">
                    <a:pos x="90" y="18"/>
                  </a:cxn>
                  <a:cxn ang="0">
                    <a:pos x="114" y="0"/>
                  </a:cxn>
                  <a:cxn ang="0">
                    <a:pos x="33" y="0"/>
                  </a:cxn>
                  <a:cxn ang="0">
                    <a:pos x="0" y="18"/>
                  </a:cxn>
                  <a:cxn ang="0">
                    <a:pos x="90" y="18"/>
                  </a:cxn>
                </a:cxnLst>
                <a:rect l="0" t="0" r="r" b="b"/>
                <a:pathLst>
                  <a:path w="114" h="18">
                    <a:moveTo>
                      <a:pt x="90" y="18"/>
                    </a:moveTo>
                    <a:lnTo>
                      <a:pt x="114" y="0"/>
                    </a:lnTo>
                    <a:lnTo>
                      <a:pt x="33" y="0"/>
                    </a:lnTo>
                    <a:lnTo>
                      <a:pt x="0" y="18"/>
                    </a:lnTo>
                    <a:lnTo>
                      <a:pt x="90" y="18"/>
                    </a:lnTo>
                    <a:close/>
                  </a:path>
                </a:pathLst>
              </a:custGeom>
              <a:solidFill>
                <a:srgbClr val="264DBF"/>
              </a:solidFill>
              <a:ln w="12700">
                <a:solidFill>
                  <a:srgbClr val="000000"/>
                </a:solidFill>
                <a:prstDash val="solid"/>
                <a:round/>
                <a:headEnd/>
                <a:tailEnd/>
              </a:ln>
            </p:spPr>
            <p:txBody>
              <a:bodyPr/>
              <a:lstStyle/>
              <a:p>
                <a:endParaRPr lang="es-ES"/>
              </a:p>
            </p:txBody>
          </p:sp>
          <p:sp>
            <p:nvSpPr>
              <p:cNvPr id="161944" name="Freeform 152"/>
              <p:cNvSpPr>
                <a:spLocks/>
              </p:cNvSpPr>
              <p:nvPr/>
            </p:nvSpPr>
            <p:spPr bwMode="auto">
              <a:xfrm>
                <a:off x="2107" y="1497"/>
                <a:ext cx="24" cy="699"/>
              </a:xfrm>
              <a:custGeom>
                <a:avLst/>
                <a:gdLst/>
                <a:ahLst/>
                <a:cxnLst>
                  <a:cxn ang="0">
                    <a:pos x="0" y="699"/>
                  </a:cxn>
                  <a:cxn ang="0">
                    <a:pos x="0" y="18"/>
                  </a:cxn>
                  <a:cxn ang="0">
                    <a:pos x="24" y="0"/>
                  </a:cxn>
                  <a:cxn ang="0">
                    <a:pos x="24" y="672"/>
                  </a:cxn>
                  <a:cxn ang="0">
                    <a:pos x="0" y="699"/>
                  </a:cxn>
                </a:cxnLst>
                <a:rect l="0" t="0" r="r" b="b"/>
                <a:pathLst>
                  <a:path w="24" h="699">
                    <a:moveTo>
                      <a:pt x="0" y="699"/>
                    </a:moveTo>
                    <a:lnTo>
                      <a:pt x="0" y="18"/>
                    </a:lnTo>
                    <a:lnTo>
                      <a:pt x="24" y="0"/>
                    </a:lnTo>
                    <a:lnTo>
                      <a:pt x="24" y="672"/>
                    </a:lnTo>
                    <a:lnTo>
                      <a:pt x="0" y="699"/>
                    </a:lnTo>
                    <a:close/>
                  </a:path>
                </a:pathLst>
              </a:custGeom>
              <a:solidFill>
                <a:srgbClr val="4D6600"/>
              </a:solidFill>
              <a:ln w="12700">
                <a:solidFill>
                  <a:srgbClr val="000000"/>
                </a:solidFill>
                <a:prstDash val="solid"/>
                <a:round/>
                <a:headEnd/>
                <a:tailEnd/>
              </a:ln>
            </p:spPr>
            <p:txBody>
              <a:bodyPr/>
              <a:lstStyle/>
              <a:p>
                <a:endParaRPr lang="es-ES"/>
              </a:p>
            </p:txBody>
          </p:sp>
          <p:sp>
            <p:nvSpPr>
              <p:cNvPr id="161945" name="Rectangle 153"/>
              <p:cNvSpPr>
                <a:spLocks noChangeArrowheads="1"/>
              </p:cNvSpPr>
              <p:nvPr/>
            </p:nvSpPr>
            <p:spPr bwMode="auto">
              <a:xfrm>
                <a:off x="2026" y="1515"/>
                <a:ext cx="81" cy="681"/>
              </a:xfrm>
              <a:prstGeom prst="rect">
                <a:avLst/>
              </a:prstGeom>
              <a:solidFill>
                <a:srgbClr val="99CC00"/>
              </a:solidFill>
              <a:ln w="12700">
                <a:solidFill>
                  <a:srgbClr val="000000"/>
                </a:solidFill>
                <a:miter lim="800000"/>
                <a:headEnd/>
                <a:tailEnd/>
              </a:ln>
            </p:spPr>
            <p:txBody>
              <a:bodyPr/>
              <a:lstStyle/>
              <a:p>
                <a:endParaRPr lang="es-ES"/>
              </a:p>
            </p:txBody>
          </p:sp>
          <p:sp>
            <p:nvSpPr>
              <p:cNvPr id="161946" name="Freeform 154"/>
              <p:cNvSpPr>
                <a:spLocks/>
              </p:cNvSpPr>
              <p:nvPr/>
            </p:nvSpPr>
            <p:spPr bwMode="auto">
              <a:xfrm>
                <a:off x="2026" y="1497"/>
                <a:ext cx="105" cy="18"/>
              </a:xfrm>
              <a:custGeom>
                <a:avLst/>
                <a:gdLst/>
                <a:ahLst/>
                <a:cxnLst>
                  <a:cxn ang="0">
                    <a:pos x="81" y="18"/>
                  </a:cxn>
                  <a:cxn ang="0">
                    <a:pos x="105" y="0"/>
                  </a:cxn>
                  <a:cxn ang="0">
                    <a:pos x="24" y="0"/>
                  </a:cxn>
                  <a:cxn ang="0">
                    <a:pos x="0" y="18"/>
                  </a:cxn>
                  <a:cxn ang="0">
                    <a:pos x="81" y="18"/>
                  </a:cxn>
                </a:cxnLst>
                <a:rect l="0" t="0" r="r" b="b"/>
                <a:pathLst>
                  <a:path w="105" h="18">
                    <a:moveTo>
                      <a:pt x="81" y="18"/>
                    </a:moveTo>
                    <a:lnTo>
                      <a:pt x="105" y="0"/>
                    </a:lnTo>
                    <a:lnTo>
                      <a:pt x="24" y="0"/>
                    </a:lnTo>
                    <a:lnTo>
                      <a:pt x="0" y="18"/>
                    </a:lnTo>
                    <a:lnTo>
                      <a:pt x="81" y="18"/>
                    </a:lnTo>
                    <a:close/>
                  </a:path>
                </a:pathLst>
              </a:custGeom>
              <a:solidFill>
                <a:srgbClr val="739900"/>
              </a:solidFill>
              <a:ln w="12700">
                <a:solidFill>
                  <a:srgbClr val="000000"/>
                </a:solidFill>
                <a:prstDash val="solid"/>
                <a:round/>
                <a:headEnd/>
                <a:tailEnd/>
              </a:ln>
            </p:spPr>
            <p:txBody>
              <a:bodyPr/>
              <a:lstStyle/>
              <a:p>
                <a:endParaRPr lang="es-ES"/>
              </a:p>
            </p:txBody>
          </p:sp>
          <p:sp>
            <p:nvSpPr>
              <p:cNvPr id="161947" name="Freeform 155"/>
              <p:cNvSpPr>
                <a:spLocks/>
              </p:cNvSpPr>
              <p:nvPr/>
            </p:nvSpPr>
            <p:spPr bwMode="auto">
              <a:xfrm>
                <a:off x="2311" y="1906"/>
                <a:ext cx="32" cy="290"/>
              </a:xfrm>
              <a:custGeom>
                <a:avLst/>
                <a:gdLst/>
                <a:ahLst/>
                <a:cxnLst>
                  <a:cxn ang="0">
                    <a:pos x="0" y="290"/>
                  </a:cxn>
                  <a:cxn ang="0">
                    <a:pos x="0" y="18"/>
                  </a:cxn>
                  <a:cxn ang="0">
                    <a:pos x="32" y="0"/>
                  </a:cxn>
                  <a:cxn ang="0">
                    <a:pos x="32" y="263"/>
                  </a:cxn>
                  <a:cxn ang="0">
                    <a:pos x="0" y="290"/>
                  </a:cxn>
                </a:cxnLst>
                <a:rect l="0" t="0" r="r" b="b"/>
                <a:pathLst>
                  <a:path w="32" h="290">
                    <a:moveTo>
                      <a:pt x="0" y="290"/>
                    </a:moveTo>
                    <a:lnTo>
                      <a:pt x="0" y="18"/>
                    </a:lnTo>
                    <a:lnTo>
                      <a:pt x="32" y="0"/>
                    </a:lnTo>
                    <a:lnTo>
                      <a:pt x="32" y="263"/>
                    </a:lnTo>
                    <a:lnTo>
                      <a:pt x="0" y="290"/>
                    </a:lnTo>
                    <a:close/>
                  </a:path>
                </a:pathLst>
              </a:custGeom>
              <a:solidFill>
                <a:srgbClr val="1A3380"/>
              </a:solidFill>
              <a:ln w="12700">
                <a:solidFill>
                  <a:srgbClr val="000000"/>
                </a:solidFill>
                <a:prstDash val="solid"/>
                <a:round/>
                <a:headEnd/>
                <a:tailEnd/>
              </a:ln>
            </p:spPr>
            <p:txBody>
              <a:bodyPr/>
              <a:lstStyle/>
              <a:p>
                <a:endParaRPr lang="es-ES"/>
              </a:p>
            </p:txBody>
          </p:sp>
          <p:sp>
            <p:nvSpPr>
              <p:cNvPr id="161948" name="Rectangle 156"/>
              <p:cNvSpPr>
                <a:spLocks noChangeArrowheads="1"/>
              </p:cNvSpPr>
              <p:nvPr/>
            </p:nvSpPr>
            <p:spPr bwMode="auto">
              <a:xfrm>
                <a:off x="2229" y="1924"/>
                <a:ext cx="82" cy="272"/>
              </a:xfrm>
              <a:prstGeom prst="rect">
                <a:avLst/>
              </a:prstGeom>
              <a:solidFill>
                <a:srgbClr val="3366FF"/>
              </a:solidFill>
              <a:ln w="12700">
                <a:solidFill>
                  <a:srgbClr val="000000"/>
                </a:solidFill>
                <a:miter lim="800000"/>
                <a:headEnd/>
                <a:tailEnd/>
              </a:ln>
            </p:spPr>
            <p:txBody>
              <a:bodyPr/>
              <a:lstStyle/>
              <a:p>
                <a:endParaRPr lang="es-ES"/>
              </a:p>
            </p:txBody>
          </p:sp>
          <p:sp>
            <p:nvSpPr>
              <p:cNvPr id="161949" name="Freeform 157"/>
              <p:cNvSpPr>
                <a:spLocks/>
              </p:cNvSpPr>
              <p:nvPr/>
            </p:nvSpPr>
            <p:spPr bwMode="auto">
              <a:xfrm>
                <a:off x="2229" y="1906"/>
                <a:ext cx="114" cy="18"/>
              </a:xfrm>
              <a:custGeom>
                <a:avLst/>
                <a:gdLst/>
                <a:ahLst/>
                <a:cxnLst>
                  <a:cxn ang="0">
                    <a:pos x="82" y="18"/>
                  </a:cxn>
                  <a:cxn ang="0">
                    <a:pos x="114" y="0"/>
                  </a:cxn>
                  <a:cxn ang="0">
                    <a:pos x="33" y="0"/>
                  </a:cxn>
                  <a:cxn ang="0">
                    <a:pos x="0" y="18"/>
                  </a:cxn>
                  <a:cxn ang="0">
                    <a:pos x="82" y="18"/>
                  </a:cxn>
                </a:cxnLst>
                <a:rect l="0" t="0" r="r" b="b"/>
                <a:pathLst>
                  <a:path w="114" h="18">
                    <a:moveTo>
                      <a:pt x="82" y="18"/>
                    </a:moveTo>
                    <a:lnTo>
                      <a:pt x="114" y="0"/>
                    </a:lnTo>
                    <a:lnTo>
                      <a:pt x="33" y="0"/>
                    </a:lnTo>
                    <a:lnTo>
                      <a:pt x="0" y="18"/>
                    </a:lnTo>
                    <a:lnTo>
                      <a:pt x="82" y="18"/>
                    </a:lnTo>
                    <a:close/>
                  </a:path>
                </a:pathLst>
              </a:custGeom>
              <a:solidFill>
                <a:srgbClr val="264DBF"/>
              </a:solidFill>
              <a:ln w="12700">
                <a:solidFill>
                  <a:srgbClr val="000000"/>
                </a:solidFill>
                <a:prstDash val="solid"/>
                <a:round/>
                <a:headEnd/>
                <a:tailEnd/>
              </a:ln>
            </p:spPr>
            <p:txBody>
              <a:bodyPr/>
              <a:lstStyle/>
              <a:p>
                <a:endParaRPr lang="es-ES"/>
              </a:p>
            </p:txBody>
          </p:sp>
          <p:sp>
            <p:nvSpPr>
              <p:cNvPr id="161950" name="Freeform 158"/>
              <p:cNvSpPr>
                <a:spLocks/>
              </p:cNvSpPr>
              <p:nvPr/>
            </p:nvSpPr>
            <p:spPr bwMode="auto">
              <a:xfrm>
                <a:off x="2400" y="1942"/>
                <a:ext cx="25" cy="254"/>
              </a:xfrm>
              <a:custGeom>
                <a:avLst/>
                <a:gdLst/>
                <a:ahLst/>
                <a:cxnLst>
                  <a:cxn ang="0">
                    <a:pos x="0" y="254"/>
                  </a:cxn>
                  <a:cxn ang="0">
                    <a:pos x="0" y="27"/>
                  </a:cxn>
                  <a:cxn ang="0">
                    <a:pos x="25" y="0"/>
                  </a:cxn>
                  <a:cxn ang="0">
                    <a:pos x="25" y="227"/>
                  </a:cxn>
                  <a:cxn ang="0">
                    <a:pos x="0" y="254"/>
                  </a:cxn>
                </a:cxnLst>
                <a:rect l="0" t="0" r="r" b="b"/>
                <a:pathLst>
                  <a:path w="25" h="254">
                    <a:moveTo>
                      <a:pt x="0" y="254"/>
                    </a:moveTo>
                    <a:lnTo>
                      <a:pt x="0" y="27"/>
                    </a:lnTo>
                    <a:lnTo>
                      <a:pt x="25" y="0"/>
                    </a:lnTo>
                    <a:lnTo>
                      <a:pt x="25" y="227"/>
                    </a:lnTo>
                    <a:lnTo>
                      <a:pt x="0" y="254"/>
                    </a:lnTo>
                    <a:close/>
                  </a:path>
                </a:pathLst>
              </a:custGeom>
              <a:solidFill>
                <a:srgbClr val="4D6600"/>
              </a:solidFill>
              <a:ln w="12700">
                <a:solidFill>
                  <a:srgbClr val="000000"/>
                </a:solidFill>
                <a:prstDash val="solid"/>
                <a:round/>
                <a:headEnd/>
                <a:tailEnd/>
              </a:ln>
            </p:spPr>
            <p:txBody>
              <a:bodyPr/>
              <a:lstStyle/>
              <a:p>
                <a:endParaRPr lang="es-ES"/>
              </a:p>
            </p:txBody>
          </p:sp>
          <p:sp>
            <p:nvSpPr>
              <p:cNvPr id="161951" name="Rectangle 159"/>
              <p:cNvSpPr>
                <a:spLocks noChangeArrowheads="1"/>
              </p:cNvSpPr>
              <p:nvPr/>
            </p:nvSpPr>
            <p:spPr bwMode="auto">
              <a:xfrm>
                <a:off x="2311" y="1969"/>
                <a:ext cx="89" cy="227"/>
              </a:xfrm>
              <a:prstGeom prst="rect">
                <a:avLst/>
              </a:prstGeom>
              <a:solidFill>
                <a:srgbClr val="99CC00"/>
              </a:solidFill>
              <a:ln w="12700">
                <a:solidFill>
                  <a:srgbClr val="000000"/>
                </a:solidFill>
                <a:miter lim="800000"/>
                <a:headEnd/>
                <a:tailEnd/>
              </a:ln>
            </p:spPr>
            <p:txBody>
              <a:bodyPr/>
              <a:lstStyle/>
              <a:p>
                <a:endParaRPr lang="es-ES"/>
              </a:p>
            </p:txBody>
          </p:sp>
          <p:sp>
            <p:nvSpPr>
              <p:cNvPr id="161952" name="Freeform 160"/>
              <p:cNvSpPr>
                <a:spLocks/>
              </p:cNvSpPr>
              <p:nvPr/>
            </p:nvSpPr>
            <p:spPr bwMode="auto">
              <a:xfrm>
                <a:off x="2311" y="1942"/>
                <a:ext cx="114" cy="27"/>
              </a:xfrm>
              <a:custGeom>
                <a:avLst/>
                <a:gdLst/>
                <a:ahLst/>
                <a:cxnLst>
                  <a:cxn ang="0">
                    <a:pos x="89" y="27"/>
                  </a:cxn>
                  <a:cxn ang="0">
                    <a:pos x="114" y="0"/>
                  </a:cxn>
                  <a:cxn ang="0">
                    <a:pos x="32" y="0"/>
                  </a:cxn>
                  <a:cxn ang="0">
                    <a:pos x="0" y="27"/>
                  </a:cxn>
                  <a:cxn ang="0">
                    <a:pos x="89" y="27"/>
                  </a:cxn>
                </a:cxnLst>
                <a:rect l="0" t="0" r="r" b="b"/>
                <a:pathLst>
                  <a:path w="114" h="27">
                    <a:moveTo>
                      <a:pt x="89" y="27"/>
                    </a:moveTo>
                    <a:lnTo>
                      <a:pt x="114" y="0"/>
                    </a:lnTo>
                    <a:lnTo>
                      <a:pt x="32" y="0"/>
                    </a:lnTo>
                    <a:lnTo>
                      <a:pt x="0" y="27"/>
                    </a:lnTo>
                    <a:lnTo>
                      <a:pt x="89" y="27"/>
                    </a:lnTo>
                    <a:close/>
                  </a:path>
                </a:pathLst>
              </a:custGeom>
              <a:solidFill>
                <a:srgbClr val="739900"/>
              </a:solidFill>
              <a:ln w="12700">
                <a:solidFill>
                  <a:srgbClr val="000000"/>
                </a:solidFill>
                <a:prstDash val="solid"/>
                <a:round/>
                <a:headEnd/>
                <a:tailEnd/>
              </a:ln>
            </p:spPr>
            <p:txBody>
              <a:bodyPr/>
              <a:lstStyle/>
              <a:p>
                <a:endParaRPr lang="es-ES"/>
              </a:p>
            </p:txBody>
          </p:sp>
          <p:sp>
            <p:nvSpPr>
              <p:cNvPr id="161953" name="Freeform 161"/>
              <p:cNvSpPr>
                <a:spLocks/>
              </p:cNvSpPr>
              <p:nvPr/>
            </p:nvSpPr>
            <p:spPr bwMode="auto">
              <a:xfrm>
                <a:off x="2604" y="1470"/>
                <a:ext cx="33" cy="726"/>
              </a:xfrm>
              <a:custGeom>
                <a:avLst/>
                <a:gdLst/>
                <a:ahLst/>
                <a:cxnLst>
                  <a:cxn ang="0">
                    <a:pos x="0" y="726"/>
                  </a:cxn>
                  <a:cxn ang="0">
                    <a:pos x="0" y="27"/>
                  </a:cxn>
                  <a:cxn ang="0">
                    <a:pos x="33" y="0"/>
                  </a:cxn>
                  <a:cxn ang="0">
                    <a:pos x="33" y="699"/>
                  </a:cxn>
                  <a:cxn ang="0">
                    <a:pos x="0" y="726"/>
                  </a:cxn>
                </a:cxnLst>
                <a:rect l="0" t="0" r="r" b="b"/>
                <a:pathLst>
                  <a:path w="33" h="726">
                    <a:moveTo>
                      <a:pt x="0" y="726"/>
                    </a:moveTo>
                    <a:lnTo>
                      <a:pt x="0" y="27"/>
                    </a:lnTo>
                    <a:lnTo>
                      <a:pt x="33" y="0"/>
                    </a:lnTo>
                    <a:lnTo>
                      <a:pt x="33" y="699"/>
                    </a:lnTo>
                    <a:lnTo>
                      <a:pt x="0" y="726"/>
                    </a:lnTo>
                    <a:close/>
                  </a:path>
                </a:pathLst>
              </a:custGeom>
              <a:solidFill>
                <a:srgbClr val="1A3380"/>
              </a:solidFill>
              <a:ln w="12700">
                <a:solidFill>
                  <a:srgbClr val="000000"/>
                </a:solidFill>
                <a:prstDash val="solid"/>
                <a:round/>
                <a:headEnd/>
                <a:tailEnd/>
              </a:ln>
            </p:spPr>
            <p:txBody>
              <a:bodyPr/>
              <a:lstStyle/>
              <a:p>
                <a:endParaRPr lang="es-ES"/>
              </a:p>
            </p:txBody>
          </p:sp>
          <p:sp>
            <p:nvSpPr>
              <p:cNvPr id="161954" name="Rectangle 162"/>
              <p:cNvSpPr>
                <a:spLocks noChangeArrowheads="1"/>
              </p:cNvSpPr>
              <p:nvPr/>
            </p:nvSpPr>
            <p:spPr bwMode="auto">
              <a:xfrm>
                <a:off x="2522" y="1497"/>
                <a:ext cx="82" cy="699"/>
              </a:xfrm>
              <a:prstGeom prst="rect">
                <a:avLst/>
              </a:prstGeom>
              <a:solidFill>
                <a:srgbClr val="3366FF"/>
              </a:solidFill>
              <a:ln w="12700">
                <a:solidFill>
                  <a:srgbClr val="000000"/>
                </a:solidFill>
                <a:miter lim="800000"/>
                <a:headEnd/>
                <a:tailEnd/>
              </a:ln>
            </p:spPr>
            <p:txBody>
              <a:bodyPr/>
              <a:lstStyle/>
              <a:p>
                <a:endParaRPr lang="es-ES"/>
              </a:p>
            </p:txBody>
          </p:sp>
          <p:sp>
            <p:nvSpPr>
              <p:cNvPr id="161955" name="Freeform 163"/>
              <p:cNvSpPr>
                <a:spLocks/>
              </p:cNvSpPr>
              <p:nvPr/>
            </p:nvSpPr>
            <p:spPr bwMode="auto">
              <a:xfrm>
                <a:off x="2522" y="1470"/>
                <a:ext cx="115" cy="27"/>
              </a:xfrm>
              <a:custGeom>
                <a:avLst/>
                <a:gdLst/>
                <a:ahLst/>
                <a:cxnLst>
                  <a:cxn ang="0">
                    <a:pos x="82" y="27"/>
                  </a:cxn>
                  <a:cxn ang="0">
                    <a:pos x="115" y="0"/>
                  </a:cxn>
                  <a:cxn ang="0">
                    <a:pos x="33" y="0"/>
                  </a:cxn>
                  <a:cxn ang="0">
                    <a:pos x="0" y="27"/>
                  </a:cxn>
                  <a:cxn ang="0">
                    <a:pos x="82" y="27"/>
                  </a:cxn>
                </a:cxnLst>
                <a:rect l="0" t="0" r="r" b="b"/>
                <a:pathLst>
                  <a:path w="115" h="27">
                    <a:moveTo>
                      <a:pt x="82" y="27"/>
                    </a:moveTo>
                    <a:lnTo>
                      <a:pt x="115" y="0"/>
                    </a:lnTo>
                    <a:lnTo>
                      <a:pt x="33" y="0"/>
                    </a:lnTo>
                    <a:lnTo>
                      <a:pt x="0" y="27"/>
                    </a:lnTo>
                    <a:lnTo>
                      <a:pt x="82" y="27"/>
                    </a:lnTo>
                    <a:close/>
                  </a:path>
                </a:pathLst>
              </a:custGeom>
              <a:solidFill>
                <a:srgbClr val="264DBF"/>
              </a:solidFill>
              <a:ln w="12700">
                <a:solidFill>
                  <a:srgbClr val="000000"/>
                </a:solidFill>
                <a:prstDash val="solid"/>
                <a:round/>
                <a:headEnd/>
                <a:tailEnd/>
              </a:ln>
            </p:spPr>
            <p:txBody>
              <a:bodyPr/>
              <a:lstStyle/>
              <a:p>
                <a:endParaRPr lang="es-ES"/>
              </a:p>
            </p:txBody>
          </p:sp>
          <p:sp>
            <p:nvSpPr>
              <p:cNvPr id="161956" name="Freeform 164"/>
              <p:cNvSpPr>
                <a:spLocks/>
              </p:cNvSpPr>
              <p:nvPr/>
            </p:nvSpPr>
            <p:spPr bwMode="auto">
              <a:xfrm>
                <a:off x="2685" y="1542"/>
                <a:ext cx="33" cy="654"/>
              </a:xfrm>
              <a:custGeom>
                <a:avLst/>
                <a:gdLst/>
                <a:ahLst/>
                <a:cxnLst>
                  <a:cxn ang="0">
                    <a:pos x="0" y="654"/>
                  </a:cxn>
                  <a:cxn ang="0">
                    <a:pos x="0" y="28"/>
                  </a:cxn>
                  <a:cxn ang="0">
                    <a:pos x="33" y="0"/>
                  </a:cxn>
                  <a:cxn ang="0">
                    <a:pos x="33" y="627"/>
                  </a:cxn>
                  <a:cxn ang="0">
                    <a:pos x="0" y="654"/>
                  </a:cxn>
                </a:cxnLst>
                <a:rect l="0" t="0" r="r" b="b"/>
                <a:pathLst>
                  <a:path w="33" h="654">
                    <a:moveTo>
                      <a:pt x="0" y="654"/>
                    </a:moveTo>
                    <a:lnTo>
                      <a:pt x="0" y="28"/>
                    </a:lnTo>
                    <a:lnTo>
                      <a:pt x="33" y="0"/>
                    </a:lnTo>
                    <a:lnTo>
                      <a:pt x="33" y="627"/>
                    </a:lnTo>
                    <a:lnTo>
                      <a:pt x="0" y="654"/>
                    </a:lnTo>
                    <a:close/>
                  </a:path>
                </a:pathLst>
              </a:custGeom>
              <a:solidFill>
                <a:srgbClr val="4D6600"/>
              </a:solidFill>
              <a:ln w="12700">
                <a:solidFill>
                  <a:srgbClr val="000000"/>
                </a:solidFill>
                <a:prstDash val="solid"/>
                <a:round/>
                <a:headEnd/>
                <a:tailEnd/>
              </a:ln>
            </p:spPr>
            <p:txBody>
              <a:bodyPr/>
              <a:lstStyle/>
              <a:p>
                <a:endParaRPr lang="es-ES"/>
              </a:p>
            </p:txBody>
          </p:sp>
          <p:sp>
            <p:nvSpPr>
              <p:cNvPr id="161957" name="Rectangle 165"/>
              <p:cNvSpPr>
                <a:spLocks noChangeArrowheads="1"/>
              </p:cNvSpPr>
              <p:nvPr/>
            </p:nvSpPr>
            <p:spPr bwMode="auto">
              <a:xfrm>
                <a:off x="2604" y="1570"/>
                <a:ext cx="81" cy="626"/>
              </a:xfrm>
              <a:prstGeom prst="rect">
                <a:avLst/>
              </a:prstGeom>
              <a:solidFill>
                <a:srgbClr val="99CC00"/>
              </a:solidFill>
              <a:ln w="12700">
                <a:solidFill>
                  <a:srgbClr val="000000"/>
                </a:solidFill>
                <a:miter lim="800000"/>
                <a:headEnd/>
                <a:tailEnd/>
              </a:ln>
            </p:spPr>
            <p:txBody>
              <a:bodyPr/>
              <a:lstStyle/>
              <a:p>
                <a:endParaRPr lang="es-ES"/>
              </a:p>
            </p:txBody>
          </p:sp>
          <p:sp>
            <p:nvSpPr>
              <p:cNvPr id="161958" name="Freeform 166"/>
              <p:cNvSpPr>
                <a:spLocks/>
              </p:cNvSpPr>
              <p:nvPr/>
            </p:nvSpPr>
            <p:spPr bwMode="auto">
              <a:xfrm>
                <a:off x="2604" y="1542"/>
                <a:ext cx="114" cy="28"/>
              </a:xfrm>
              <a:custGeom>
                <a:avLst/>
                <a:gdLst/>
                <a:ahLst/>
                <a:cxnLst>
                  <a:cxn ang="0">
                    <a:pos x="81" y="28"/>
                  </a:cxn>
                  <a:cxn ang="0">
                    <a:pos x="114" y="0"/>
                  </a:cxn>
                  <a:cxn ang="0">
                    <a:pos x="33" y="0"/>
                  </a:cxn>
                  <a:cxn ang="0">
                    <a:pos x="0" y="28"/>
                  </a:cxn>
                  <a:cxn ang="0">
                    <a:pos x="81" y="28"/>
                  </a:cxn>
                </a:cxnLst>
                <a:rect l="0" t="0" r="r" b="b"/>
                <a:pathLst>
                  <a:path w="114" h="28">
                    <a:moveTo>
                      <a:pt x="81" y="28"/>
                    </a:moveTo>
                    <a:lnTo>
                      <a:pt x="114" y="0"/>
                    </a:lnTo>
                    <a:lnTo>
                      <a:pt x="33" y="0"/>
                    </a:lnTo>
                    <a:lnTo>
                      <a:pt x="0" y="28"/>
                    </a:lnTo>
                    <a:lnTo>
                      <a:pt x="81" y="28"/>
                    </a:lnTo>
                    <a:close/>
                  </a:path>
                </a:pathLst>
              </a:custGeom>
              <a:solidFill>
                <a:srgbClr val="739900"/>
              </a:solidFill>
              <a:ln w="12700">
                <a:solidFill>
                  <a:srgbClr val="000000"/>
                </a:solidFill>
                <a:prstDash val="solid"/>
                <a:round/>
                <a:headEnd/>
                <a:tailEnd/>
              </a:ln>
            </p:spPr>
            <p:txBody>
              <a:bodyPr/>
              <a:lstStyle/>
              <a:p>
                <a:endParaRPr lang="es-ES"/>
              </a:p>
            </p:txBody>
          </p:sp>
          <p:sp>
            <p:nvSpPr>
              <p:cNvPr id="161959" name="Freeform 167"/>
              <p:cNvSpPr>
                <a:spLocks/>
              </p:cNvSpPr>
              <p:nvPr/>
            </p:nvSpPr>
            <p:spPr bwMode="auto">
              <a:xfrm>
                <a:off x="2897" y="743"/>
                <a:ext cx="33" cy="1453"/>
              </a:xfrm>
              <a:custGeom>
                <a:avLst/>
                <a:gdLst/>
                <a:ahLst/>
                <a:cxnLst>
                  <a:cxn ang="0">
                    <a:pos x="0" y="1453"/>
                  </a:cxn>
                  <a:cxn ang="0">
                    <a:pos x="0" y="28"/>
                  </a:cxn>
                  <a:cxn ang="0">
                    <a:pos x="33" y="0"/>
                  </a:cxn>
                  <a:cxn ang="0">
                    <a:pos x="33" y="1426"/>
                  </a:cxn>
                  <a:cxn ang="0">
                    <a:pos x="0" y="1453"/>
                  </a:cxn>
                </a:cxnLst>
                <a:rect l="0" t="0" r="r" b="b"/>
                <a:pathLst>
                  <a:path w="33" h="1453">
                    <a:moveTo>
                      <a:pt x="0" y="1453"/>
                    </a:moveTo>
                    <a:lnTo>
                      <a:pt x="0" y="28"/>
                    </a:lnTo>
                    <a:lnTo>
                      <a:pt x="33" y="0"/>
                    </a:lnTo>
                    <a:lnTo>
                      <a:pt x="33" y="1426"/>
                    </a:lnTo>
                    <a:lnTo>
                      <a:pt x="0" y="1453"/>
                    </a:lnTo>
                    <a:close/>
                  </a:path>
                </a:pathLst>
              </a:custGeom>
              <a:solidFill>
                <a:srgbClr val="1A3380"/>
              </a:solidFill>
              <a:ln w="12700">
                <a:solidFill>
                  <a:srgbClr val="000000"/>
                </a:solidFill>
                <a:prstDash val="solid"/>
                <a:round/>
                <a:headEnd/>
                <a:tailEnd/>
              </a:ln>
            </p:spPr>
            <p:txBody>
              <a:bodyPr/>
              <a:lstStyle/>
              <a:p>
                <a:endParaRPr lang="es-ES"/>
              </a:p>
            </p:txBody>
          </p:sp>
          <p:sp>
            <p:nvSpPr>
              <p:cNvPr id="161960" name="Rectangle 168"/>
              <p:cNvSpPr>
                <a:spLocks noChangeArrowheads="1"/>
              </p:cNvSpPr>
              <p:nvPr/>
            </p:nvSpPr>
            <p:spPr bwMode="auto">
              <a:xfrm>
                <a:off x="2816" y="771"/>
                <a:ext cx="81" cy="1425"/>
              </a:xfrm>
              <a:prstGeom prst="rect">
                <a:avLst/>
              </a:prstGeom>
              <a:solidFill>
                <a:srgbClr val="3366FF"/>
              </a:solidFill>
              <a:ln w="12700">
                <a:solidFill>
                  <a:srgbClr val="000000"/>
                </a:solidFill>
                <a:miter lim="800000"/>
                <a:headEnd/>
                <a:tailEnd/>
              </a:ln>
            </p:spPr>
            <p:txBody>
              <a:bodyPr/>
              <a:lstStyle/>
              <a:p>
                <a:endParaRPr lang="es-ES"/>
              </a:p>
            </p:txBody>
          </p:sp>
          <p:sp>
            <p:nvSpPr>
              <p:cNvPr id="161961" name="Freeform 169"/>
              <p:cNvSpPr>
                <a:spLocks/>
              </p:cNvSpPr>
              <p:nvPr/>
            </p:nvSpPr>
            <p:spPr bwMode="auto">
              <a:xfrm>
                <a:off x="2816" y="743"/>
                <a:ext cx="114" cy="28"/>
              </a:xfrm>
              <a:custGeom>
                <a:avLst/>
                <a:gdLst/>
                <a:ahLst/>
                <a:cxnLst>
                  <a:cxn ang="0">
                    <a:pos x="81" y="28"/>
                  </a:cxn>
                  <a:cxn ang="0">
                    <a:pos x="114" y="0"/>
                  </a:cxn>
                  <a:cxn ang="0">
                    <a:pos x="24" y="0"/>
                  </a:cxn>
                  <a:cxn ang="0">
                    <a:pos x="0" y="28"/>
                  </a:cxn>
                  <a:cxn ang="0">
                    <a:pos x="81" y="28"/>
                  </a:cxn>
                </a:cxnLst>
                <a:rect l="0" t="0" r="r" b="b"/>
                <a:pathLst>
                  <a:path w="114" h="28">
                    <a:moveTo>
                      <a:pt x="81" y="28"/>
                    </a:moveTo>
                    <a:lnTo>
                      <a:pt x="114" y="0"/>
                    </a:lnTo>
                    <a:lnTo>
                      <a:pt x="24" y="0"/>
                    </a:lnTo>
                    <a:lnTo>
                      <a:pt x="0" y="28"/>
                    </a:lnTo>
                    <a:lnTo>
                      <a:pt x="81" y="28"/>
                    </a:lnTo>
                    <a:close/>
                  </a:path>
                </a:pathLst>
              </a:custGeom>
              <a:solidFill>
                <a:srgbClr val="264DBF"/>
              </a:solidFill>
              <a:ln w="12700">
                <a:solidFill>
                  <a:srgbClr val="000000"/>
                </a:solidFill>
                <a:prstDash val="solid"/>
                <a:round/>
                <a:headEnd/>
                <a:tailEnd/>
              </a:ln>
            </p:spPr>
            <p:txBody>
              <a:bodyPr/>
              <a:lstStyle/>
              <a:p>
                <a:endParaRPr lang="es-ES"/>
              </a:p>
            </p:txBody>
          </p:sp>
          <p:sp>
            <p:nvSpPr>
              <p:cNvPr id="161962" name="Freeform 170"/>
              <p:cNvSpPr>
                <a:spLocks/>
              </p:cNvSpPr>
              <p:nvPr/>
            </p:nvSpPr>
            <p:spPr bwMode="auto">
              <a:xfrm>
                <a:off x="2979" y="789"/>
                <a:ext cx="32" cy="1407"/>
              </a:xfrm>
              <a:custGeom>
                <a:avLst/>
                <a:gdLst/>
                <a:ahLst/>
                <a:cxnLst>
                  <a:cxn ang="0">
                    <a:pos x="0" y="1407"/>
                  </a:cxn>
                  <a:cxn ang="0">
                    <a:pos x="0" y="18"/>
                  </a:cxn>
                  <a:cxn ang="0">
                    <a:pos x="32" y="0"/>
                  </a:cxn>
                  <a:cxn ang="0">
                    <a:pos x="32" y="1380"/>
                  </a:cxn>
                  <a:cxn ang="0">
                    <a:pos x="0" y="1407"/>
                  </a:cxn>
                </a:cxnLst>
                <a:rect l="0" t="0" r="r" b="b"/>
                <a:pathLst>
                  <a:path w="32" h="1407">
                    <a:moveTo>
                      <a:pt x="0" y="1407"/>
                    </a:moveTo>
                    <a:lnTo>
                      <a:pt x="0" y="18"/>
                    </a:lnTo>
                    <a:lnTo>
                      <a:pt x="32" y="0"/>
                    </a:lnTo>
                    <a:lnTo>
                      <a:pt x="32" y="1380"/>
                    </a:lnTo>
                    <a:lnTo>
                      <a:pt x="0" y="1407"/>
                    </a:lnTo>
                    <a:close/>
                  </a:path>
                </a:pathLst>
              </a:custGeom>
              <a:solidFill>
                <a:srgbClr val="4D6600"/>
              </a:solidFill>
              <a:ln w="12700">
                <a:solidFill>
                  <a:srgbClr val="000000"/>
                </a:solidFill>
                <a:prstDash val="solid"/>
                <a:round/>
                <a:headEnd/>
                <a:tailEnd/>
              </a:ln>
            </p:spPr>
            <p:txBody>
              <a:bodyPr/>
              <a:lstStyle/>
              <a:p>
                <a:endParaRPr lang="es-ES"/>
              </a:p>
            </p:txBody>
          </p:sp>
          <p:sp>
            <p:nvSpPr>
              <p:cNvPr id="161963" name="Rectangle 171"/>
              <p:cNvSpPr>
                <a:spLocks noChangeArrowheads="1"/>
              </p:cNvSpPr>
              <p:nvPr/>
            </p:nvSpPr>
            <p:spPr bwMode="auto">
              <a:xfrm>
                <a:off x="2897" y="807"/>
                <a:ext cx="82" cy="1389"/>
              </a:xfrm>
              <a:prstGeom prst="rect">
                <a:avLst/>
              </a:prstGeom>
              <a:solidFill>
                <a:srgbClr val="99CC00"/>
              </a:solidFill>
              <a:ln w="12700">
                <a:solidFill>
                  <a:srgbClr val="000000"/>
                </a:solidFill>
                <a:miter lim="800000"/>
                <a:headEnd/>
                <a:tailEnd/>
              </a:ln>
            </p:spPr>
            <p:txBody>
              <a:bodyPr/>
              <a:lstStyle/>
              <a:p>
                <a:endParaRPr lang="es-ES"/>
              </a:p>
            </p:txBody>
          </p:sp>
          <p:sp>
            <p:nvSpPr>
              <p:cNvPr id="161964" name="Freeform 172"/>
              <p:cNvSpPr>
                <a:spLocks/>
              </p:cNvSpPr>
              <p:nvPr/>
            </p:nvSpPr>
            <p:spPr bwMode="auto">
              <a:xfrm>
                <a:off x="2897" y="789"/>
                <a:ext cx="114" cy="18"/>
              </a:xfrm>
              <a:custGeom>
                <a:avLst/>
                <a:gdLst/>
                <a:ahLst/>
                <a:cxnLst>
                  <a:cxn ang="0">
                    <a:pos x="82" y="18"/>
                  </a:cxn>
                  <a:cxn ang="0">
                    <a:pos x="114" y="0"/>
                  </a:cxn>
                  <a:cxn ang="0">
                    <a:pos x="33" y="0"/>
                  </a:cxn>
                  <a:cxn ang="0">
                    <a:pos x="0" y="18"/>
                  </a:cxn>
                  <a:cxn ang="0">
                    <a:pos x="82" y="18"/>
                  </a:cxn>
                </a:cxnLst>
                <a:rect l="0" t="0" r="r" b="b"/>
                <a:pathLst>
                  <a:path w="114" h="18">
                    <a:moveTo>
                      <a:pt x="82" y="18"/>
                    </a:moveTo>
                    <a:lnTo>
                      <a:pt x="114" y="0"/>
                    </a:lnTo>
                    <a:lnTo>
                      <a:pt x="33" y="0"/>
                    </a:lnTo>
                    <a:lnTo>
                      <a:pt x="0" y="18"/>
                    </a:lnTo>
                    <a:lnTo>
                      <a:pt x="82" y="18"/>
                    </a:lnTo>
                    <a:close/>
                  </a:path>
                </a:pathLst>
              </a:custGeom>
              <a:solidFill>
                <a:srgbClr val="739900"/>
              </a:solidFill>
              <a:ln w="12700">
                <a:solidFill>
                  <a:srgbClr val="000000"/>
                </a:solidFill>
                <a:prstDash val="solid"/>
                <a:round/>
                <a:headEnd/>
                <a:tailEnd/>
              </a:ln>
            </p:spPr>
            <p:txBody>
              <a:bodyPr/>
              <a:lstStyle/>
              <a:p>
                <a:endParaRPr lang="es-ES"/>
              </a:p>
            </p:txBody>
          </p:sp>
          <p:sp>
            <p:nvSpPr>
              <p:cNvPr id="161965" name="Freeform 173"/>
              <p:cNvSpPr>
                <a:spLocks/>
              </p:cNvSpPr>
              <p:nvPr/>
            </p:nvSpPr>
            <p:spPr bwMode="auto">
              <a:xfrm>
                <a:off x="3190" y="1797"/>
                <a:ext cx="25" cy="399"/>
              </a:xfrm>
              <a:custGeom>
                <a:avLst/>
                <a:gdLst/>
                <a:ahLst/>
                <a:cxnLst>
                  <a:cxn ang="0">
                    <a:pos x="0" y="399"/>
                  </a:cxn>
                  <a:cxn ang="0">
                    <a:pos x="0" y="18"/>
                  </a:cxn>
                  <a:cxn ang="0">
                    <a:pos x="25" y="0"/>
                  </a:cxn>
                  <a:cxn ang="0">
                    <a:pos x="25" y="372"/>
                  </a:cxn>
                  <a:cxn ang="0">
                    <a:pos x="0" y="399"/>
                  </a:cxn>
                </a:cxnLst>
                <a:rect l="0" t="0" r="r" b="b"/>
                <a:pathLst>
                  <a:path w="25" h="399">
                    <a:moveTo>
                      <a:pt x="0" y="399"/>
                    </a:moveTo>
                    <a:lnTo>
                      <a:pt x="0" y="18"/>
                    </a:lnTo>
                    <a:lnTo>
                      <a:pt x="25" y="0"/>
                    </a:lnTo>
                    <a:lnTo>
                      <a:pt x="25" y="372"/>
                    </a:lnTo>
                    <a:lnTo>
                      <a:pt x="0" y="399"/>
                    </a:lnTo>
                    <a:close/>
                  </a:path>
                </a:pathLst>
              </a:custGeom>
              <a:solidFill>
                <a:srgbClr val="1A3380"/>
              </a:solidFill>
              <a:ln w="12700">
                <a:solidFill>
                  <a:srgbClr val="000000"/>
                </a:solidFill>
                <a:prstDash val="solid"/>
                <a:round/>
                <a:headEnd/>
                <a:tailEnd/>
              </a:ln>
            </p:spPr>
            <p:txBody>
              <a:bodyPr/>
              <a:lstStyle/>
              <a:p>
                <a:endParaRPr lang="es-ES"/>
              </a:p>
            </p:txBody>
          </p:sp>
          <p:sp>
            <p:nvSpPr>
              <p:cNvPr id="161966" name="Rectangle 174"/>
              <p:cNvSpPr>
                <a:spLocks noChangeArrowheads="1"/>
              </p:cNvSpPr>
              <p:nvPr/>
            </p:nvSpPr>
            <p:spPr bwMode="auto">
              <a:xfrm>
                <a:off x="3109" y="1815"/>
                <a:ext cx="81" cy="381"/>
              </a:xfrm>
              <a:prstGeom prst="rect">
                <a:avLst/>
              </a:prstGeom>
              <a:solidFill>
                <a:srgbClr val="3366FF"/>
              </a:solidFill>
              <a:ln w="12700">
                <a:solidFill>
                  <a:srgbClr val="000000"/>
                </a:solidFill>
                <a:miter lim="800000"/>
                <a:headEnd/>
                <a:tailEnd/>
              </a:ln>
            </p:spPr>
            <p:txBody>
              <a:bodyPr/>
              <a:lstStyle/>
              <a:p>
                <a:endParaRPr lang="es-ES"/>
              </a:p>
            </p:txBody>
          </p:sp>
          <p:sp>
            <p:nvSpPr>
              <p:cNvPr id="161967" name="Freeform 175"/>
              <p:cNvSpPr>
                <a:spLocks/>
              </p:cNvSpPr>
              <p:nvPr/>
            </p:nvSpPr>
            <p:spPr bwMode="auto">
              <a:xfrm>
                <a:off x="3109" y="1797"/>
                <a:ext cx="106" cy="18"/>
              </a:xfrm>
              <a:custGeom>
                <a:avLst/>
                <a:gdLst/>
                <a:ahLst/>
                <a:cxnLst>
                  <a:cxn ang="0">
                    <a:pos x="81" y="18"/>
                  </a:cxn>
                  <a:cxn ang="0">
                    <a:pos x="106" y="0"/>
                  </a:cxn>
                  <a:cxn ang="0">
                    <a:pos x="24" y="0"/>
                  </a:cxn>
                  <a:cxn ang="0">
                    <a:pos x="0" y="18"/>
                  </a:cxn>
                  <a:cxn ang="0">
                    <a:pos x="81" y="18"/>
                  </a:cxn>
                </a:cxnLst>
                <a:rect l="0" t="0" r="r" b="b"/>
                <a:pathLst>
                  <a:path w="106" h="18">
                    <a:moveTo>
                      <a:pt x="81" y="18"/>
                    </a:moveTo>
                    <a:lnTo>
                      <a:pt x="106" y="0"/>
                    </a:lnTo>
                    <a:lnTo>
                      <a:pt x="24" y="0"/>
                    </a:lnTo>
                    <a:lnTo>
                      <a:pt x="0" y="18"/>
                    </a:lnTo>
                    <a:lnTo>
                      <a:pt x="81" y="18"/>
                    </a:lnTo>
                    <a:close/>
                  </a:path>
                </a:pathLst>
              </a:custGeom>
              <a:solidFill>
                <a:srgbClr val="264DBF"/>
              </a:solidFill>
              <a:ln w="12700">
                <a:solidFill>
                  <a:srgbClr val="000000"/>
                </a:solidFill>
                <a:prstDash val="solid"/>
                <a:round/>
                <a:headEnd/>
                <a:tailEnd/>
              </a:ln>
            </p:spPr>
            <p:txBody>
              <a:bodyPr/>
              <a:lstStyle/>
              <a:p>
                <a:endParaRPr lang="es-ES"/>
              </a:p>
            </p:txBody>
          </p:sp>
          <p:sp>
            <p:nvSpPr>
              <p:cNvPr id="161968" name="Freeform 176"/>
              <p:cNvSpPr>
                <a:spLocks/>
              </p:cNvSpPr>
              <p:nvPr/>
            </p:nvSpPr>
            <p:spPr bwMode="auto">
              <a:xfrm>
                <a:off x="3272" y="1842"/>
                <a:ext cx="32" cy="354"/>
              </a:xfrm>
              <a:custGeom>
                <a:avLst/>
                <a:gdLst/>
                <a:ahLst/>
                <a:cxnLst>
                  <a:cxn ang="0">
                    <a:pos x="0" y="354"/>
                  </a:cxn>
                  <a:cxn ang="0">
                    <a:pos x="0" y="18"/>
                  </a:cxn>
                  <a:cxn ang="0">
                    <a:pos x="32" y="0"/>
                  </a:cxn>
                  <a:cxn ang="0">
                    <a:pos x="32" y="327"/>
                  </a:cxn>
                  <a:cxn ang="0">
                    <a:pos x="0" y="354"/>
                  </a:cxn>
                </a:cxnLst>
                <a:rect l="0" t="0" r="r" b="b"/>
                <a:pathLst>
                  <a:path w="32" h="354">
                    <a:moveTo>
                      <a:pt x="0" y="354"/>
                    </a:moveTo>
                    <a:lnTo>
                      <a:pt x="0" y="18"/>
                    </a:lnTo>
                    <a:lnTo>
                      <a:pt x="32" y="0"/>
                    </a:lnTo>
                    <a:lnTo>
                      <a:pt x="32" y="327"/>
                    </a:lnTo>
                    <a:lnTo>
                      <a:pt x="0" y="354"/>
                    </a:lnTo>
                    <a:close/>
                  </a:path>
                </a:pathLst>
              </a:custGeom>
              <a:solidFill>
                <a:srgbClr val="4D6600"/>
              </a:solidFill>
              <a:ln w="12700">
                <a:solidFill>
                  <a:srgbClr val="000000"/>
                </a:solidFill>
                <a:prstDash val="solid"/>
                <a:round/>
                <a:headEnd/>
                <a:tailEnd/>
              </a:ln>
            </p:spPr>
            <p:txBody>
              <a:bodyPr/>
              <a:lstStyle/>
              <a:p>
                <a:endParaRPr lang="es-ES"/>
              </a:p>
            </p:txBody>
          </p:sp>
          <p:sp>
            <p:nvSpPr>
              <p:cNvPr id="161969" name="Rectangle 177"/>
              <p:cNvSpPr>
                <a:spLocks noChangeArrowheads="1"/>
              </p:cNvSpPr>
              <p:nvPr/>
            </p:nvSpPr>
            <p:spPr bwMode="auto">
              <a:xfrm>
                <a:off x="3190" y="1860"/>
                <a:ext cx="82" cy="336"/>
              </a:xfrm>
              <a:prstGeom prst="rect">
                <a:avLst/>
              </a:prstGeom>
              <a:solidFill>
                <a:srgbClr val="99CC00"/>
              </a:solidFill>
              <a:ln w="12700">
                <a:solidFill>
                  <a:srgbClr val="000000"/>
                </a:solidFill>
                <a:miter lim="800000"/>
                <a:headEnd/>
                <a:tailEnd/>
              </a:ln>
            </p:spPr>
            <p:txBody>
              <a:bodyPr/>
              <a:lstStyle/>
              <a:p>
                <a:endParaRPr lang="es-ES"/>
              </a:p>
            </p:txBody>
          </p:sp>
          <p:sp>
            <p:nvSpPr>
              <p:cNvPr id="161970" name="Freeform 178"/>
              <p:cNvSpPr>
                <a:spLocks/>
              </p:cNvSpPr>
              <p:nvPr/>
            </p:nvSpPr>
            <p:spPr bwMode="auto">
              <a:xfrm>
                <a:off x="3190" y="1842"/>
                <a:ext cx="114" cy="18"/>
              </a:xfrm>
              <a:custGeom>
                <a:avLst/>
                <a:gdLst/>
                <a:ahLst/>
                <a:cxnLst>
                  <a:cxn ang="0">
                    <a:pos x="82" y="18"/>
                  </a:cxn>
                  <a:cxn ang="0">
                    <a:pos x="114" y="0"/>
                  </a:cxn>
                  <a:cxn ang="0">
                    <a:pos x="25" y="0"/>
                  </a:cxn>
                  <a:cxn ang="0">
                    <a:pos x="0" y="18"/>
                  </a:cxn>
                  <a:cxn ang="0">
                    <a:pos x="82" y="18"/>
                  </a:cxn>
                </a:cxnLst>
                <a:rect l="0" t="0" r="r" b="b"/>
                <a:pathLst>
                  <a:path w="114" h="18">
                    <a:moveTo>
                      <a:pt x="82" y="18"/>
                    </a:moveTo>
                    <a:lnTo>
                      <a:pt x="114" y="0"/>
                    </a:lnTo>
                    <a:lnTo>
                      <a:pt x="25" y="0"/>
                    </a:lnTo>
                    <a:lnTo>
                      <a:pt x="0" y="18"/>
                    </a:lnTo>
                    <a:lnTo>
                      <a:pt x="82" y="18"/>
                    </a:lnTo>
                    <a:close/>
                  </a:path>
                </a:pathLst>
              </a:custGeom>
              <a:solidFill>
                <a:srgbClr val="739900"/>
              </a:solidFill>
              <a:ln w="12700">
                <a:solidFill>
                  <a:srgbClr val="000000"/>
                </a:solidFill>
                <a:prstDash val="solid"/>
                <a:round/>
                <a:headEnd/>
                <a:tailEnd/>
              </a:ln>
            </p:spPr>
            <p:txBody>
              <a:bodyPr/>
              <a:lstStyle/>
              <a:p>
                <a:endParaRPr lang="es-ES"/>
              </a:p>
            </p:txBody>
          </p:sp>
          <p:sp>
            <p:nvSpPr>
              <p:cNvPr id="161971" name="Freeform 179"/>
              <p:cNvSpPr>
                <a:spLocks/>
              </p:cNvSpPr>
              <p:nvPr/>
            </p:nvSpPr>
            <p:spPr bwMode="auto">
              <a:xfrm>
                <a:off x="3484" y="1470"/>
                <a:ext cx="24" cy="726"/>
              </a:xfrm>
              <a:custGeom>
                <a:avLst/>
                <a:gdLst/>
                <a:ahLst/>
                <a:cxnLst>
                  <a:cxn ang="0">
                    <a:pos x="0" y="726"/>
                  </a:cxn>
                  <a:cxn ang="0">
                    <a:pos x="0" y="27"/>
                  </a:cxn>
                  <a:cxn ang="0">
                    <a:pos x="24" y="0"/>
                  </a:cxn>
                  <a:cxn ang="0">
                    <a:pos x="24" y="699"/>
                  </a:cxn>
                  <a:cxn ang="0">
                    <a:pos x="0" y="726"/>
                  </a:cxn>
                </a:cxnLst>
                <a:rect l="0" t="0" r="r" b="b"/>
                <a:pathLst>
                  <a:path w="24" h="726">
                    <a:moveTo>
                      <a:pt x="0" y="726"/>
                    </a:moveTo>
                    <a:lnTo>
                      <a:pt x="0" y="27"/>
                    </a:lnTo>
                    <a:lnTo>
                      <a:pt x="24" y="0"/>
                    </a:lnTo>
                    <a:lnTo>
                      <a:pt x="24" y="699"/>
                    </a:lnTo>
                    <a:lnTo>
                      <a:pt x="0" y="726"/>
                    </a:lnTo>
                    <a:close/>
                  </a:path>
                </a:pathLst>
              </a:custGeom>
              <a:solidFill>
                <a:srgbClr val="1A3380"/>
              </a:solidFill>
              <a:ln w="12700">
                <a:solidFill>
                  <a:srgbClr val="000000"/>
                </a:solidFill>
                <a:prstDash val="solid"/>
                <a:round/>
                <a:headEnd/>
                <a:tailEnd/>
              </a:ln>
            </p:spPr>
            <p:txBody>
              <a:bodyPr/>
              <a:lstStyle/>
              <a:p>
                <a:endParaRPr lang="es-ES"/>
              </a:p>
            </p:txBody>
          </p:sp>
          <p:sp>
            <p:nvSpPr>
              <p:cNvPr id="161972" name="Rectangle 180"/>
              <p:cNvSpPr>
                <a:spLocks noChangeArrowheads="1"/>
              </p:cNvSpPr>
              <p:nvPr/>
            </p:nvSpPr>
            <p:spPr bwMode="auto">
              <a:xfrm>
                <a:off x="3394" y="1497"/>
                <a:ext cx="90" cy="699"/>
              </a:xfrm>
              <a:prstGeom prst="rect">
                <a:avLst/>
              </a:prstGeom>
              <a:solidFill>
                <a:srgbClr val="3366FF"/>
              </a:solidFill>
              <a:ln w="12700">
                <a:solidFill>
                  <a:srgbClr val="000000"/>
                </a:solidFill>
                <a:miter lim="800000"/>
                <a:headEnd/>
                <a:tailEnd/>
              </a:ln>
            </p:spPr>
            <p:txBody>
              <a:bodyPr/>
              <a:lstStyle/>
              <a:p>
                <a:endParaRPr lang="es-ES"/>
              </a:p>
            </p:txBody>
          </p:sp>
          <p:sp>
            <p:nvSpPr>
              <p:cNvPr id="161973" name="Freeform 181"/>
              <p:cNvSpPr>
                <a:spLocks/>
              </p:cNvSpPr>
              <p:nvPr/>
            </p:nvSpPr>
            <p:spPr bwMode="auto">
              <a:xfrm>
                <a:off x="3394" y="1470"/>
                <a:ext cx="114" cy="27"/>
              </a:xfrm>
              <a:custGeom>
                <a:avLst/>
                <a:gdLst/>
                <a:ahLst/>
                <a:cxnLst>
                  <a:cxn ang="0">
                    <a:pos x="90" y="27"/>
                  </a:cxn>
                  <a:cxn ang="0">
                    <a:pos x="114" y="0"/>
                  </a:cxn>
                  <a:cxn ang="0">
                    <a:pos x="33" y="0"/>
                  </a:cxn>
                  <a:cxn ang="0">
                    <a:pos x="0" y="27"/>
                  </a:cxn>
                  <a:cxn ang="0">
                    <a:pos x="90" y="27"/>
                  </a:cxn>
                </a:cxnLst>
                <a:rect l="0" t="0" r="r" b="b"/>
                <a:pathLst>
                  <a:path w="114" h="27">
                    <a:moveTo>
                      <a:pt x="90" y="27"/>
                    </a:moveTo>
                    <a:lnTo>
                      <a:pt x="114" y="0"/>
                    </a:lnTo>
                    <a:lnTo>
                      <a:pt x="33" y="0"/>
                    </a:lnTo>
                    <a:lnTo>
                      <a:pt x="0" y="27"/>
                    </a:lnTo>
                    <a:lnTo>
                      <a:pt x="90" y="27"/>
                    </a:lnTo>
                    <a:close/>
                  </a:path>
                </a:pathLst>
              </a:custGeom>
              <a:solidFill>
                <a:srgbClr val="264DBF"/>
              </a:solidFill>
              <a:ln w="12700">
                <a:solidFill>
                  <a:srgbClr val="000000"/>
                </a:solidFill>
                <a:prstDash val="solid"/>
                <a:round/>
                <a:headEnd/>
                <a:tailEnd/>
              </a:ln>
            </p:spPr>
            <p:txBody>
              <a:bodyPr/>
              <a:lstStyle/>
              <a:p>
                <a:endParaRPr lang="es-ES"/>
              </a:p>
            </p:txBody>
          </p:sp>
          <p:sp>
            <p:nvSpPr>
              <p:cNvPr id="161974" name="Freeform 182"/>
              <p:cNvSpPr>
                <a:spLocks/>
              </p:cNvSpPr>
              <p:nvPr/>
            </p:nvSpPr>
            <p:spPr bwMode="auto">
              <a:xfrm>
                <a:off x="3565" y="1533"/>
                <a:ext cx="25" cy="663"/>
              </a:xfrm>
              <a:custGeom>
                <a:avLst/>
                <a:gdLst/>
                <a:ahLst/>
                <a:cxnLst>
                  <a:cxn ang="0">
                    <a:pos x="0" y="663"/>
                  </a:cxn>
                  <a:cxn ang="0">
                    <a:pos x="0" y="28"/>
                  </a:cxn>
                  <a:cxn ang="0">
                    <a:pos x="25" y="0"/>
                  </a:cxn>
                  <a:cxn ang="0">
                    <a:pos x="25" y="636"/>
                  </a:cxn>
                  <a:cxn ang="0">
                    <a:pos x="0" y="663"/>
                  </a:cxn>
                </a:cxnLst>
                <a:rect l="0" t="0" r="r" b="b"/>
                <a:pathLst>
                  <a:path w="25" h="663">
                    <a:moveTo>
                      <a:pt x="0" y="663"/>
                    </a:moveTo>
                    <a:lnTo>
                      <a:pt x="0" y="28"/>
                    </a:lnTo>
                    <a:lnTo>
                      <a:pt x="25" y="0"/>
                    </a:lnTo>
                    <a:lnTo>
                      <a:pt x="25" y="636"/>
                    </a:lnTo>
                    <a:lnTo>
                      <a:pt x="0" y="663"/>
                    </a:lnTo>
                    <a:close/>
                  </a:path>
                </a:pathLst>
              </a:custGeom>
              <a:solidFill>
                <a:srgbClr val="4D6600"/>
              </a:solidFill>
              <a:ln w="12700">
                <a:solidFill>
                  <a:srgbClr val="000000"/>
                </a:solidFill>
                <a:prstDash val="solid"/>
                <a:round/>
                <a:headEnd/>
                <a:tailEnd/>
              </a:ln>
            </p:spPr>
            <p:txBody>
              <a:bodyPr/>
              <a:lstStyle/>
              <a:p>
                <a:endParaRPr lang="es-ES"/>
              </a:p>
            </p:txBody>
          </p:sp>
          <p:sp>
            <p:nvSpPr>
              <p:cNvPr id="161975" name="Rectangle 183"/>
              <p:cNvSpPr>
                <a:spLocks noChangeArrowheads="1"/>
              </p:cNvSpPr>
              <p:nvPr/>
            </p:nvSpPr>
            <p:spPr bwMode="auto">
              <a:xfrm>
                <a:off x="3484" y="1561"/>
                <a:ext cx="81" cy="635"/>
              </a:xfrm>
              <a:prstGeom prst="rect">
                <a:avLst/>
              </a:prstGeom>
              <a:solidFill>
                <a:srgbClr val="99CC00"/>
              </a:solidFill>
              <a:ln w="12700">
                <a:solidFill>
                  <a:srgbClr val="000000"/>
                </a:solidFill>
                <a:miter lim="800000"/>
                <a:headEnd/>
                <a:tailEnd/>
              </a:ln>
            </p:spPr>
            <p:txBody>
              <a:bodyPr/>
              <a:lstStyle/>
              <a:p>
                <a:endParaRPr lang="es-ES"/>
              </a:p>
            </p:txBody>
          </p:sp>
          <p:sp>
            <p:nvSpPr>
              <p:cNvPr id="161976" name="Freeform 184"/>
              <p:cNvSpPr>
                <a:spLocks/>
              </p:cNvSpPr>
              <p:nvPr/>
            </p:nvSpPr>
            <p:spPr bwMode="auto">
              <a:xfrm>
                <a:off x="3484" y="1533"/>
                <a:ext cx="106" cy="28"/>
              </a:xfrm>
              <a:custGeom>
                <a:avLst/>
                <a:gdLst/>
                <a:ahLst/>
                <a:cxnLst>
                  <a:cxn ang="0">
                    <a:pos x="81" y="28"/>
                  </a:cxn>
                  <a:cxn ang="0">
                    <a:pos x="106" y="0"/>
                  </a:cxn>
                  <a:cxn ang="0">
                    <a:pos x="24" y="0"/>
                  </a:cxn>
                  <a:cxn ang="0">
                    <a:pos x="0" y="28"/>
                  </a:cxn>
                  <a:cxn ang="0">
                    <a:pos x="81" y="28"/>
                  </a:cxn>
                </a:cxnLst>
                <a:rect l="0" t="0" r="r" b="b"/>
                <a:pathLst>
                  <a:path w="106" h="28">
                    <a:moveTo>
                      <a:pt x="81" y="28"/>
                    </a:moveTo>
                    <a:lnTo>
                      <a:pt x="106" y="0"/>
                    </a:lnTo>
                    <a:lnTo>
                      <a:pt x="24" y="0"/>
                    </a:lnTo>
                    <a:lnTo>
                      <a:pt x="0" y="28"/>
                    </a:lnTo>
                    <a:lnTo>
                      <a:pt x="81" y="28"/>
                    </a:lnTo>
                    <a:close/>
                  </a:path>
                </a:pathLst>
              </a:custGeom>
              <a:solidFill>
                <a:srgbClr val="739900"/>
              </a:solidFill>
              <a:ln w="12700">
                <a:solidFill>
                  <a:srgbClr val="000000"/>
                </a:solidFill>
                <a:prstDash val="solid"/>
                <a:round/>
                <a:headEnd/>
                <a:tailEnd/>
              </a:ln>
            </p:spPr>
            <p:txBody>
              <a:bodyPr/>
              <a:lstStyle/>
              <a:p>
                <a:endParaRPr lang="es-ES"/>
              </a:p>
            </p:txBody>
          </p:sp>
          <p:sp>
            <p:nvSpPr>
              <p:cNvPr id="161977" name="Freeform 185"/>
              <p:cNvSpPr>
                <a:spLocks/>
              </p:cNvSpPr>
              <p:nvPr/>
            </p:nvSpPr>
            <p:spPr bwMode="auto">
              <a:xfrm>
                <a:off x="3769" y="1633"/>
                <a:ext cx="32" cy="563"/>
              </a:xfrm>
              <a:custGeom>
                <a:avLst/>
                <a:gdLst/>
                <a:ahLst/>
                <a:cxnLst>
                  <a:cxn ang="0">
                    <a:pos x="0" y="563"/>
                  </a:cxn>
                  <a:cxn ang="0">
                    <a:pos x="0" y="28"/>
                  </a:cxn>
                  <a:cxn ang="0">
                    <a:pos x="32" y="0"/>
                  </a:cxn>
                  <a:cxn ang="0">
                    <a:pos x="32" y="536"/>
                  </a:cxn>
                  <a:cxn ang="0">
                    <a:pos x="0" y="563"/>
                  </a:cxn>
                </a:cxnLst>
                <a:rect l="0" t="0" r="r" b="b"/>
                <a:pathLst>
                  <a:path w="32" h="563">
                    <a:moveTo>
                      <a:pt x="0" y="563"/>
                    </a:moveTo>
                    <a:lnTo>
                      <a:pt x="0" y="28"/>
                    </a:lnTo>
                    <a:lnTo>
                      <a:pt x="32" y="0"/>
                    </a:lnTo>
                    <a:lnTo>
                      <a:pt x="32" y="536"/>
                    </a:lnTo>
                    <a:lnTo>
                      <a:pt x="0" y="563"/>
                    </a:lnTo>
                    <a:close/>
                  </a:path>
                </a:pathLst>
              </a:custGeom>
              <a:solidFill>
                <a:srgbClr val="1A3380"/>
              </a:solidFill>
              <a:ln w="12700">
                <a:solidFill>
                  <a:srgbClr val="000000"/>
                </a:solidFill>
                <a:prstDash val="solid"/>
                <a:round/>
                <a:headEnd/>
                <a:tailEnd/>
              </a:ln>
            </p:spPr>
            <p:txBody>
              <a:bodyPr/>
              <a:lstStyle/>
              <a:p>
                <a:endParaRPr lang="es-ES"/>
              </a:p>
            </p:txBody>
          </p:sp>
          <p:sp>
            <p:nvSpPr>
              <p:cNvPr id="161978" name="Rectangle 186"/>
              <p:cNvSpPr>
                <a:spLocks noChangeArrowheads="1"/>
              </p:cNvSpPr>
              <p:nvPr/>
            </p:nvSpPr>
            <p:spPr bwMode="auto">
              <a:xfrm>
                <a:off x="3687" y="1661"/>
                <a:ext cx="82" cy="535"/>
              </a:xfrm>
              <a:prstGeom prst="rect">
                <a:avLst/>
              </a:prstGeom>
              <a:solidFill>
                <a:srgbClr val="3366FF"/>
              </a:solidFill>
              <a:ln w="12700">
                <a:solidFill>
                  <a:srgbClr val="000000"/>
                </a:solidFill>
                <a:miter lim="800000"/>
                <a:headEnd/>
                <a:tailEnd/>
              </a:ln>
            </p:spPr>
            <p:txBody>
              <a:bodyPr/>
              <a:lstStyle/>
              <a:p>
                <a:endParaRPr lang="es-ES"/>
              </a:p>
            </p:txBody>
          </p:sp>
          <p:sp>
            <p:nvSpPr>
              <p:cNvPr id="161979" name="Freeform 187"/>
              <p:cNvSpPr>
                <a:spLocks/>
              </p:cNvSpPr>
              <p:nvPr/>
            </p:nvSpPr>
            <p:spPr bwMode="auto">
              <a:xfrm>
                <a:off x="3687" y="1633"/>
                <a:ext cx="114" cy="28"/>
              </a:xfrm>
              <a:custGeom>
                <a:avLst/>
                <a:gdLst/>
                <a:ahLst/>
                <a:cxnLst>
                  <a:cxn ang="0">
                    <a:pos x="82" y="28"/>
                  </a:cxn>
                  <a:cxn ang="0">
                    <a:pos x="114" y="0"/>
                  </a:cxn>
                  <a:cxn ang="0">
                    <a:pos x="33" y="0"/>
                  </a:cxn>
                  <a:cxn ang="0">
                    <a:pos x="0" y="28"/>
                  </a:cxn>
                  <a:cxn ang="0">
                    <a:pos x="82" y="28"/>
                  </a:cxn>
                </a:cxnLst>
                <a:rect l="0" t="0" r="r" b="b"/>
                <a:pathLst>
                  <a:path w="114" h="28">
                    <a:moveTo>
                      <a:pt x="82" y="28"/>
                    </a:moveTo>
                    <a:lnTo>
                      <a:pt x="114" y="0"/>
                    </a:lnTo>
                    <a:lnTo>
                      <a:pt x="33" y="0"/>
                    </a:lnTo>
                    <a:lnTo>
                      <a:pt x="0" y="28"/>
                    </a:lnTo>
                    <a:lnTo>
                      <a:pt x="82" y="28"/>
                    </a:lnTo>
                    <a:close/>
                  </a:path>
                </a:pathLst>
              </a:custGeom>
              <a:solidFill>
                <a:srgbClr val="264DBF"/>
              </a:solidFill>
              <a:ln w="12700">
                <a:solidFill>
                  <a:srgbClr val="000000"/>
                </a:solidFill>
                <a:prstDash val="solid"/>
                <a:round/>
                <a:headEnd/>
                <a:tailEnd/>
              </a:ln>
            </p:spPr>
            <p:txBody>
              <a:bodyPr/>
              <a:lstStyle/>
              <a:p>
                <a:endParaRPr lang="es-ES"/>
              </a:p>
            </p:txBody>
          </p:sp>
          <p:sp>
            <p:nvSpPr>
              <p:cNvPr id="161980" name="Freeform 188"/>
              <p:cNvSpPr>
                <a:spLocks/>
              </p:cNvSpPr>
              <p:nvPr/>
            </p:nvSpPr>
            <p:spPr bwMode="auto">
              <a:xfrm>
                <a:off x="3858" y="1642"/>
                <a:ext cx="25" cy="554"/>
              </a:xfrm>
              <a:custGeom>
                <a:avLst/>
                <a:gdLst/>
                <a:ahLst/>
                <a:cxnLst>
                  <a:cxn ang="0">
                    <a:pos x="0" y="554"/>
                  </a:cxn>
                  <a:cxn ang="0">
                    <a:pos x="0" y="19"/>
                  </a:cxn>
                  <a:cxn ang="0">
                    <a:pos x="25" y="0"/>
                  </a:cxn>
                  <a:cxn ang="0">
                    <a:pos x="25" y="527"/>
                  </a:cxn>
                  <a:cxn ang="0">
                    <a:pos x="0" y="554"/>
                  </a:cxn>
                </a:cxnLst>
                <a:rect l="0" t="0" r="r" b="b"/>
                <a:pathLst>
                  <a:path w="25" h="554">
                    <a:moveTo>
                      <a:pt x="0" y="554"/>
                    </a:moveTo>
                    <a:lnTo>
                      <a:pt x="0" y="19"/>
                    </a:lnTo>
                    <a:lnTo>
                      <a:pt x="25" y="0"/>
                    </a:lnTo>
                    <a:lnTo>
                      <a:pt x="25" y="527"/>
                    </a:lnTo>
                    <a:lnTo>
                      <a:pt x="0" y="554"/>
                    </a:lnTo>
                    <a:close/>
                  </a:path>
                </a:pathLst>
              </a:custGeom>
              <a:solidFill>
                <a:srgbClr val="4D6600"/>
              </a:solidFill>
              <a:ln w="12700">
                <a:solidFill>
                  <a:srgbClr val="000000"/>
                </a:solidFill>
                <a:prstDash val="solid"/>
                <a:round/>
                <a:headEnd/>
                <a:tailEnd/>
              </a:ln>
            </p:spPr>
            <p:txBody>
              <a:bodyPr/>
              <a:lstStyle/>
              <a:p>
                <a:endParaRPr lang="es-ES"/>
              </a:p>
            </p:txBody>
          </p:sp>
          <p:sp>
            <p:nvSpPr>
              <p:cNvPr id="161981" name="Rectangle 189"/>
              <p:cNvSpPr>
                <a:spLocks noChangeArrowheads="1"/>
              </p:cNvSpPr>
              <p:nvPr/>
            </p:nvSpPr>
            <p:spPr bwMode="auto">
              <a:xfrm>
                <a:off x="3769" y="1661"/>
                <a:ext cx="89" cy="535"/>
              </a:xfrm>
              <a:prstGeom prst="rect">
                <a:avLst/>
              </a:prstGeom>
              <a:solidFill>
                <a:srgbClr val="99CC00"/>
              </a:solidFill>
              <a:ln w="12700">
                <a:solidFill>
                  <a:srgbClr val="000000"/>
                </a:solidFill>
                <a:miter lim="800000"/>
                <a:headEnd/>
                <a:tailEnd/>
              </a:ln>
            </p:spPr>
            <p:txBody>
              <a:bodyPr/>
              <a:lstStyle/>
              <a:p>
                <a:endParaRPr lang="es-ES"/>
              </a:p>
            </p:txBody>
          </p:sp>
          <p:sp>
            <p:nvSpPr>
              <p:cNvPr id="161982" name="Freeform 190"/>
              <p:cNvSpPr>
                <a:spLocks/>
              </p:cNvSpPr>
              <p:nvPr/>
            </p:nvSpPr>
            <p:spPr bwMode="auto">
              <a:xfrm>
                <a:off x="3769" y="1642"/>
                <a:ext cx="114" cy="19"/>
              </a:xfrm>
              <a:custGeom>
                <a:avLst/>
                <a:gdLst/>
                <a:ahLst/>
                <a:cxnLst>
                  <a:cxn ang="0">
                    <a:pos x="89" y="19"/>
                  </a:cxn>
                  <a:cxn ang="0">
                    <a:pos x="114" y="0"/>
                  </a:cxn>
                  <a:cxn ang="0">
                    <a:pos x="32" y="0"/>
                  </a:cxn>
                  <a:cxn ang="0">
                    <a:pos x="0" y="19"/>
                  </a:cxn>
                  <a:cxn ang="0">
                    <a:pos x="89" y="19"/>
                  </a:cxn>
                </a:cxnLst>
                <a:rect l="0" t="0" r="r" b="b"/>
                <a:pathLst>
                  <a:path w="114" h="19">
                    <a:moveTo>
                      <a:pt x="89" y="19"/>
                    </a:moveTo>
                    <a:lnTo>
                      <a:pt x="114" y="0"/>
                    </a:lnTo>
                    <a:lnTo>
                      <a:pt x="32" y="0"/>
                    </a:lnTo>
                    <a:lnTo>
                      <a:pt x="0" y="19"/>
                    </a:lnTo>
                    <a:lnTo>
                      <a:pt x="89" y="19"/>
                    </a:lnTo>
                    <a:close/>
                  </a:path>
                </a:pathLst>
              </a:custGeom>
              <a:solidFill>
                <a:srgbClr val="739900"/>
              </a:solidFill>
              <a:ln w="12700">
                <a:solidFill>
                  <a:srgbClr val="000000"/>
                </a:solidFill>
                <a:prstDash val="solid"/>
                <a:round/>
                <a:headEnd/>
                <a:tailEnd/>
              </a:ln>
            </p:spPr>
            <p:txBody>
              <a:bodyPr/>
              <a:lstStyle/>
              <a:p>
                <a:endParaRPr lang="es-ES"/>
              </a:p>
            </p:txBody>
          </p:sp>
          <p:sp>
            <p:nvSpPr>
              <p:cNvPr id="161983" name="Freeform 191"/>
              <p:cNvSpPr>
                <a:spLocks/>
              </p:cNvSpPr>
              <p:nvPr/>
            </p:nvSpPr>
            <p:spPr bwMode="auto">
              <a:xfrm>
                <a:off x="4062" y="1479"/>
                <a:ext cx="33" cy="717"/>
              </a:xfrm>
              <a:custGeom>
                <a:avLst/>
                <a:gdLst/>
                <a:ahLst/>
                <a:cxnLst>
                  <a:cxn ang="0">
                    <a:pos x="0" y="717"/>
                  </a:cxn>
                  <a:cxn ang="0">
                    <a:pos x="0" y="27"/>
                  </a:cxn>
                  <a:cxn ang="0">
                    <a:pos x="33" y="0"/>
                  </a:cxn>
                  <a:cxn ang="0">
                    <a:pos x="33" y="690"/>
                  </a:cxn>
                  <a:cxn ang="0">
                    <a:pos x="0" y="717"/>
                  </a:cxn>
                </a:cxnLst>
                <a:rect l="0" t="0" r="r" b="b"/>
                <a:pathLst>
                  <a:path w="33" h="717">
                    <a:moveTo>
                      <a:pt x="0" y="717"/>
                    </a:moveTo>
                    <a:lnTo>
                      <a:pt x="0" y="27"/>
                    </a:lnTo>
                    <a:lnTo>
                      <a:pt x="33" y="0"/>
                    </a:lnTo>
                    <a:lnTo>
                      <a:pt x="33" y="690"/>
                    </a:lnTo>
                    <a:lnTo>
                      <a:pt x="0" y="717"/>
                    </a:lnTo>
                    <a:close/>
                  </a:path>
                </a:pathLst>
              </a:custGeom>
              <a:solidFill>
                <a:srgbClr val="1A3380"/>
              </a:solidFill>
              <a:ln w="12700">
                <a:solidFill>
                  <a:srgbClr val="000000"/>
                </a:solidFill>
                <a:prstDash val="solid"/>
                <a:round/>
                <a:headEnd/>
                <a:tailEnd/>
              </a:ln>
            </p:spPr>
            <p:txBody>
              <a:bodyPr/>
              <a:lstStyle/>
              <a:p>
                <a:endParaRPr lang="es-ES"/>
              </a:p>
            </p:txBody>
          </p:sp>
          <p:sp>
            <p:nvSpPr>
              <p:cNvPr id="161984" name="Rectangle 192"/>
              <p:cNvSpPr>
                <a:spLocks noChangeArrowheads="1"/>
              </p:cNvSpPr>
              <p:nvPr/>
            </p:nvSpPr>
            <p:spPr bwMode="auto">
              <a:xfrm>
                <a:off x="3981" y="1506"/>
                <a:ext cx="81" cy="690"/>
              </a:xfrm>
              <a:prstGeom prst="rect">
                <a:avLst/>
              </a:prstGeom>
              <a:solidFill>
                <a:srgbClr val="3366FF"/>
              </a:solidFill>
              <a:ln w="12700">
                <a:solidFill>
                  <a:srgbClr val="000000"/>
                </a:solidFill>
                <a:miter lim="800000"/>
                <a:headEnd/>
                <a:tailEnd/>
              </a:ln>
            </p:spPr>
            <p:txBody>
              <a:bodyPr/>
              <a:lstStyle/>
              <a:p>
                <a:endParaRPr lang="es-ES"/>
              </a:p>
            </p:txBody>
          </p:sp>
          <p:sp>
            <p:nvSpPr>
              <p:cNvPr id="161985" name="Freeform 193"/>
              <p:cNvSpPr>
                <a:spLocks/>
              </p:cNvSpPr>
              <p:nvPr/>
            </p:nvSpPr>
            <p:spPr bwMode="auto">
              <a:xfrm>
                <a:off x="3981" y="1479"/>
                <a:ext cx="114" cy="27"/>
              </a:xfrm>
              <a:custGeom>
                <a:avLst/>
                <a:gdLst/>
                <a:ahLst/>
                <a:cxnLst>
                  <a:cxn ang="0">
                    <a:pos x="81" y="27"/>
                  </a:cxn>
                  <a:cxn ang="0">
                    <a:pos x="114" y="0"/>
                  </a:cxn>
                  <a:cxn ang="0">
                    <a:pos x="24" y="0"/>
                  </a:cxn>
                  <a:cxn ang="0">
                    <a:pos x="0" y="27"/>
                  </a:cxn>
                  <a:cxn ang="0">
                    <a:pos x="81" y="27"/>
                  </a:cxn>
                </a:cxnLst>
                <a:rect l="0" t="0" r="r" b="b"/>
                <a:pathLst>
                  <a:path w="114" h="27">
                    <a:moveTo>
                      <a:pt x="81" y="27"/>
                    </a:moveTo>
                    <a:lnTo>
                      <a:pt x="114" y="0"/>
                    </a:lnTo>
                    <a:lnTo>
                      <a:pt x="24" y="0"/>
                    </a:lnTo>
                    <a:lnTo>
                      <a:pt x="0" y="27"/>
                    </a:lnTo>
                    <a:lnTo>
                      <a:pt x="81" y="27"/>
                    </a:lnTo>
                    <a:close/>
                  </a:path>
                </a:pathLst>
              </a:custGeom>
              <a:solidFill>
                <a:srgbClr val="264DBF"/>
              </a:solidFill>
              <a:ln w="12700">
                <a:solidFill>
                  <a:srgbClr val="000000"/>
                </a:solidFill>
                <a:prstDash val="solid"/>
                <a:round/>
                <a:headEnd/>
                <a:tailEnd/>
              </a:ln>
            </p:spPr>
            <p:txBody>
              <a:bodyPr/>
              <a:lstStyle/>
              <a:p>
                <a:endParaRPr lang="es-ES"/>
              </a:p>
            </p:txBody>
          </p:sp>
          <p:sp>
            <p:nvSpPr>
              <p:cNvPr id="161986" name="Freeform 194"/>
              <p:cNvSpPr>
                <a:spLocks/>
              </p:cNvSpPr>
              <p:nvPr/>
            </p:nvSpPr>
            <p:spPr bwMode="auto">
              <a:xfrm>
                <a:off x="4143" y="1488"/>
                <a:ext cx="33" cy="708"/>
              </a:xfrm>
              <a:custGeom>
                <a:avLst/>
                <a:gdLst/>
                <a:ahLst/>
                <a:cxnLst>
                  <a:cxn ang="0">
                    <a:pos x="0" y="708"/>
                  </a:cxn>
                  <a:cxn ang="0">
                    <a:pos x="0" y="27"/>
                  </a:cxn>
                  <a:cxn ang="0">
                    <a:pos x="33" y="0"/>
                  </a:cxn>
                  <a:cxn ang="0">
                    <a:pos x="33" y="681"/>
                  </a:cxn>
                  <a:cxn ang="0">
                    <a:pos x="0" y="708"/>
                  </a:cxn>
                </a:cxnLst>
                <a:rect l="0" t="0" r="r" b="b"/>
                <a:pathLst>
                  <a:path w="33" h="708">
                    <a:moveTo>
                      <a:pt x="0" y="708"/>
                    </a:moveTo>
                    <a:lnTo>
                      <a:pt x="0" y="27"/>
                    </a:lnTo>
                    <a:lnTo>
                      <a:pt x="33" y="0"/>
                    </a:lnTo>
                    <a:lnTo>
                      <a:pt x="33" y="681"/>
                    </a:lnTo>
                    <a:lnTo>
                      <a:pt x="0" y="708"/>
                    </a:lnTo>
                    <a:close/>
                  </a:path>
                </a:pathLst>
              </a:custGeom>
              <a:solidFill>
                <a:srgbClr val="4D6600"/>
              </a:solidFill>
              <a:ln w="12700">
                <a:solidFill>
                  <a:srgbClr val="000000"/>
                </a:solidFill>
                <a:prstDash val="solid"/>
                <a:round/>
                <a:headEnd/>
                <a:tailEnd/>
              </a:ln>
            </p:spPr>
            <p:txBody>
              <a:bodyPr/>
              <a:lstStyle/>
              <a:p>
                <a:endParaRPr lang="es-ES"/>
              </a:p>
            </p:txBody>
          </p:sp>
          <p:sp>
            <p:nvSpPr>
              <p:cNvPr id="161987" name="Rectangle 195"/>
              <p:cNvSpPr>
                <a:spLocks noChangeArrowheads="1"/>
              </p:cNvSpPr>
              <p:nvPr/>
            </p:nvSpPr>
            <p:spPr bwMode="auto">
              <a:xfrm>
                <a:off x="4062" y="1515"/>
                <a:ext cx="81" cy="681"/>
              </a:xfrm>
              <a:prstGeom prst="rect">
                <a:avLst/>
              </a:prstGeom>
              <a:solidFill>
                <a:srgbClr val="99CC00"/>
              </a:solidFill>
              <a:ln w="12700">
                <a:solidFill>
                  <a:srgbClr val="000000"/>
                </a:solidFill>
                <a:miter lim="800000"/>
                <a:headEnd/>
                <a:tailEnd/>
              </a:ln>
            </p:spPr>
            <p:txBody>
              <a:bodyPr/>
              <a:lstStyle/>
              <a:p>
                <a:endParaRPr lang="es-ES"/>
              </a:p>
            </p:txBody>
          </p:sp>
          <p:sp>
            <p:nvSpPr>
              <p:cNvPr id="161988" name="Freeform 196"/>
              <p:cNvSpPr>
                <a:spLocks/>
              </p:cNvSpPr>
              <p:nvPr/>
            </p:nvSpPr>
            <p:spPr bwMode="auto">
              <a:xfrm>
                <a:off x="4062" y="1488"/>
                <a:ext cx="114" cy="27"/>
              </a:xfrm>
              <a:custGeom>
                <a:avLst/>
                <a:gdLst/>
                <a:ahLst/>
                <a:cxnLst>
                  <a:cxn ang="0">
                    <a:pos x="81" y="27"/>
                  </a:cxn>
                  <a:cxn ang="0">
                    <a:pos x="114" y="0"/>
                  </a:cxn>
                  <a:cxn ang="0">
                    <a:pos x="33" y="0"/>
                  </a:cxn>
                  <a:cxn ang="0">
                    <a:pos x="0" y="27"/>
                  </a:cxn>
                  <a:cxn ang="0">
                    <a:pos x="81" y="27"/>
                  </a:cxn>
                </a:cxnLst>
                <a:rect l="0" t="0" r="r" b="b"/>
                <a:pathLst>
                  <a:path w="114" h="27">
                    <a:moveTo>
                      <a:pt x="81" y="27"/>
                    </a:moveTo>
                    <a:lnTo>
                      <a:pt x="114" y="0"/>
                    </a:lnTo>
                    <a:lnTo>
                      <a:pt x="33" y="0"/>
                    </a:lnTo>
                    <a:lnTo>
                      <a:pt x="0" y="27"/>
                    </a:lnTo>
                    <a:lnTo>
                      <a:pt x="81" y="27"/>
                    </a:lnTo>
                    <a:close/>
                  </a:path>
                </a:pathLst>
              </a:custGeom>
              <a:solidFill>
                <a:srgbClr val="739900"/>
              </a:solidFill>
              <a:ln w="12700">
                <a:solidFill>
                  <a:srgbClr val="000000"/>
                </a:solidFill>
                <a:prstDash val="solid"/>
                <a:round/>
                <a:headEnd/>
                <a:tailEnd/>
              </a:ln>
            </p:spPr>
            <p:txBody>
              <a:bodyPr/>
              <a:lstStyle/>
              <a:p>
                <a:endParaRPr lang="es-ES"/>
              </a:p>
            </p:txBody>
          </p:sp>
          <p:sp>
            <p:nvSpPr>
              <p:cNvPr id="161989" name="Line 197"/>
              <p:cNvSpPr>
                <a:spLocks noChangeShapeType="1"/>
              </p:cNvSpPr>
              <p:nvPr/>
            </p:nvSpPr>
            <p:spPr bwMode="auto">
              <a:xfrm flipV="1">
                <a:off x="983" y="752"/>
                <a:ext cx="1" cy="1462"/>
              </a:xfrm>
              <a:prstGeom prst="line">
                <a:avLst/>
              </a:prstGeom>
              <a:noFill/>
              <a:ln w="0">
                <a:solidFill>
                  <a:srgbClr val="000000"/>
                </a:solidFill>
                <a:round/>
                <a:headEnd/>
                <a:tailEnd/>
              </a:ln>
            </p:spPr>
            <p:txBody>
              <a:bodyPr/>
              <a:lstStyle/>
              <a:p>
                <a:endParaRPr lang="es-ES"/>
              </a:p>
            </p:txBody>
          </p:sp>
          <p:sp>
            <p:nvSpPr>
              <p:cNvPr id="161990" name="Line 198"/>
              <p:cNvSpPr>
                <a:spLocks noChangeShapeType="1"/>
              </p:cNvSpPr>
              <p:nvPr/>
            </p:nvSpPr>
            <p:spPr bwMode="auto">
              <a:xfrm flipH="1">
                <a:off x="959" y="2214"/>
                <a:ext cx="24" cy="1"/>
              </a:xfrm>
              <a:prstGeom prst="line">
                <a:avLst/>
              </a:prstGeom>
              <a:noFill/>
              <a:ln w="0">
                <a:solidFill>
                  <a:srgbClr val="000000"/>
                </a:solidFill>
                <a:round/>
                <a:headEnd/>
                <a:tailEnd/>
              </a:ln>
            </p:spPr>
            <p:txBody>
              <a:bodyPr/>
              <a:lstStyle/>
              <a:p>
                <a:endParaRPr lang="es-ES"/>
              </a:p>
            </p:txBody>
          </p:sp>
          <p:sp>
            <p:nvSpPr>
              <p:cNvPr id="161991" name="Line 199"/>
              <p:cNvSpPr>
                <a:spLocks noChangeShapeType="1"/>
              </p:cNvSpPr>
              <p:nvPr/>
            </p:nvSpPr>
            <p:spPr bwMode="auto">
              <a:xfrm flipH="1">
                <a:off x="959" y="2069"/>
                <a:ext cx="24" cy="1"/>
              </a:xfrm>
              <a:prstGeom prst="line">
                <a:avLst/>
              </a:prstGeom>
              <a:noFill/>
              <a:ln w="0">
                <a:solidFill>
                  <a:srgbClr val="000000"/>
                </a:solidFill>
                <a:round/>
                <a:headEnd/>
                <a:tailEnd/>
              </a:ln>
            </p:spPr>
            <p:txBody>
              <a:bodyPr/>
              <a:lstStyle/>
              <a:p>
                <a:endParaRPr lang="es-ES"/>
              </a:p>
            </p:txBody>
          </p:sp>
          <p:sp>
            <p:nvSpPr>
              <p:cNvPr id="161992" name="Line 200"/>
              <p:cNvSpPr>
                <a:spLocks noChangeShapeType="1"/>
              </p:cNvSpPr>
              <p:nvPr/>
            </p:nvSpPr>
            <p:spPr bwMode="auto">
              <a:xfrm flipH="1">
                <a:off x="959" y="1924"/>
                <a:ext cx="24" cy="1"/>
              </a:xfrm>
              <a:prstGeom prst="line">
                <a:avLst/>
              </a:prstGeom>
              <a:noFill/>
              <a:ln w="0">
                <a:solidFill>
                  <a:srgbClr val="000000"/>
                </a:solidFill>
                <a:round/>
                <a:headEnd/>
                <a:tailEnd/>
              </a:ln>
            </p:spPr>
            <p:txBody>
              <a:bodyPr/>
              <a:lstStyle/>
              <a:p>
                <a:endParaRPr lang="es-ES"/>
              </a:p>
            </p:txBody>
          </p:sp>
          <p:sp>
            <p:nvSpPr>
              <p:cNvPr id="161993" name="Line 201"/>
              <p:cNvSpPr>
                <a:spLocks noChangeShapeType="1"/>
              </p:cNvSpPr>
              <p:nvPr/>
            </p:nvSpPr>
            <p:spPr bwMode="auto">
              <a:xfrm flipH="1">
                <a:off x="959" y="1779"/>
                <a:ext cx="24" cy="1"/>
              </a:xfrm>
              <a:prstGeom prst="line">
                <a:avLst/>
              </a:prstGeom>
              <a:noFill/>
              <a:ln w="0">
                <a:solidFill>
                  <a:srgbClr val="000000"/>
                </a:solidFill>
                <a:round/>
                <a:headEnd/>
                <a:tailEnd/>
              </a:ln>
            </p:spPr>
            <p:txBody>
              <a:bodyPr/>
              <a:lstStyle/>
              <a:p>
                <a:endParaRPr lang="es-ES"/>
              </a:p>
            </p:txBody>
          </p:sp>
          <p:sp>
            <p:nvSpPr>
              <p:cNvPr id="161994" name="Line 202"/>
              <p:cNvSpPr>
                <a:spLocks noChangeShapeType="1"/>
              </p:cNvSpPr>
              <p:nvPr/>
            </p:nvSpPr>
            <p:spPr bwMode="auto">
              <a:xfrm flipH="1">
                <a:off x="959" y="1624"/>
                <a:ext cx="24" cy="1"/>
              </a:xfrm>
              <a:prstGeom prst="line">
                <a:avLst/>
              </a:prstGeom>
              <a:noFill/>
              <a:ln w="0">
                <a:solidFill>
                  <a:srgbClr val="000000"/>
                </a:solidFill>
                <a:round/>
                <a:headEnd/>
                <a:tailEnd/>
              </a:ln>
            </p:spPr>
            <p:txBody>
              <a:bodyPr/>
              <a:lstStyle/>
              <a:p>
                <a:endParaRPr lang="es-ES"/>
              </a:p>
            </p:txBody>
          </p:sp>
          <p:sp>
            <p:nvSpPr>
              <p:cNvPr id="161995" name="Line 203"/>
              <p:cNvSpPr>
                <a:spLocks noChangeShapeType="1"/>
              </p:cNvSpPr>
              <p:nvPr/>
            </p:nvSpPr>
            <p:spPr bwMode="auto">
              <a:xfrm flipH="1">
                <a:off x="959" y="1479"/>
                <a:ext cx="24" cy="1"/>
              </a:xfrm>
              <a:prstGeom prst="line">
                <a:avLst/>
              </a:prstGeom>
              <a:noFill/>
              <a:ln w="0">
                <a:solidFill>
                  <a:srgbClr val="000000"/>
                </a:solidFill>
                <a:round/>
                <a:headEnd/>
                <a:tailEnd/>
              </a:ln>
            </p:spPr>
            <p:txBody>
              <a:bodyPr/>
              <a:lstStyle/>
              <a:p>
                <a:endParaRPr lang="es-ES"/>
              </a:p>
            </p:txBody>
          </p:sp>
          <p:sp>
            <p:nvSpPr>
              <p:cNvPr id="161996" name="Line 204"/>
              <p:cNvSpPr>
                <a:spLocks noChangeShapeType="1"/>
              </p:cNvSpPr>
              <p:nvPr/>
            </p:nvSpPr>
            <p:spPr bwMode="auto">
              <a:xfrm flipH="1">
                <a:off x="959" y="1334"/>
                <a:ext cx="24" cy="1"/>
              </a:xfrm>
              <a:prstGeom prst="line">
                <a:avLst/>
              </a:prstGeom>
              <a:noFill/>
              <a:ln w="0">
                <a:solidFill>
                  <a:srgbClr val="000000"/>
                </a:solidFill>
                <a:round/>
                <a:headEnd/>
                <a:tailEnd/>
              </a:ln>
            </p:spPr>
            <p:txBody>
              <a:bodyPr/>
              <a:lstStyle/>
              <a:p>
                <a:endParaRPr lang="es-ES"/>
              </a:p>
            </p:txBody>
          </p:sp>
          <p:sp>
            <p:nvSpPr>
              <p:cNvPr id="161997" name="Line 205"/>
              <p:cNvSpPr>
                <a:spLocks noChangeShapeType="1"/>
              </p:cNvSpPr>
              <p:nvPr/>
            </p:nvSpPr>
            <p:spPr bwMode="auto">
              <a:xfrm flipH="1">
                <a:off x="959" y="1188"/>
                <a:ext cx="24" cy="1"/>
              </a:xfrm>
              <a:prstGeom prst="line">
                <a:avLst/>
              </a:prstGeom>
              <a:noFill/>
              <a:ln w="0">
                <a:solidFill>
                  <a:srgbClr val="000000"/>
                </a:solidFill>
                <a:round/>
                <a:headEnd/>
                <a:tailEnd/>
              </a:ln>
            </p:spPr>
            <p:txBody>
              <a:bodyPr/>
              <a:lstStyle/>
              <a:p>
                <a:endParaRPr lang="es-ES"/>
              </a:p>
            </p:txBody>
          </p:sp>
          <p:sp>
            <p:nvSpPr>
              <p:cNvPr id="161998" name="Line 206"/>
              <p:cNvSpPr>
                <a:spLocks noChangeShapeType="1"/>
              </p:cNvSpPr>
              <p:nvPr/>
            </p:nvSpPr>
            <p:spPr bwMode="auto">
              <a:xfrm flipH="1">
                <a:off x="959" y="1043"/>
                <a:ext cx="24" cy="1"/>
              </a:xfrm>
              <a:prstGeom prst="line">
                <a:avLst/>
              </a:prstGeom>
              <a:noFill/>
              <a:ln w="0">
                <a:solidFill>
                  <a:srgbClr val="000000"/>
                </a:solidFill>
                <a:round/>
                <a:headEnd/>
                <a:tailEnd/>
              </a:ln>
            </p:spPr>
            <p:txBody>
              <a:bodyPr/>
              <a:lstStyle/>
              <a:p>
                <a:endParaRPr lang="es-ES"/>
              </a:p>
            </p:txBody>
          </p:sp>
          <p:sp>
            <p:nvSpPr>
              <p:cNvPr id="161999" name="Line 207"/>
              <p:cNvSpPr>
                <a:spLocks noChangeShapeType="1"/>
              </p:cNvSpPr>
              <p:nvPr/>
            </p:nvSpPr>
            <p:spPr bwMode="auto">
              <a:xfrm flipH="1">
                <a:off x="959" y="898"/>
                <a:ext cx="24" cy="1"/>
              </a:xfrm>
              <a:prstGeom prst="line">
                <a:avLst/>
              </a:prstGeom>
              <a:noFill/>
              <a:ln w="0">
                <a:solidFill>
                  <a:srgbClr val="000000"/>
                </a:solidFill>
                <a:round/>
                <a:headEnd/>
                <a:tailEnd/>
              </a:ln>
            </p:spPr>
            <p:txBody>
              <a:bodyPr/>
              <a:lstStyle/>
              <a:p>
                <a:endParaRPr lang="es-ES"/>
              </a:p>
            </p:txBody>
          </p:sp>
          <p:sp>
            <p:nvSpPr>
              <p:cNvPr id="162000" name="Line 208"/>
              <p:cNvSpPr>
                <a:spLocks noChangeShapeType="1"/>
              </p:cNvSpPr>
              <p:nvPr/>
            </p:nvSpPr>
            <p:spPr bwMode="auto">
              <a:xfrm flipH="1">
                <a:off x="959" y="752"/>
                <a:ext cx="24" cy="1"/>
              </a:xfrm>
              <a:prstGeom prst="line">
                <a:avLst/>
              </a:prstGeom>
              <a:noFill/>
              <a:ln w="0">
                <a:solidFill>
                  <a:srgbClr val="000000"/>
                </a:solidFill>
                <a:round/>
                <a:headEnd/>
                <a:tailEnd/>
              </a:ln>
            </p:spPr>
            <p:txBody>
              <a:bodyPr/>
              <a:lstStyle/>
              <a:p>
                <a:endParaRPr lang="es-ES"/>
              </a:p>
            </p:txBody>
          </p:sp>
          <p:sp>
            <p:nvSpPr>
              <p:cNvPr id="162001" name="Rectangle 209"/>
              <p:cNvSpPr>
                <a:spLocks noChangeArrowheads="1"/>
              </p:cNvSpPr>
              <p:nvPr/>
            </p:nvSpPr>
            <p:spPr bwMode="auto">
              <a:xfrm>
                <a:off x="885" y="2142"/>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0</a:t>
                </a:r>
                <a:endParaRPr lang="es-ES"/>
              </a:p>
            </p:txBody>
          </p:sp>
        </p:grpSp>
        <p:sp>
          <p:nvSpPr>
            <p:cNvPr id="162003" name="Rectangle 211"/>
            <p:cNvSpPr>
              <a:spLocks noChangeArrowheads="1"/>
            </p:cNvSpPr>
            <p:nvPr/>
          </p:nvSpPr>
          <p:spPr bwMode="auto">
            <a:xfrm>
              <a:off x="828" y="1997"/>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10</a:t>
              </a:r>
              <a:endParaRPr lang="es-ES"/>
            </a:p>
          </p:txBody>
        </p:sp>
        <p:sp>
          <p:nvSpPr>
            <p:cNvPr id="162004" name="Rectangle 212"/>
            <p:cNvSpPr>
              <a:spLocks noChangeArrowheads="1"/>
            </p:cNvSpPr>
            <p:nvPr/>
          </p:nvSpPr>
          <p:spPr bwMode="auto">
            <a:xfrm>
              <a:off x="828" y="1851"/>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20</a:t>
              </a:r>
              <a:endParaRPr lang="es-ES"/>
            </a:p>
          </p:txBody>
        </p:sp>
        <p:sp>
          <p:nvSpPr>
            <p:cNvPr id="162005" name="Rectangle 213"/>
            <p:cNvSpPr>
              <a:spLocks noChangeArrowheads="1"/>
            </p:cNvSpPr>
            <p:nvPr/>
          </p:nvSpPr>
          <p:spPr bwMode="auto">
            <a:xfrm>
              <a:off x="828" y="1706"/>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30</a:t>
              </a:r>
              <a:endParaRPr lang="es-ES"/>
            </a:p>
          </p:txBody>
        </p:sp>
        <p:sp>
          <p:nvSpPr>
            <p:cNvPr id="162006" name="Rectangle 214"/>
            <p:cNvSpPr>
              <a:spLocks noChangeArrowheads="1"/>
            </p:cNvSpPr>
            <p:nvPr/>
          </p:nvSpPr>
          <p:spPr bwMode="auto">
            <a:xfrm>
              <a:off x="828" y="1552"/>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40</a:t>
              </a:r>
              <a:endParaRPr lang="es-ES"/>
            </a:p>
          </p:txBody>
        </p:sp>
        <p:sp>
          <p:nvSpPr>
            <p:cNvPr id="162007" name="Rectangle 215"/>
            <p:cNvSpPr>
              <a:spLocks noChangeArrowheads="1"/>
            </p:cNvSpPr>
            <p:nvPr/>
          </p:nvSpPr>
          <p:spPr bwMode="auto">
            <a:xfrm>
              <a:off x="828" y="1406"/>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50</a:t>
              </a:r>
              <a:endParaRPr lang="es-ES"/>
            </a:p>
          </p:txBody>
        </p:sp>
        <p:sp>
          <p:nvSpPr>
            <p:cNvPr id="162008" name="Rectangle 216"/>
            <p:cNvSpPr>
              <a:spLocks noChangeArrowheads="1"/>
            </p:cNvSpPr>
            <p:nvPr/>
          </p:nvSpPr>
          <p:spPr bwMode="auto">
            <a:xfrm>
              <a:off x="828" y="1261"/>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60</a:t>
              </a:r>
              <a:endParaRPr lang="es-ES"/>
            </a:p>
          </p:txBody>
        </p:sp>
        <p:sp>
          <p:nvSpPr>
            <p:cNvPr id="162009" name="Rectangle 217"/>
            <p:cNvSpPr>
              <a:spLocks noChangeArrowheads="1"/>
            </p:cNvSpPr>
            <p:nvPr/>
          </p:nvSpPr>
          <p:spPr bwMode="auto">
            <a:xfrm>
              <a:off x="828" y="1116"/>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70</a:t>
              </a:r>
              <a:endParaRPr lang="es-ES"/>
            </a:p>
          </p:txBody>
        </p:sp>
        <p:sp>
          <p:nvSpPr>
            <p:cNvPr id="162010" name="Rectangle 218"/>
            <p:cNvSpPr>
              <a:spLocks noChangeArrowheads="1"/>
            </p:cNvSpPr>
            <p:nvPr/>
          </p:nvSpPr>
          <p:spPr bwMode="auto">
            <a:xfrm>
              <a:off x="828" y="970"/>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80</a:t>
              </a:r>
              <a:endParaRPr lang="es-ES"/>
            </a:p>
          </p:txBody>
        </p:sp>
        <p:sp>
          <p:nvSpPr>
            <p:cNvPr id="162011" name="Rectangle 219"/>
            <p:cNvSpPr>
              <a:spLocks noChangeArrowheads="1"/>
            </p:cNvSpPr>
            <p:nvPr/>
          </p:nvSpPr>
          <p:spPr bwMode="auto">
            <a:xfrm>
              <a:off x="828" y="825"/>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90</a:t>
              </a:r>
              <a:endParaRPr lang="es-ES"/>
            </a:p>
          </p:txBody>
        </p:sp>
        <p:sp>
          <p:nvSpPr>
            <p:cNvPr id="162012" name="Rectangle 220"/>
            <p:cNvSpPr>
              <a:spLocks noChangeArrowheads="1"/>
            </p:cNvSpPr>
            <p:nvPr/>
          </p:nvSpPr>
          <p:spPr bwMode="auto">
            <a:xfrm>
              <a:off x="771" y="680"/>
              <a:ext cx="185" cy="145"/>
            </a:xfrm>
            <a:prstGeom prst="rect">
              <a:avLst/>
            </a:prstGeom>
            <a:noFill/>
            <a:ln w="9525">
              <a:noFill/>
              <a:miter lim="800000"/>
              <a:headEnd/>
              <a:tailEnd/>
            </a:ln>
          </p:spPr>
          <p:txBody>
            <a:bodyPr wrap="none" lIns="0" tIns="0" rIns="0" bIns="0">
              <a:spAutoFit/>
            </a:bodyPr>
            <a:lstStyle/>
            <a:p>
              <a:r>
                <a:rPr lang="es-ES" sz="1500">
                  <a:solidFill>
                    <a:srgbClr val="000000"/>
                  </a:solidFill>
                </a:rPr>
                <a:t>100</a:t>
              </a:r>
              <a:endParaRPr lang="es-ES"/>
            </a:p>
          </p:txBody>
        </p:sp>
        <p:sp>
          <p:nvSpPr>
            <p:cNvPr id="162013" name="Line 221"/>
            <p:cNvSpPr>
              <a:spLocks noChangeShapeType="1"/>
            </p:cNvSpPr>
            <p:nvPr/>
          </p:nvSpPr>
          <p:spPr bwMode="auto">
            <a:xfrm>
              <a:off x="983" y="2214"/>
              <a:ext cx="3201" cy="1"/>
            </a:xfrm>
            <a:prstGeom prst="line">
              <a:avLst/>
            </a:prstGeom>
            <a:noFill/>
            <a:ln w="0">
              <a:solidFill>
                <a:srgbClr val="000000"/>
              </a:solidFill>
              <a:round/>
              <a:headEnd/>
              <a:tailEnd/>
            </a:ln>
          </p:spPr>
          <p:txBody>
            <a:bodyPr/>
            <a:lstStyle/>
            <a:p>
              <a:endParaRPr lang="es-ES"/>
            </a:p>
          </p:txBody>
        </p:sp>
        <p:sp>
          <p:nvSpPr>
            <p:cNvPr id="162014" name="Line 222"/>
            <p:cNvSpPr>
              <a:spLocks noChangeShapeType="1"/>
            </p:cNvSpPr>
            <p:nvPr/>
          </p:nvSpPr>
          <p:spPr bwMode="auto">
            <a:xfrm>
              <a:off x="983" y="2214"/>
              <a:ext cx="1" cy="28"/>
            </a:xfrm>
            <a:prstGeom prst="line">
              <a:avLst/>
            </a:prstGeom>
            <a:noFill/>
            <a:ln w="0">
              <a:solidFill>
                <a:srgbClr val="000000"/>
              </a:solidFill>
              <a:round/>
              <a:headEnd/>
              <a:tailEnd/>
            </a:ln>
          </p:spPr>
          <p:txBody>
            <a:bodyPr/>
            <a:lstStyle/>
            <a:p>
              <a:endParaRPr lang="es-ES"/>
            </a:p>
          </p:txBody>
        </p:sp>
        <p:sp>
          <p:nvSpPr>
            <p:cNvPr id="162015" name="Line 223"/>
            <p:cNvSpPr>
              <a:spLocks noChangeShapeType="1"/>
            </p:cNvSpPr>
            <p:nvPr/>
          </p:nvSpPr>
          <p:spPr bwMode="auto">
            <a:xfrm>
              <a:off x="1276" y="2214"/>
              <a:ext cx="1" cy="28"/>
            </a:xfrm>
            <a:prstGeom prst="line">
              <a:avLst/>
            </a:prstGeom>
            <a:noFill/>
            <a:ln w="0">
              <a:solidFill>
                <a:srgbClr val="000000"/>
              </a:solidFill>
              <a:round/>
              <a:headEnd/>
              <a:tailEnd/>
            </a:ln>
          </p:spPr>
          <p:txBody>
            <a:bodyPr/>
            <a:lstStyle/>
            <a:p>
              <a:endParaRPr lang="es-ES"/>
            </a:p>
          </p:txBody>
        </p:sp>
        <p:sp>
          <p:nvSpPr>
            <p:cNvPr id="162016" name="Line 224"/>
            <p:cNvSpPr>
              <a:spLocks noChangeShapeType="1"/>
            </p:cNvSpPr>
            <p:nvPr/>
          </p:nvSpPr>
          <p:spPr bwMode="auto">
            <a:xfrm>
              <a:off x="1561" y="2214"/>
              <a:ext cx="1" cy="28"/>
            </a:xfrm>
            <a:prstGeom prst="line">
              <a:avLst/>
            </a:prstGeom>
            <a:noFill/>
            <a:ln w="0">
              <a:solidFill>
                <a:srgbClr val="000000"/>
              </a:solidFill>
              <a:round/>
              <a:headEnd/>
              <a:tailEnd/>
            </a:ln>
          </p:spPr>
          <p:txBody>
            <a:bodyPr/>
            <a:lstStyle/>
            <a:p>
              <a:endParaRPr lang="es-ES"/>
            </a:p>
          </p:txBody>
        </p:sp>
        <p:sp>
          <p:nvSpPr>
            <p:cNvPr id="162017" name="Line 225"/>
            <p:cNvSpPr>
              <a:spLocks noChangeShapeType="1"/>
            </p:cNvSpPr>
            <p:nvPr/>
          </p:nvSpPr>
          <p:spPr bwMode="auto">
            <a:xfrm>
              <a:off x="1855" y="2214"/>
              <a:ext cx="1" cy="28"/>
            </a:xfrm>
            <a:prstGeom prst="line">
              <a:avLst/>
            </a:prstGeom>
            <a:noFill/>
            <a:ln w="0">
              <a:solidFill>
                <a:srgbClr val="000000"/>
              </a:solidFill>
              <a:round/>
              <a:headEnd/>
              <a:tailEnd/>
            </a:ln>
          </p:spPr>
          <p:txBody>
            <a:bodyPr/>
            <a:lstStyle/>
            <a:p>
              <a:endParaRPr lang="es-ES"/>
            </a:p>
          </p:txBody>
        </p:sp>
        <p:sp>
          <p:nvSpPr>
            <p:cNvPr id="162018" name="Line 226"/>
            <p:cNvSpPr>
              <a:spLocks noChangeShapeType="1"/>
            </p:cNvSpPr>
            <p:nvPr/>
          </p:nvSpPr>
          <p:spPr bwMode="auto">
            <a:xfrm>
              <a:off x="2148" y="2214"/>
              <a:ext cx="1" cy="28"/>
            </a:xfrm>
            <a:prstGeom prst="line">
              <a:avLst/>
            </a:prstGeom>
            <a:noFill/>
            <a:ln w="0">
              <a:solidFill>
                <a:srgbClr val="000000"/>
              </a:solidFill>
              <a:round/>
              <a:headEnd/>
              <a:tailEnd/>
            </a:ln>
          </p:spPr>
          <p:txBody>
            <a:bodyPr/>
            <a:lstStyle/>
            <a:p>
              <a:endParaRPr lang="es-ES"/>
            </a:p>
          </p:txBody>
        </p:sp>
        <p:sp>
          <p:nvSpPr>
            <p:cNvPr id="162019" name="Line 227"/>
            <p:cNvSpPr>
              <a:spLocks noChangeShapeType="1"/>
            </p:cNvSpPr>
            <p:nvPr/>
          </p:nvSpPr>
          <p:spPr bwMode="auto">
            <a:xfrm>
              <a:off x="2441" y="2214"/>
              <a:ext cx="1" cy="28"/>
            </a:xfrm>
            <a:prstGeom prst="line">
              <a:avLst/>
            </a:prstGeom>
            <a:noFill/>
            <a:ln w="0">
              <a:solidFill>
                <a:srgbClr val="000000"/>
              </a:solidFill>
              <a:round/>
              <a:headEnd/>
              <a:tailEnd/>
            </a:ln>
          </p:spPr>
          <p:txBody>
            <a:bodyPr/>
            <a:lstStyle/>
            <a:p>
              <a:endParaRPr lang="es-ES"/>
            </a:p>
          </p:txBody>
        </p:sp>
        <p:sp>
          <p:nvSpPr>
            <p:cNvPr id="162020" name="Line 228"/>
            <p:cNvSpPr>
              <a:spLocks noChangeShapeType="1"/>
            </p:cNvSpPr>
            <p:nvPr/>
          </p:nvSpPr>
          <p:spPr bwMode="auto">
            <a:xfrm>
              <a:off x="2734" y="2214"/>
              <a:ext cx="1" cy="28"/>
            </a:xfrm>
            <a:prstGeom prst="line">
              <a:avLst/>
            </a:prstGeom>
            <a:noFill/>
            <a:ln w="0">
              <a:solidFill>
                <a:srgbClr val="000000"/>
              </a:solidFill>
              <a:round/>
              <a:headEnd/>
              <a:tailEnd/>
            </a:ln>
          </p:spPr>
          <p:txBody>
            <a:bodyPr/>
            <a:lstStyle/>
            <a:p>
              <a:endParaRPr lang="es-ES"/>
            </a:p>
          </p:txBody>
        </p:sp>
        <p:sp>
          <p:nvSpPr>
            <p:cNvPr id="162021" name="Line 229"/>
            <p:cNvSpPr>
              <a:spLocks noChangeShapeType="1"/>
            </p:cNvSpPr>
            <p:nvPr/>
          </p:nvSpPr>
          <p:spPr bwMode="auto">
            <a:xfrm>
              <a:off x="3019" y="2214"/>
              <a:ext cx="1" cy="28"/>
            </a:xfrm>
            <a:prstGeom prst="line">
              <a:avLst/>
            </a:prstGeom>
            <a:noFill/>
            <a:ln w="0">
              <a:solidFill>
                <a:srgbClr val="000000"/>
              </a:solidFill>
              <a:round/>
              <a:headEnd/>
              <a:tailEnd/>
            </a:ln>
          </p:spPr>
          <p:txBody>
            <a:bodyPr/>
            <a:lstStyle/>
            <a:p>
              <a:endParaRPr lang="es-ES"/>
            </a:p>
          </p:txBody>
        </p:sp>
        <p:sp>
          <p:nvSpPr>
            <p:cNvPr id="162022" name="Line 230"/>
            <p:cNvSpPr>
              <a:spLocks noChangeShapeType="1"/>
            </p:cNvSpPr>
            <p:nvPr/>
          </p:nvSpPr>
          <p:spPr bwMode="auto">
            <a:xfrm>
              <a:off x="3313" y="2214"/>
              <a:ext cx="1" cy="28"/>
            </a:xfrm>
            <a:prstGeom prst="line">
              <a:avLst/>
            </a:prstGeom>
            <a:noFill/>
            <a:ln w="0">
              <a:solidFill>
                <a:srgbClr val="000000"/>
              </a:solidFill>
              <a:round/>
              <a:headEnd/>
              <a:tailEnd/>
            </a:ln>
          </p:spPr>
          <p:txBody>
            <a:bodyPr/>
            <a:lstStyle/>
            <a:p>
              <a:endParaRPr lang="es-ES"/>
            </a:p>
          </p:txBody>
        </p:sp>
        <p:sp>
          <p:nvSpPr>
            <p:cNvPr id="162023" name="Line 231"/>
            <p:cNvSpPr>
              <a:spLocks noChangeShapeType="1"/>
            </p:cNvSpPr>
            <p:nvPr/>
          </p:nvSpPr>
          <p:spPr bwMode="auto">
            <a:xfrm>
              <a:off x="3606" y="2214"/>
              <a:ext cx="1" cy="28"/>
            </a:xfrm>
            <a:prstGeom prst="line">
              <a:avLst/>
            </a:prstGeom>
            <a:noFill/>
            <a:ln w="0">
              <a:solidFill>
                <a:srgbClr val="000000"/>
              </a:solidFill>
              <a:round/>
              <a:headEnd/>
              <a:tailEnd/>
            </a:ln>
          </p:spPr>
          <p:txBody>
            <a:bodyPr/>
            <a:lstStyle/>
            <a:p>
              <a:endParaRPr lang="es-ES"/>
            </a:p>
          </p:txBody>
        </p:sp>
        <p:sp>
          <p:nvSpPr>
            <p:cNvPr id="162024" name="Line 232"/>
            <p:cNvSpPr>
              <a:spLocks noChangeShapeType="1"/>
            </p:cNvSpPr>
            <p:nvPr/>
          </p:nvSpPr>
          <p:spPr bwMode="auto">
            <a:xfrm>
              <a:off x="3899" y="2214"/>
              <a:ext cx="1" cy="28"/>
            </a:xfrm>
            <a:prstGeom prst="line">
              <a:avLst/>
            </a:prstGeom>
            <a:noFill/>
            <a:ln w="0">
              <a:solidFill>
                <a:srgbClr val="000000"/>
              </a:solidFill>
              <a:round/>
              <a:headEnd/>
              <a:tailEnd/>
            </a:ln>
          </p:spPr>
          <p:txBody>
            <a:bodyPr/>
            <a:lstStyle/>
            <a:p>
              <a:endParaRPr lang="es-ES"/>
            </a:p>
          </p:txBody>
        </p:sp>
        <p:sp>
          <p:nvSpPr>
            <p:cNvPr id="162025" name="Line 233"/>
            <p:cNvSpPr>
              <a:spLocks noChangeShapeType="1"/>
            </p:cNvSpPr>
            <p:nvPr/>
          </p:nvSpPr>
          <p:spPr bwMode="auto">
            <a:xfrm>
              <a:off x="4184" y="2214"/>
              <a:ext cx="1" cy="28"/>
            </a:xfrm>
            <a:prstGeom prst="line">
              <a:avLst/>
            </a:prstGeom>
            <a:noFill/>
            <a:ln w="0">
              <a:solidFill>
                <a:srgbClr val="000000"/>
              </a:solidFill>
              <a:round/>
              <a:headEnd/>
              <a:tailEnd/>
            </a:ln>
          </p:spPr>
          <p:txBody>
            <a:bodyPr/>
            <a:lstStyle/>
            <a:p>
              <a:endParaRPr lang="es-ES"/>
            </a:p>
          </p:txBody>
        </p:sp>
        <p:sp>
          <p:nvSpPr>
            <p:cNvPr id="162026" name="Rectangle 234"/>
            <p:cNvSpPr>
              <a:spLocks noChangeArrowheads="1"/>
            </p:cNvSpPr>
            <p:nvPr/>
          </p:nvSpPr>
          <p:spPr bwMode="auto">
            <a:xfrm>
              <a:off x="983" y="2269"/>
              <a:ext cx="315" cy="145"/>
            </a:xfrm>
            <a:prstGeom prst="rect">
              <a:avLst/>
            </a:prstGeom>
            <a:noFill/>
            <a:ln w="9525">
              <a:noFill/>
              <a:miter lim="800000"/>
              <a:headEnd/>
              <a:tailEnd/>
            </a:ln>
          </p:spPr>
          <p:txBody>
            <a:bodyPr wrap="none" lIns="0" tIns="0" rIns="0" bIns="0">
              <a:spAutoFit/>
            </a:bodyPr>
            <a:lstStyle/>
            <a:p>
              <a:r>
                <a:rPr lang="es-ES" sz="1500">
                  <a:solidFill>
                    <a:srgbClr val="000000"/>
                  </a:solidFill>
                </a:rPr>
                <a:t>Verbal</a:t>
              </a:r>
              <a:endParaRPr lang="es-ES"/>
            </a:p>
          </p:txBody>
        </p:sp>
        <p:sp>
          <p:nvSpPr>
            <p:cNvPr id="162027" name="Rectangle 235"/>
            <p:cNvSpPr>
              <a:spLocks noChangeArrowheads="1"/>
            </p:cNvSpPr>
            <p:nvPr/>
          </p:nvSpPr>
          <p:spPr bwMode="auto">
            <a:xfrm>
              <a:off x="1472" y="2269"/>
              <a:ext cx="489" cy="145"/>
            </a:xfrm>
            <a:prstGeom prst="rect">
              <a:avLst/>
            </a:prstGeom>
            <a:noFill/>
            <a:ln w="9525">
              <a:noFill/>
              <a:miter lim="800000"/>
              <a:headEnd/>
              <a:tailEnd/>
            </a:ln>
          </p:spPr>
          <p:txBody>
            <a:bodyPr wrap="none" lIns="0" tIns="0" rIns="0" bIns="0">
              <a:spAutoFit/>
            </a:bodyPr>
            <a:lstStyle/>
            <a:p>
              <a:r>
                <a:rPr lang="es-ES" sz="1500">
                  <a:solidFill>
                    <a:srgbClr val="000000"/>
                  </a:solidFill>
                </a:rPr>
                <a:t>Pc_Manip</a:t>
              </a:r>
              <a:endParaRPr lang="es-ES"/>
            </a:p>
          </p:txBody>
        </p:sp>
        <p:sp>
          <p:nvSpPr>
            <p:cNvPr id="162028" name="Rectangle 236"/>
            <p:cNvSpPr>
              <a:spLocks noChangeArrowheads="1"/>
            </p:cNvSpPr>
            <p:nvPr/>
          </p:nvSpPr>
          <p:spPr bwMode="auto">
            <a:xfrm>
              <a:off x="2074" y="2269"/>
              <a:ext cx="478" cy="145"/>
            </a:xfrm>
            <a:prstGeom prst="rect">
              <a:avLst/>
            </a:prstGeom>
            <a:noFill/>
            <a:ln w="9525">
              <a:noFill/>
              <a:miter lim="800000"/>
              <a:headEnd/>
              <a:tailEnd/>
            </a:ln>
          </p:spPr>
          <p:txBody>
            <a:bodyPr wrap="none" lIns="0" tIns="0" rIns="0" bIns="0">
              <a:spAutoFit/>
            </a:bodyPr>
            <a:lstStyle/>
            <a:p>
              <a:r>
                <a:rPr lang="es-ES" sz="1500">
                  <a:solidFill>
                    <a:srgbClr val="000000"/>
                  </a:solidFill>
                </a:rPr>
                <a:t>Numerica</a:t>
              </a:r>
              <a:endParaRPr lang="es-ES"/>
            </a:p>
          </p:txBody>
        </p:sp>
        <p:sp>
          <p:nvSpPr>
            <p:cNvPr id="162029" name="Rectangle 237"/>
            <p:cNvSpPr>
              <a:spLocks noChangeArrowheads="1"/>
            </p:cNvSpPr>
            <p:nvPr/>
          </p:nvSpPr>
          <p:spPr bwMode="auto">
            <a:xfrm>
              <a:off x="2628" y="2269"/>
              <a:ext cx="497" cy="145"/>
            </a:xfrm>
            <a:prstGeom prst="rect">
              <a:avLst/>
            </a:prstGeom>
            <a:noFill/>
            <a:ln w="9525">
              <a:noFill/>
              <a:miter lim="800000"/>
              <a:headEnd/>
              <a:tailEnd/>
            </a:ln>
          </p:spPr>
          <p:txBody>
            <a:bodyPr wrap="none" lIns="0" tIns="0" rIns="0" bIns="0">
              <a:spAutoFit/>
            </a:bodyPr>
            <a:lstStyle/>
            <a:p>
              <a:r>
                <a:rPr lang="es-ES" sz="1500">
                  <a:solidFill>
                    <a:srgbClr val="000000"/>
                  </a:solidFill>
                </a:rPr>
                <a:t>IGC global</a:t>
              </a:r>
              <a:endParaRPr lang="es-ES"/>
            </a:p>
          </p:txBody>
        </p:sp>
        <p:sp>
          <p:nvSpPr>
            <p:cNvPr id="162030" name="Rectangle 238"/>
            <p:cNvSpPr>
              <a:spLocks noChangeArrowheads="1"/>
            </p:cNvSpPr>
            <p:nvPr/>
          </p:nvSpPr>
          <p:spPr bwMode="auto">
            <a:xfrm>
              <a:off x="3256" y="2269"/>
              <a:ext cx="433" cy="145"/>
            </a:xfrm>
            <a:prstGeom prst="rect">
              <a:avLst/>
            </a:prstGeom>
            <a:noFill/>
            <a:ln w="9525">
              <a:noFill/>
              <a:miter lim="800000"/>
              <a:headEnd/>
              <a:tailEnd/>
            </a:ln>
          </p:spPr>
          <p:txBody>
            <a:bodyPr wrap="none" lIns="0" tIns="0" rIns="0" bIns="0">
              <a:spAutoFit/>
            </a:bodyPr>
            <a:lstStyle/>
            <a:p>
              <a:r>
                <a:rPr lang="es-ES" sz="1500">
                  <a:solidFill>
                    <a:srgbClr val="000000"/>
                  </a:solidFill>
                </a:rPr>
                <a:t>IGC_Mm</a:t>
              </a:r>
              <a:endParaRPr lang="es-ES"/>
            </a:p>
          </p:txBody>
        </p:sp>
        <p:sp>
          <p:nvSpPr>
            <p:cNvPr id="162031" name="Rectangle 239"/>
            <p:cNvSpPr>
              <a:spLocks noChangeArrowheads="1"/>
            </p:cNvSpPr>
            <p:nvPr/>
          </p:nvSpPr>
          <p:spPr bwMode="auto">
            <a:xfrm>
              <a:off x="3866" y="2269"/>
              <a:ext cx="377" cy="145"/>
            </a:xfrm>
            <a:prstGeom prst="rect">
              <a:avLst/>
            </a:prstGeom>
            <a:noFill/>
            <a:ln w="9525">
              <a:noFill/>
              <a:miter lim="800000"/>
              <a:headEnd/>
              <a:tailEnd/>
            </a:ln>
          </p:spPr>
          <p:txBody>
            <a:bodyPr wrap="none" lIns="0" tIns="0" rIns="0" bIns="0">
              <a:spAutoFit/>
            </a:bodyPr>
            <a:lstStyle/>
            <a:p>
              <a:r>
                <a:rPr lang="es-ES" sz="1500">
                  <a:solidFill>
                    <a:srgbClr val="000000"/>
                  </a:solidFill>
                </a:rPr>
                <a:t>IGC_Mt</a:t>
              </a:r>
              <a:endParaRPr lang="es-ES"/>
            </a:p>
          </p:txBody>
        </p:sp>
        <p:sp>
          <p:nvSpPr>
            <p:cNvPr id="162032" name="Rectangle 240"/>
            <p:cNvSpPr>
              <a:spLocks noChangeArrowheads="1"/>
            </p:cNvSpPr>
            <p:nvPr/>
          </p:nvSpPr>
          <p:spPr bwMode="auto">
            <a:xfrm>
              <a:off x="2164" y="2478"/>
              <a:ext cx="792" cy="145"/>
            </a:xfrm>
            <a:prstGeom prst="rect">
              <a:avLst/>
            </a:prstGeom>
            <a:noFill/>
            <a:ln w="9525">
              <a:noFill/>
              <a:miter lim="800000"/>
              <a:headEnd/>
              <a:tailEnd/>
            </a:ln>
          </p:spPr>
          <p:txBody>
            <a:bodyPr wrap="none" lIns="0" tIns="0" rIns="0" bIns="0">
              <a:spAutoFit/>
            </a:bodyPr>
            <a:lstStyle/>
            <a:p>
              <a:r>
                <a:rPr lang="es-ES" sz="1500" b="1">
                  <a:solidFill>
                    <a:srgbClr val="000000"/>
                  </a:solidFill>
                </a:rPr>
                <a:t>Áreas generales</a:t>
              </a:r>
              <a:endParaRPr lang="es-ES"/>
            </a:p>
          </p:txBody>
        </p:sp>
        <p:sp>
          <p:nvSpPr>
            <p:cNvPr id="162033" name="Rectangle 241"/>
            <p:cNvSpPr>
              <a:spLocks noChangeArrowheads="1"/>
            </p:cNvSpPr>
            <p:nvPr/>
          </p:nvSpPr>
          <p:spPr bwMode="auto">
            <a:xfrm>
              <a:off x="1374" y="289"/>
              <a:ext cx="2792" cy="174"/>
            </a:xfrm>
            <a:prstGeom prst="rect">
              <a:avLst/>
            </a:prstGeom>
            <a:noFill/>
            <a:ln w="9525">
              <a:noFill/>
              <a:miter lim="800000"/>
              <a:headEnd/>
              <a:tailEnd/>
            </a:ln>
          </p:spPr>
          <p:txBody>
            <a:bodyPr wrap="none" lIns="0" tIns="0" rIns="0" bIns="0">
              <a:spAutoFit/>
            </a:bodyPr>
            <a:lstStyle/>
            <a:p>
              <a:r>
                <a:rPr lang="es-ES" b="1">
                  <a:solidFill>
                    <a:srgbClr val="000000"/>
                  </a:solidFill>
                </a:rPr>
                <a:t>Comparación de medias de las áreas generales</a:t>
              </a:r>
              <a:endParaRPr lang="es-ES"/>
            </a:p>
          </p:txBody>
        </p:sp>
        <p:sp>
          <p:nvSpPr>
            <p:cNvPr id="162034" name="Rectangle 242"/>
            <p:cNvSpPr>
              <a:spLocks noChangeArrowheads="1"/>
            </p:cNvSpPr>
            <p:nvPr/>
          </p:nvSpPr>
          <p:spPr bwMode="auto">
            <a:xfrm>
              <a:off x="4836" y="1479"/>
              <a:ext cx="603" cy="381"/>
            </a:xfrm>
            <a:prstGeom prst="rect">
              <a:avLst/>
            </a:prstGeom>
            <a:solidFill>
              <a:srgbClr val="FFFFFF"/>
            </a:solidFill>
            <a:ln w="0">
              <a:solidFill>
                <a:srgbClr val="000000"/>
              </a:solidFill>
              <a:miter lim="800000"/>
              <a:headEnd/>
              <a:tailEnd/>
            </a:ln>
          </p:spPr>
          <p:txBody>
            <a:bodyPr/>
            <a:lstStyle/>
            <a:p>
              <a:endParaRPr lang="es-ES"/>
            </a:p>
          </p:txBody>
        </p:sp>
        <p:sp>
          <p:nvSpPr>
            <p:cNvPr id="162035" name="Rectangle 243"/>
            <p:cNvSpPr>
              <a:spLocks noChangeArrowheads="1"/>
            </p:cNvSpPr>
            <p:nvPr/>
          </p:nvSpPr>
          <p:spPr bwMode="auto">
            <a:xfrm>
              <a:off x="4877" y="1552"/>
              <a:ext cx="57" cy="63"/>
            </a:xfrm>
            <a:prstGeom prst="rect">
              <a:avLst/>
            </a:prstGeom>
            <a:solidFill>
              <a:srgbClr val="3366FF"/>
            </a:solidFill>
            <a:ln w="12700">
              <a:solidFill>
                <a:srgbClr val="000000"/>
              </a:solidFill>
              <a:miter lim="800000"/>
              <a:headEnd/>
              <a:tailEnd/>
            </a:ln>
          </p:spPr>
          <p:txBody>
            <a:bodyPr/>
            <a:lstStyle/>
            <a:p>
              <a:endParaRPr lang="es-ES"/>
            </a:p>
          </p:txBody>
        </p:sp>
        <p:sp>
          <p:nvSpPr>
            <p:cNvPr id="162036" name="Rectangle 244"/>
            <p:cNvSpPr>
              <a:spLocks noChangeArrowheads="1"/>
            </p:cNvSpPr>
            <p:nvPr/>
          </p:nvSpPr>
          <p:spPr bwMode="auto">
            <a:xfrm>
              <a:off x="4966" y="1506"/>
              <a:ext cx="459" cy="145"/>
            </a:xfrm>
            <a:prstGeom prst="rect">
              <a:avLst/>
            </a:prstGeom>
            <a:noFill/>
            <a:ln w="9525">
              <a:noFill/>
              <a:miter lim="800000"/>
              <a:headEnd/>
              <a:tailEnd/>
            </a:ln>
          </p:spPr>
          <p:txBody>
            <a:bodyPr wrap="none" lIns="0" tIns="0" rIns="0" bIns="0">
              <a:spAutoFit/>
            </a:bodyPr>
            <a:lstStyle/>
            <a:p>
              <a:r>
                <a:rPr lang="es-ES" sz="1500">
                  <a:solidFill>
                    <a:srgbClr val="000000"/>
                  </a:solidFill>
                </a:rPr>
                <a:t>Sin Mirex</a:t>
              </a:r>
              <a:endParaRPr lang="es-ES"/>
            </a:p>
          </p:txBody>
        </p:sp>
        <p:sp>
          <p:nvSpPr>
            <p:cNvPr id="162037" name="Rectangle 245"/>
            <p:cNvSpPr>
              <a:spLocks noChangeArrowheads="1"/>
            </p:cNvSpPr>
            <p:nvPr/>
          </p:nvSpPr>
          <p:spPr bwMode="auto">
            <a:xfrm>
              <a:off x="4877" y="1742"/>
              <a:ext cx="57" cy="64"/>
            </a:xfrm>
            <a:prstGeom prst="rect">
              <a:avLst/>
            </a:prstGeom>
            <a:solidFill>
              <a:srgbClr val="99CC00"/>
            </a:solidFill>
            <a:ln w="12700">
              <a:solidFill>
                <a:srgbClr val="000000"/>
              </a:solidFill>
              <a:miter lim="800000"/>
              <a:headEnd/>
              <a:tailEnd/>
            </a:ln>
          </p:spPr>
          <p:txBody>
            <a:bodyPr/>
            <a:lstStyle/>
            <a:p>
              <a:endParaRPr lang="es-ES"/>
            </a:p>
          </p:txBody>
        </p:sp>
        <p:sp>
          <p:nvSpPr>
            <p:cNvPr id="162038" name="Rectangle 246"/>
            <p:cNvSpPr>
              <a:spLocks noChangeArrowheads="1"/>
            </p:cNvSpPr>
            <p:nvPr/>
          </p:nvSpPr>
          <p:spPr bwMode="auto">
            <a:xfrm>
              <a:off x="4966" y="1697"/>
              <a:ext cx="284" cy="145"/>
            </a:xfrm>
            <a:prstGeom prst="rect">
              <a:avLst/>
            </a:prstGeom>
            <a:noFill/>
            <a:ln w="9525">
              <a:noFill/>
              <a:miter lim="800000"/>
              <a:headEnd/>
              <a:tailEnd/>
            </a:ln>
          </p:spPr>
          <p:txBody>
            <a:bodyPr wrap="none" lIns="0" tIns="0" rIns="0" bIns="0">
              <a:spAutoFit/>
            </a:bodyPr>
            <a:lstStyle/>
            <a:p>
              <a:r>
                <a:rPr lang="es-ES" sz="1500">
                  <a:solidFill>
                    <a:srgbClr val="000000"/>
                  </a:solidFill>
                </a:rPr>
                <a:t>Mirex</a:t>
              </a:r>
              <a:endParaRPr lang="es-ES"/>
            </a:p>
          </p:txBody>
        </p:sp>
        <p:sp>
          <p:nvSpPr>
            <p:cNvPr id="162039" name="Rectangle 247"/>
            <p:cNvSpPr>
              <a:spLocks noChangeArrowheads="1"/>
            </p:cNvSpPr>
            <p:nvPr/>
          </p:nvSpPr>
          <p:spPr bwMode="auto">
            <a:xfrm>
              <a:off x="185" y="189"/>
              <a:ext cx="5286" cy="2598"/>
            </a:xfrm>
            <a:prstGeom prst="rect">
              <a:avLst/>
            </a:prstGeom>
            <a:noFill/>
            <a:ln w="0">
              <a:solidFill>
                <a:srgbClr val="000000"/>
              </a:solid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72533" y="228600"/>
            <a:ext cx="8229600" cy="533400"/>
          </a:xfrm>
        </p:spPr>
        <p:txBody>
          <a:bodyPr>
            <a:normAutofit/>
          </a:bodyPr>
          <a:lstStyle/>
          <a:p>
            <a:r>
              <a:rPr lang="es-ES" sz="2800" b="1">
                <a:solidFill>
                  <a:srgbClr val="FF0066"/>
                </a:solidFill>
              </a:rPr>
              <a:t>Estudio de un caso</a:t>
            </a:r>
          </a:p>
        </p:txBody>
      </p:sp>
      <p:sp>
        <p:nvSpPr>
          <p:cNvPr id="166917" name="Text Box 5"/>
          <p:cNvSpPr txBox="1">
            <a:spLocks noChangeArrowheads="1"/>
          </p:cNvSpPr>
          <p:nvPr/>
        </p:nvSpPr>
        <p:spPr bwMode="auto">
          <a:xfrm>
            <a:off x="228600" y="5562601"/>
            <a:ext cx="8610600" cy="1015663"/>
          </a:xfrm>
          <a:prstGeom prst="rect">
            <a:avLst/>
          </a:prstGeom>
          <a:noFill/>
          <a:ln w="41275" algn="ctr">
            <a:noFill/>
            <a:miter lim="800000"/>
            <a:headEnd/>
            <a:tailEnd/>
          </a:ln>
          <a:effectLst/>
        </p:spPr>
        <p:txBody>
          <a:bodyPr>
            <a:spAutoFit/>
          </a:bodyPr>
          <a:lstStyle/>
          <a:p>
            <a:pPr algn="ctr"/>
            <a:r>
              <a:rPr lang="es-ES" sz="2000" b="1">
                <a:latin typeface="Garamond" pitchFamily="18" charset="0"/>
              </a:rPr>
              <a:t>En la mayoría de las pruebas específicas, el rendimiento del sujeto de estudio tiene puntuaciones que se encuentran por debajo del rendimiento de los otros dos grupos.</a:t>
            </a:r>
          </a:p>
        </p:txBody>
      </p:sp>
      <p:sp>
        <p:nvSpPr>
          <p:cNvPr id="166918" name="Line 6"/>
          <p:cNvSpPr>
            <a:spLocks noChangeShapeType="1"/>
          </p:cNvSpPr>
          <p:nvPr/>
        </p:nvSpPr>
        <p:spPr bwMode="auto">
          <a:xfrm>
            <a:off x="1752600" y="1143000"/>
            <a:ext cx="0" cy="9906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6920" name="Line 8"/>
          <p:cNvSpPr>
            <a:spLocks noChangeShapeType="1"/>
          </p:cNvSpPr>
          <p:nvPr/>
        </p:nvSpPr>
        <p:spPr bwMode="auto">
          <a:xfrm>
            <a:off x="3429000" y="1143000"/>
            <a:ext cx="0" cy="8382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6921" name="Line 9"/>
          <p:cNvSpPr>
            <a:spLocks noChangeShapeType="1"/>
          </p:cNvSpPr>
          <p:nvPr/>
        </p:nvSpPr>
        <p:spPr bwMode="auto">
          <a:xfrm>
            <a:off x="5105400" y="1143000"/>
            <a:ext cx="0" cy="10668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6922" name="Line 10"/>
          <p:cNvSpPr>
            <a:spLocks noChangeShapeType="1"/>
          </p:cNvSpPr>
          <p:nvPr/>
        </p:nvSpPr>
        <p:spPr bwMode="auto">
          <a:xfrm>
            <a:off x="6934200" y="1143000"/>
            <a:ext cx="0" cy="1066800"/>
          </a:xfrm>
          <a:prstGeom prst="line">
            <a:avLst/>
          </a:prstGeom>
          <a:noFill/>
          <a:ln w="41275">
            <a:solidFill>
              <a:schemeClr val="tx1"/>
            </a:solidFill>
            <a:round/>
            <a:headEnd/>
            <a:tailEnd type="triangle" w="med" len="med"/>
          </a:ln>
          <a:effectLst/>
        </p:spPr>
        <p:txBody>
          <a:bodyPr anchor="ctr">
            <a:spAutoFit/>
          </a:bodyPr>
          <a:lstStyle/>
          <a:p>
            <a:endParaRPr lang="es-ES"/>
          </a:p>
        </p:txBody>
      </p:sp>
      <p:grpSp>
        <p:nvGrpSpPr>
          <p:cNvPr id="2" name="Group 12"/>
          <p:cNvGrpSpPr>
            <a:grpSpLocks noChangeAspect="1"/>
          </p:cNvGrpSpPr>
          <p:nvPr/>
        </p:nvGrpSpPr>
        <p:grpSpPr bwMode="auto">
          <a:xfrm>
            <a:off x="237067" y="838200"/>
            <a:ext cx="8686800" cy="4419600"/>
            <a:chOff x="144" y="480"/>
            <a:chExt cx="5472" cy="2784"/>
          </a:xfrm>
        </p:grpSpPr>
        <p:sp>
          <p:nvSpPr>
            <p:cNvPr id="166923" name="AutoShape 11"/>
            <p:cNvSpPr>
              <a:spLocks noChangeAspect="1" noChangeArrowheads="1" noTextEdit="1"/>
            </p:cNvSpPr>
            <p:nvPr/>
          </p:nvSpPr>
          <p:spPr bwMode="auto">
            <a:xfrm>
              <a:off x="144" y="480"/>
              <a:ext cx="5472" cy="2784"/>
            </a:xfrm>
            <a:prstGeom prst="rect">
              <a:avLst/>
            </a:prstGeom>
            <a:noFill/>
            <a:ln w="9525">
              <a:noFill/>
              <a:miter lim="800000"/>
              <a:headEnd/>
              <a:tailEnd/>
            </a:ln>
          </p:spPr>
          <p:txBody>
            <a:bodyPr/>
            <a:lstStyle/>
            <a:p>
              <a:endParaRPr lang="es-ES"/>
            </a:p>
          </p:txBody>
        </p:sp>
        <p:grpSp>
          <p:nvGrpSpPr>
            <p:cNvPr id="3" name="Group 213"/>
            <p:cNvGrpSpPr>
              <a:grpSpLocks/>
            </p:cNvGrpSpPr>
            <p:nvPr/>
          </p:nvGrpSpPr>
          <p:grpSpPr bwMode="auto">
            <a:xfrm>
              <a:off x="182" y="527"/>
              <a:ext cx="5388" cy="2690"/>
              <a:chOff x="182" y="527"/>
              <a:chExt cx="5388" cy="2690"/>
            </a:xfrm>
          </p:grpSpPr>
          <p:sp>
            <p:nvSpPr>
              <p:cNvPr id="166925" name="Rectangle 13"/>
              <p:cNvSpPr>
                <a:spLocks noChangeArrowheads="1"/>
              </p:cNvSpPr>
              <p:nvPr/>
            </p:nvSpPr>
            <p:spPr bwMode="auto">
              <a:xfrm>
                <a:off x="182" y="527"/>
                <a:ext cx="5388" cy="2690"/>
              </a:xfrm>
              <a:prstGeom prst="rect">
                <a:avLst/>
              </a:prstGeom>
              <a:solidFill>
                <a:srgbClr val="FFFFFF"/>
              </a:solidFill>
              <a:ln w="12700">
                <a:solidFill>
                  <a:srgbClr val="000000"/>
                </a:solidFill>
                <a:miter lim="800000"/>
                <a:headEnd/>
                <a:tailEnd/>
              </a:ln>
            </p:spPr>
            <p:txBody>
              <a:bodyPr/>
              <a:lstStyle/>
              <a:p>
                <a:endParaRPr lang="es-ES"/>
              </a:p>
            </p:txBody>
          </p:sp>
          <p:sp>
            <p:nvSpPr>
              <p:cNvPr id="166926" name="Rectangle 14"/>
              <p:cNvSpPr>
                <a:spLocks noChangeArrowheads="1"/>
              </p:cNvSpPr>
              <p:nvPr/>
            </p:nvSpPr>
            <p:spPr bwMode="auto">
              <a:xfrm>
                <a:off x="777" y="725"/>
                <a:ext cx="4114" cy="9"/>
              </a:xfrm>
              <a:prstGeom prst="rect">
                <a:avLst/>
              </a:prstGeom>
              <a:solidFill>
                <a:srgbClr val="FFFF03"/>
              </a:solidFill>
              <a:ln w="9525">
                <a:noFill/>
                <a:miter lim="800000"/>
                <a:headEnd/>
                <a:tailEnd/>
              </a:ln>
            </p:spPr>
            <p:txBody>
              <a:bodyPr/>
              <a:lstStyle/>
              <a:p>
                <a:endParaRPr lang="es-ES"/>
              </a:p>
            </p:txBody>
          </p:sp>
          <p:sp>
            <p:nvSpPr>
              <p:cNvPr id="166927" name="Rectangle 15"/>
              <p:cNvSpPr>
                <a:spLocks noChangeArrowheads="1"/>
              </p:cNvSpPr>
              <p:nvPr/>
            </p:nvSpPr>
            <p:spPr bwMode="auto">
              <a:xfrm>
                <a:off x="777" y="734"/>
                <a:ext cx="4114" cy="9"/>
              </a:xfrm>
              <a:prstGeom prst="rect">
                <a:avLst/>
              </a:prstGeom>
              <a:solidFill>
                <a:srgbClr val="FFFF09"/>
              </a:solidFill>
              <a:ln w="9525">
                <a:noFill/>
                <a:miter lim="800000"/>
                <a:headEnd/>
                <a:tailEnd/>
              </a:ln>
            </p:spPr>
            <p:txBody>
              <a:bodyPr/>
              <a:lstStyle/>
              <a:p>
                <a:endParaRPr lang="es-ES"/>
              </a:p>
            </p:txBody>
          </p:sp>
          <p:sp>
            <p:nvSpPr>
              <p:cNvPr id="166928" name="Rectangle 16"/>
              <p:cNvSpPr>
                <a:spLocks noChangeArrowheads="1"/>
              </p:cNvSpPr>
              <p:nvPr/>
            </p:nvSpPr>
            <p:spPr bwMode="auto">
              <a:xfrm>
                <a:off x="777" y="743"/>
                <a:ext cx="4114" cy="10"/>
              </a:xfrm>
              <a:prstGeom prst="rect">
                <a:avLst/>
              </a:prstGeom>
              <a:solidFill>
                <a:srgbClr val="FFFF0D"/>
              </a:solidFill>
              <a:ln w="9525">
                <a:noFill/>
                <a:miter lim="800000"/>
                <a:headEnd/>
                <a:tailEnd/>
              </a:ln>
            </p:spPr>
            <p:txBody>
              <a:bodyPr/>
              <a:lstStyle/>
              <a:p>
                <a:endParaRPr lang="es-ES"/>
              </a:p>
            </p:txBody>
          </p:sp>
          <p:sp>
            <p:nvSpPr>
              <p:cNvPr id="166929" name="Rectangle 17"/>
              <p:cNvSpPr>
                <a:spLocks noChangeArrowheads="1"/>
              </p:cNvSpPr>
              <p:nvPr/>
            </p:nvSpPr>
            <p:spPr bwMode="auto">
              <a:xfrm>
                <a:off x="777" y="753"/>
                <a:ext cx="4114" cy="9"/>
              </a:xfrm>
              <a:prstGeom prst="rect">
                <a:avLst/>
              </a:prstGeom>
              <a:solidFill>
                <a:srgbClr val="FFFF11"/>
              </a:solidFill>
              <a:ln w="9525">
                <a:noFill/>
                <a:miter lim="800000"/>
                <a:headEnd/>
                <a:tailEnd/>
              </a:ln>
            </p:spPr>
            <p:txBody>
              <a:bodyPr/>
              <a:lstStyle/>
              <a:p>
                <a:endParaRPr lang="es-ES"/>
              </a:p>
            </p:txBody>
          </p:sp>
          <p:sp>
            <p:nvSpPr>
              <p:cNvPr id="166930" name="Rectangle 18"/>
              <p:cNvSpPr>
                <a:spLocks noChangeArrowheads="1"/>
              </p:cNvSpPr>
              <p:nvPr/>
            </p:nvSpPr>
            <p:spPr bwMode="auto">
              <a:xfrm>
                <a:off x="777" y="762"/>
                <a:ext cx="4114" cy="10"/>
              </a:xfrm>
              <a:prstGeom prst="rect">
                <a:avLst/>
              </a:prstGeom>
              <a:solidFill>
                <a:srgbClr val="FFFF13"/>
              </a:solidFill>
              <a:ln w="9525">
                <a:noFill/>
                <a:miter lim="800000"/>
                <a:headEnd/>
                <a:tailEnd/>
              </a:ln>
            </p:spPr>
            <p:txBody>
              <a:bodyPr/>
              <a:lstStyle/>
              <a:p>
                <a:endParaRPr lang="es-ES"/>
              </a:p>
            </p:txBody>
          </p:sp>
          <p:sp>
            <p:nvSpPr>
              <p:cNvPr id="166931" name="Rectangle 19"/>
              <p:cNvSpPr>
                <a:spLocks noChangeArrowheads="1"/>
              </p:cNvSpPr>
              <p:nvPr/>
            </p:nvSpPr>
            <p:spPr bwMode="auto">
              <a:xfrm>
                <a:off x="777" y="772"/>
                <a:ext cx="4114" cy="9"/>
              </a:xfrm>
              <a:prstGeom prst="rect">
                <a:avLst/>
              </a:prstGeom>
              <a:solidFill>
                <a:srgbClr val="FFFF15"/>
              </a:solidFill>
              <a:ln w="9525">
                <a:noFill/>
                <a:miter lim="800000"/>
                <a:headEnd/>
                <a:tailEnd/>
              </a:ln>
            </p:spPr>
            <p:txBody>
              <a:bodyPr/>
              <a:lstStyle/>
              <a:p>
                <a:endParaRPr lang="es-ES"/>
              </a:p>
            </p:txBody>
          </p:sp>
          <p:sp>
            <p:nvSpPr>
              <p:cNvPr id="166932" name="Rectangle 20"/>
              <p:cNvSpPr>
                <a:spLocks noChangeArrowheads="1"/>
              </p:cNvSpPr>
              <p:nvPr/>
            </p:nvSpPr>
            <p:spPr bwMode="auto">
              <a:xfrm>
                <a:off x="777" y="781"/>
                <a:ext cx="4114" cy="9"/>
              </a:xfrm>
              <a:prstGeom prst="rect">
                <a:avLst/>
              </a:prstGeom>
              <a:solidFill>
                <a:srgbClr val="FFFF17"/>
              </a:solidFill>
              <a:ln w="9525">
                <a:noFill/>
                <a:miter lim="800000"/>
                <a:headEnd/>
                <a:tailEnd/>
              </a:ln>
            </p:spPr>
            <p:txBody>
              <a:bodyPr/>
              <a:lstStyle/>
              <a:p>
                <a:endParaRPr lang="es-ES"/>
              </a:p>
            </p:txBody>
          </p:sp>
          <p:sp>
            <p:nvSpPr>
              <p:cNvPr id="166933" name="Rectangle 21"/>
              <p:cNvSpPr>
                <a:spLocks noChangeArrowheads="1"/>
              </p:cNvSpPr>
              <p:nvPr/>
            </p:nvSpPr>
            <p:spPr bwMode="auto">
              <a:xfrm>
                <a:off x="777" y="790"/>
                <a:ext cx="4114" cy="10"/>
              </a:xfrm>
              <a:prstGeom prst="rect">
                <a:avLst/>
              </a:prstGeom>
              <a:solidFill>
                <a:srgbClr val="FFFF19"/>
              </a:solidFill>
              <a:ln w="9525">
                <a:noFill/>
                <a:miter lim="800000"/>
                <a:headEnd/>
                <a:tailEnd/>
              </a:ln>
            </p:spPr>
            <p:txBody>
              <a:bodyPr/>
              <a:lstStyle/>
              <a:p>
                <a:endParaRPr lang="es-ES"/>
              </a:p>
            </p:txBody>
          </p:sp>
          <p:sp>
            <p:nvSpPr>
              <p:cNvPr id="166934" name="Rectangle 22"/>
              <p:cNvSpPr>
                <a:spLocks noChangeArrowheads="1"/>
              </p:cNvSpPr>
              <p:nvPr/>
            </p:nvSpPr>
            <p:spPr bwMode="auto">
              <a:xfrm>
                <a:off x="777" y="800"/>
                <a:ext cx="4114" cy="9"/>
              </a:xfrm>
              <a:prstGeom prst="rect">
                <a:avLst/>
              </a:prstGeom>
              <a:solidFill>
                <a:srgbClr val="FFFF1B"/>
              </a:solidFill>
              <a:ln w="9525">
                <a:noFill/>
                <a:miter lim="800000"/>
                <a:headEnd/>
                <a:tailEnd/>
              </a:ln>
            </p:spPr>
            <p:txBody>
              <a:bodyPr/>
              <a:lstStyle/>
              <a:p>
                <a:endParaRPr lang="es-ES"/>
              </a:p>
            </p:txBody>
          </p:sp>
          <p:sp>
            <p:nvSpPr>
              <p:cNvPr id="166935" name="Rectangle 23"/>
              <p:cNvSpPr>
                <a:spLocks noChangeArrowheads="1"/>
              </p:cNvSpPr>
              <p:nvPr/>
            </p:nvSpPr>
            <p:spPr bwMode="auto">
              <a:xfrm>
                <a:off x="777" y="809"/>
                <a:ext cx="4114" cy="10"/>
              </a:xfrm>
              <a:prstGeom prst="rect">
                <a:avLst/>
              </a:prstGeom>
              <a:solidFill>
                <a:srgbClr val="FFFF1C"/>
              </a:solidFill>
              <a:ln w="9525">
                <a:noFill/>
                <a:miter lim="800000"/>
                <a:headEnd/>
                <a:tailEnd/>
              </a:ln>
            </p:spPr>
            <p:txBody>
              <a:bodyPr/>
              <a:lstStyle/>
              <a:p>
                <a:endParaRPr lang="es-ES"/>
              </a:p>
            </p:txBody>
          </p:sp>
          <p:sp>
            <p:nvSpPr>
              <p:cNvPr id="166936" name="Rectangle 24"/>
              <p:cNvSpPr>
                <a:spLocks noChangeArrowheads="1"/>
              </p:cNvSpPr>
              <p:nvPr/>
            </p:nvSpPr>
            <p:spPr bwMode="auto">
              <a:xfrm>
                <a:off x="777" y="819"/>
                <a:ext cx="4114" cy="9"/>
              </a:xfrm>
              <a:prstGeom prst="rect">
                <a:avLst/>
              </a:prstGeom>
              <a:solidFill>
                <a:srgbClr val="FFFF1E"/>
              </a:solidFill>
              <a:ln w="9525">
                <a:noFill/>
                <a:miter lim="800000"/>
                <a:headEnd/>
                <a:tailEnd/>
              </a:ln>
            </p:spPr>
            <p:txBody>
              <a:bodyPr/>
              <a:lstStyle/>
              <a:p>
                <a:endParaRPr lang="es-ES"/>
              </a:p>
            </p:txBody>
          </p:sp>
          <p:sp>
            <p:nvSpPr>
              <p:cNvPr id="166937" name="Rectangle 25"/>
              <p:cNvSpPr>
                <a:spLocks noChangeArrowheads="1"/>
              </p:cNvSpPr>
              <p:nvPr/>
            </p:nvSpPr>
            <p:spPr bwMode="auto">
              <a:xfrm>
                <a:off x="777" y="828"/>
                <a:ext cx="4114" cy="9"/>
              </a:xfrm>
              <a:prstGeom prst="rect">
                <a:avLst/>
              </a:prstGeom>
              <a:solidFill>
                <a:srgbClr val="FFFF20"/>
              </a:solidFill>
              <a:ln w="9525">
                <a:noFill/>
                <a:miter lim="800000"/>
                <a:headEnd/>
                <a:tailEnd/>
              </a:ln>
            </p:spPr>
            <p:txBody>
              <a:bodyPr/>
              <a:lstStyle/>
              <a:p>
                <a:endParaRPr lang="es-ES"/>
              </a:p>
            </p:txBody>
          </p:sp>
          <p:sp>
            <p:nvSpPr>
              <p:cNvPr id="166938" name="Rectangle 26"/>
              <p:cNvSpPr>
                <a:spLocks noChangeArrowheads="1"/>
              </p:cNvSpPr>
              <p:nvPr/>
            </p:nvSpPr>
            <p:spPr bwMode="auto">
              <a:xfrm>
                <a:off x="777" y="837"/>
                <a:ext cx="4114" cy="10"/>
              </a:xfrm>
              <a:prstGeom prst="rect">
                <a:avLst/>
              </a:prstGeom>
              <a:solidFill>
                <a:srgbClr val="FFFF22"/>
              </a:solidFill>
              <a:ln w="9525">
                <a:noFill/>
                <a:miter lim="800000"/>
                <a:headEnd/>
                <a:tailEnd/>
              </a:ln>
            </p:spPr>
            <p:txBody>
              <a:bodyPr/>
              <a:lstStyle/>
              <a:p>
                <a:endParaRPr lang="es-ES"/>
              </a:p>
            </p:txBody>
          </p:sp>
          <p:sp>
            <p:nvSpPr>
              <p:cNvPr id="166939" name="Rectangle 27"/>
              <p:cNvSpPr>
                <a:spLocks noChangeArrowheads="1"/>
              </p:cNvSpPr>
              <p:nvPr/>
            </p:nvSpPr>
            <p:spPr bwMode="auto">
              <a:xfrm>
                <a:off x="777" y="847"/>
                <a:ext cx="4114" cy="9"/>
              </a:xfrm>
              <a:prstGeom prst="rect">
                <a:avLst/>
              </a:prstGeom>
              <a:solidFill>
                <a:srgbClr val="FFFF24"/>
              </a:solidFill>
              <a:ln w="9525">
                <a:noFill/>
                <a:miter lim="800000"/>
                <a:headEnd/>
                <a:tailEnd/>
              </a:ln>
            </p:spPr>
            <p:txBody>
              <a:bodyPr/>
              <a:lstStyle/>
              <a:p>
                <a:endParaRPr lang="es-ES"/>
              </a:p>
            </p:txBody>
          </p:sp>
          <p:sp>
            <p:nvSpPr>
              <p:cNvPr id="166940" name="Rectangle 28"/>
              <p:cNvSpPr>
                <a:spLocks noChangeArrowheads="1"/>
              </p:cNvSpPr>
              <p:nvPr/>
            </p:nvSpPr>
            <p:spPr bwMode="auto">
              <a:xfrm>
                <a:off x="777" y="856"/>
                <a:ext cx="4114" cy="10"/>
              </a:xfrm>
              <a:prstGeom prst="rect">
                <a:avLst/>
              </a:prstGeom>
              <a:solidFill>
                <a:srgbClr val="FFFF25"/>
              </a:solidFill>
              <a:ln w="9525">
                <a:noFill/>
                <a:miter lim="800000"/>
                <a:headEnd/>
                <a:tailEnd/>
              </a:ln>
            </p:spPr>
            <p:txBody>
              <a:bodyPr/>
              <a:lstStyle/>
              <a:p>
                <a:endParaRPr lang="es-ES"/>
              </a:p>
            </p:txBody>
          </p:sp>
          <p:sp>
            <p:nvSpPr>
              <p:cNvPr id="166941" name="Rectangle 29"/>
              <p:cNvSpPr>
                <a:spLocks noChangeArrowheads="1"/>
              </p:cNvSpPr>
              <p:nvPr/>
            </p:nvSpPr>
            <p:spPr bwMode="auto">
              <a:xfrm>
                <a:off x="777" y="866"/>
                <a:ext cx="4114" cy="9"/>
              </a:xfrm>
              <a:prstGeom prst="rect">
                <a:avLst/>
              </a:prstGeom>
              <a:solidFill>
                <a:srgbClr val="FFFF26"/>
              </a:solidFill>
              <a:ln w="9525">
                <a:noFill/>
                <a:miter lim="800000"/>
                <a:headEnd/>
                <a:tailEnd/>
              </a:ln>
            </p:spPr>
            <p:txBody>
              <a:bodyPr/>
              <a:lstStyle/>
              <a:p>
                <a:endParaRPr lang="es-ES"/>
              </a:p>
            </p:txBody>
          </p:sp>
          <p:sp>
            <p:nvSpPr>
              <p:cNvPr id="166942" name="Rectangle 30"/>
              <p:cNvSpPr>
                <a:spLocks noChangeArrowheads="1"/>
              </p:cNvSpPr>
              <p:nvPr/>
            </p:nvSpPr>
            <p:spPr bwMode="auto">
              <a:xfrm>
                <a:off x="777" y="875"/>
                <a:ext cx="4114" cy="9"/>
              </a:xfrm>
              <a:prstGeom prst="rect">
                <a:avLst/>
              </a:prstGeom>
              <a:solidFill>
                <a:srgbClr val="FFFF28"/>
              </a:solidFill>
              <a:ln w="9525">
                <a:noFill/>
                <a:miter lim="800000"/>
                <a:headEnd/>
                <a:tailEnd/>
              </a:ln>
            </p:spPr>
            <p:txBody>
              <a:bodyPr/>
              <a:lstStyle/>
              <a:p>
                <a:endParaRPr lang="es-ES"/>
              </a:p>
            </p:txBody>
          </p:sp>
          <p:sp>
            <p:nvSpPr>
              <p:cNvPr id="166943" name="Rectangle 31"/>
              <p:cNvSpPr>
                <a:spLocks noChangeArrowheads="1"/>
              </p:cNvSpPr>
              <p:nvPr/>
            </p:nvSpPr>
            <p:spPr bwMode="auto">
              <a:xfrm>
                <a:off x="777" y="884"/>
                <a:ext cx="4114" cy="10"/>
              </a:xfrm>
              <a:prstGeom prst="rect">
                <a:avLst/>
              </a:prstGeom>
              <a:solidFill>
                <a:srgbClr val="FFFF2B"/>
              </a:solidFill>
              <a:ln w="9525">
                <a:noFill/>
                <a:miter lim="800000"/>
                <a:headEnd/>
                <a:tailEnd/>
              </a:ln>
            </p:spPr>
            <p:txBody>
              <a:bodyPr/>
              <a:lstStyle/>
              <a:p>
                <a:endParaRPr lang="es-ES"/>
              </a:p>
            </p:txBody>
          </p:sp>
          <p:sp>
            <p:nvSpPr>
              <p:cNvPr id="166944" name="Rectangle 32"/>
              <p:cNvSpPr>
                <a:spLocks noChangeArrowheads="1"/>
              </p:cNvSpPr>
              <p:nvPr/>
            </p:nvSpPr>
            <p:spPr bwMode="auto">
              <a:xfrm>
                <a:off x="777" y="894"/>
                <a:ext cx="4114" cy="9"/>
              </a:xfrm>
              <a:prstGeom prst="rect">
                <a:avLst/>
              </a:prstGeom>
              <a:solidFill>
                <a:srgbClr val="FFFF2D"/>
              </a:solidFill>
              <a:ln w="9525">
                <a:noFill/>
                <a:miter lim="800000"/>
                <a:headEnd/>
                <a:tailEnd/>
              </a:ln>
            </p:spPr>
            <p:txBody>
              <a:bodyPr/>
              <a:lstStyle/>
              <a:p>
                <a:endParaRPr lang="es-ES"/>
              </a:p>
            </p:txBody>
          </p:sp>
          <p:sp>
            <p:nvSpPr>
              <p:cNvPr id="166945" name="Rectangle 33"/>
              <p:cNvSpPr>
                <a:spLocks noChangeArrowheads="1"/>
              </p:cNvSpPr>
              <p:nvPr/>
            </p:nvSpPr>
            <p:spPr bwMode="auto">
              <a:xfrm>
                <a:off x="777" y="903"/>
                <a:ext cx="4114" cy="10"/>
              </a:xfrm>
              <a:prstGeom prst="rect">
                <a:avLst/>
              </a:prstGeom>
              <a:solidFill>
                <a:srgbClr val="FFFF2E"/>
              </a:solidFill>
              <a:ln w="9525">
                <a:noFill/>
                <a:miter lim="800000"/>
                <a:headEnd/>
                <a:tailEnd/>
              </a:ln>
            </p:spPr>
            <p:txBody>
              <a:bodyPr/>
              <a:lstStyle/>
              <a:p>
                <a:endParaRPr lang="es-ES"/>
              </a:p>
            </p:txBody>
          </p:sp>
          <p:sp>
            <p:nvSpPr>
              <p:cNvPr id="166946" name="Rectangle 34"/>
              <p:cNvSpPr>
                <a:spLocks noChangeArrowheads="1"/>
              </p:cNvSpPr>
              <p:nvPr/>
            </p:nvSpPr>
            <p:spPr bwMode="auto">
              <a:xfrm>
                <a:off x="777" y="913"/>
                <a:ext cx="4114" cy="9"/>
              </a:xfrm>
              <a:prstGeom prst="rect">
                <a:avLst/>
              </a:prstGeom>
              <a:solidFill>
                <a:srgbClr val="FFFF2F"/>
              </a:solidFill>
              <a:ln w="9525">
                <a:noFill/>
                <a:miter lim="800000"/>
                <a:headEnd/>
                <a:tailEnd/>
              </a:ln>
            </p:spPr>
            <p:txBody>
              <a:bodyPr/>
              <a:lstStyle/>
              <a:p>
                <a:endParaRPr lang="es-ES"/>
              </a:p>
            </p:txBody>
          </p:sp>
          <p:sp>
            <p:nvSpPr>
              <p:cNvPr id="166947" name="Rectangle 35"/>
              <p:cNvSpPr>
                <a:spLocks noChangeArrowheads="1"/>
              </p:cNvSpPr>
              <p:nvPr/>
            </p:nvSpPr>
            <p:spPr bwMode="auto">
              <a:xfrm>
                <a:off x="777" y="922"/>
                <a:ext cx="4114" cy="9"/>
              </a:xfrm>
              <a:prstGeom prst="rect">
                <a:avLst/>
              </a:prstGeom>
              <a:solidFill>
                <a:srgbClr val="FFFF31"/>
              </a:solidFill>
              <a:ln w="9525">
                <a:noFill/>
                <a:miter lim="800000"/>
                <a:headEnd/>
                <a:tailEnd/>
              </a:ln>
            </p:spPr>
            <p:txBody>
              <a:bodyPr/>
              <a:lstStyle/>
              <a:p>
                <a:endParaRPr lang="es-ES"/>
              </a:p>
            </p:txBody>
          </p:sp>
          <p:sp>
            <p:nvSpPr>
              <p:cNvPr id="166948" name="Rectangle 36"/>
              <p:cNvSpPr>
                <a:spLocks noChangeArrowheads="1"/>
              </p:cNvSpPr>
              <p:nvPr/>
            </p:nvSpPr>
            <p:spPr bwMode="auto">
              <a:xfrm>
                <a:off x="777" y="931"/>
                <a:ext cx="4114" cy="10"/>
              </a:xfrm>
              <a:prstGeom prst="rect">
                <a:avLst/>
              </a:prstGeom>
              <a:solidFill>
                <a:srgbClr val="FFFF32"/>
              </a:solidFill>
              <a:ln w="9525">
                <a:noFill/>
                <a:miter lim="800000"/>
                <a:headEnd/>
                <a:tailEnd/>
              </a:ln>
            </p:spPr>
            <p:txBody>
              <a:bodyPr/>
              <a:lstStyle/>
              <a:p>
                <a:endParaRPr lang="es-ES"/>
              </a:p>
            </p:txBody>
          </p:sp>
          <p:sp>
            <p:nvSpPr>
              <p:cNvPr id="166949" name="Rectangle 37"/>
              <p:cNvSpPr>
                <a:spLocks noChangeArrowheads="1"/>
              </p:cNvSpPr>
              <p:nvPr/>
            </p:nvSpPr>
            <p:spPr bwMode="auto">
              <a:xfrm>
                <a:off x="777" y="941"/>
                <a:ext cx="4114" cy="9"/>
              </a:xfrm>
              <a:prstGeom prst="rect">
                <a:avLst/>
              </a:prstGeom>
              <a:solidFill>
                <a:srgbClr val="FFFF35"/>
              </a:solidFill>
              <a:ln w="9525">
                <a:noFill/>
                <a:miter lim="800000"/>
                <a:headEnd/>
                <a:tailEnd/>
              </a:ln>
            </p:spPr>
            <p:txBody>
              <a:bodyPr/>
              <a:lstStyle/>
              <a:p>
                <a:endParaRPr lang="es-ES"/>
              </a:p>
            </p:txBody>
          </p:sp>
          <p:sp>
            <p:nvSpPr>
              <p:cNvPr id="166950" name="Rectangle 38"/>
              <p:cNvSpPr>
                <a:spLocks noChangeArrowheads="1"/>
              </p:cNvSpPr>
              <p:nvPr/>
            </p:nvSpPr>
            <p:spPr bwMode="auto">
              <a:xfrm>
                <a:off x="777" y="950"/>
                <a:ext cx="4114" cy="10"/>
              </a:xfrm>
              <a:prstGeom prst="rect">
                <a:avLst/>
              </a:prstGeom>
              <a:solidFill>
                <a:srgbClr val="FFFF36"/>
              </a:solidFill>
              <a:ln w="9525">
                <a:noFill/>
                <a:miter lim="800000"/>
                <a:headEnd/>
                <a:tailEnd/>
              </a:ln>
            </p:spPr>
            <p:txBody>
              <a:bodyPr/>
              <a:lstStyle/>
              <a:p>
                <a:endParaRPr lang="es-ES"/>
              </a:p>
            </p:txBody>
          </p:sp>
          <p:sp>
            <p:nvSpPr>
              <p:cNvPr id="166951" name="Rectangle 39"/>
              <p:cNvSpPr>
                <a:spLocks noChangeArrowheads="1"/>
              </p:cNvSpPr>
              <p:nvPr/>
            </p:nvSpPr>
            <p:spPr bwMode="auto">
              <a:xfrm>
                <a:off x="777" y="960"/>
                <a:ext cx="4114" cy="9"/>
              </a:xfrm>
              <a:prstGeom prst="rect">
                <a:avLst/>
              </a:prstGeom>
              <a:solidFill>
                <a:srgbClr val="FFFF37"/>
              </a:solidFill>
              <a:ln w="9525">
                <a:noFill/>
                <a:miter lim="800000"/>
                <a:headEnd/>
                <a:tailEnd/>
              </a:ln>
            </p:spPr>
            <p:txBody>
              <a:bodyPr/>
              <a:lstStyle/>
              <a:p>
                <a:endParaRPr lang="es-ES"/>
              </a:p>
            </p:txBody>
          </p:sp>
          <p:sp>
            <p:nvSpPr>
              <p:cNvPr id="166952" name="Rectangle 40"/>
              <p:cNvSpPr>
                <a:spLocks noChangeArrowheads="1"/>
              </p:cNvSpPr>
              <p:nvPr/>
            </p:nvSpPr>
            <p:spPr bwMode="auto">
              <a:xfrm>
                <a:off x="777" y="969"/>
                <a:ext cx="4114" cy="9"/>
              </a:xfrm>
              <a:prstGeom prst="rect">
                <a:avLst/>
              </a:prstGeom>
              <a:solidFill>
                <a:srgbClr val="FFFF39"/>
              </a:solidFill>
              <a:ln w="9525">
                <a:noFill/>
                <a:miter lim="800000"/>
                <a:headEnd/>
                <a:tailEnd/>
              </a:ln>
            </p:spPr>
            <p:txBody>
              <a:bodyPr/>
              <a:lstStyle/>
              <a:p>
                <a:endParaRPr lang="es-ES"/>
              </a:p>
            </p:txBody>
          </p:sp>
          <p:sp>
            <p:nvSpPr>
              <p:cNvPr id="166953" name="Rectangle 41"/>
              <p:cNvSpPr>
                <a:spLocks noChangeArrowheads="1"/>
              </p:cNvSpPr>
              <p:nvPr/>
            </p:nvSpPr>
            <p:spPr bwMode="auto">
              <a:xfrm>
                <a:off x="777" y="978"/>
                <a:ext cx="4114" cy="10"/>
              </a:xfrm>
              <a:prstGeom prst="rect">
                <a:avLst/>
              </a:prstGeom>
              <a:solidFill>
                <a:srgbClr val="FFFF3B"/>
              </a:solidFill>
              <a:ln w="9525">
                <a:noFill/>
                <a:miter lim="800000"/>
                <a:headEnd/>
                <a:tailEnd/>
              </a:ln>
            </p:spPr>
            <p:txBody>
              <a:bodyPr/>
              <a:lstStyle/>
              <a:p>
                <a:endParaRPr lang="es-ES"/>
              </a:p>
            </p:txBody>
          </p:sp>
          <p:sp>
            <p:nvSpPr>
              <p:cNvPr id="166954" name="Rectangle 42"/>
              <p:cNvSpPr>
                <a:spLocks noChangeArrowheads="1"/>
              </p:cNvSpPr>
              <p:nvPr/>
            </p:nvSpPr>
            <p:spPr bwMode="auto">
              <a:xfrm>
                <a:off x="777" y="988"/>
                <a:ext cx="4114" cy="9"/>
              </a:xfrm>
              <a:prstGeom prst="rect">
                <a:avLst/>
              </a:prstGeom>
              <a:solidFill>
                <a:srgbClr val="FFFF3D"/>
              </a:solidFill>
              <a:ln w="9525">
                <a:noFill/>
                <a:miter lim="800000"/>
                <a:headEnd/>
                <a:tailEnd/>
              </a:ln>
            </p:spPr>
            <p:txBody>
              <a:bodyPr/>
              <a:lstStyle/>
              <a:p>
                <a:endParaRPr lang="es-ES"/>
              </a:p>
            </p:txBody>
          </p:sp>
          <p:sp>
            <p:nvSpPr>
              <p:cNvPr id="166955" name="Rectangle 43"/>
              <p:cNvSpPr>
                <a:spLocks noChangeArrowheads="1"/>
              </p:cNvSpPr>
              <p:nvPr/>
            </p:nvSpPr>
            <p:spPr bwMode="auto">
              <a:xfrm>
                <a:off x="777" y="997"/>
                <a:ext cx="4114" cy="10"/>
              </a:xfrm>
              <a:prstGeom prst="rect">
                <a:avLst/>
              </a:prstGeom>
              <a:solidFill>
                <a:srgbClr val="FFFF3F"/>
              </a:solidFill>
              <a:ln w="9525">
                <a:noFill/>
                <a:miter lim="800000"/>
                <a:headEnd/>
                <a:tailEnd/>
              </a:ln>
            </p:spPr>
            <p:txBody>
              <a:bodyPr/>
              <a:lstStyle/>
              <a:p>
                <a:endParaRPr lang="es-ES"/>
              </a:p>
            </p:txBody>
          </p:sp>
          <p:sp>
            <p:nvSpPr>
              <p:cNvPr id="166956" name="Rectangle 44"/>
              <p:cNvSpPr>
                <a:spLocks noChangeArrowheads="1"/>
              </p:cNvSpPr>
              <p:nvPr/>
            </p:nvSpPr>
            <p:spPr bwMode="auto">
              <a:xfrm>
                <a:off x="777" y="1007"/>
                <a:ext cx="4114" cy="9"/>
              </a:xfrm>
              <a:prstGeom prst="rect">
                <a:avLst/>
              </a:prstGeom>
              <a:solidFill>
                <a:srgbClr val="FFFF40"/>
              </a:solidFill>
              <a:ln w="9525">
                <a:noFill/>
                <a:miter lim="800000"/>
                <a:headEnd/>
                <a:tailEnd/>
              </a:ln>
            </p:spPr>
            <p:txBody>
              <a:bodyPr/>
              <a:lstStyle/>
              <a:p>
                <a:endParaRPr lang="es-ES"/>
              </a:p>
            </p:txBody>
          </p:sp>
          <p:sp>
            <p:nvSpPr>
              <p:cNvPr id="166957" name="Rectangle 45"/>
              <p:cNvSpPr>
                <a:spLocks noChangeArrowheads="1"/>
              </p:cNvSpPr>
              <p:nvPr/>
            </p:nvSpPr>
            <p:spPr bwMode="auto">
              <a:xfrm>
                <a:off x="777" y="1016"/>
                <a:ext cx="4114" cy="10"/>
              </a:xfrm>
              <a:prstGeom prst="rect">
                <a:avLst/>
              </a:prstGeom>
              <a:solidFill>
                <a:srgbClr val="FFFF42"/>
              </a:solidFill>
              <a:ln w="9525">
                <a:noFill/>
                <a:miter lim="800000"/>
                <a:headEnd/>
                <a:tailEnd/>
              </a:ln>
            </p:spPr>
            <p:txBody>
              <a:bodyPr/>
              <a:lstStyle/>
              <a:p>
                <a:endParaRPr lang="es-ES"/>
              </a:p>
            </p:txBody>
          </p:sp>
          <p:sp>
            <p:nvSpPr>
              <p:cNvPr id="166958" name="Rectangle 46"/>
              <p:cNvSpPr>
                <a:spLocks noChangeArrowheads="1"/>
              </p:cNvSpPr>
              <p:nvPr/>
            </p:nvSpPr>
            <p:spPr bwMode="auto">
              <a:xfrm>
                <a:off x="777" y="1026"/>
                <a:ext cx="4114" cy="9"/>
              </a:xfrm>
              <a:prstGeom prst="rect">
                <a:avLst/>
              </a:prstGeom>
              <a:solidFill>
                <a:srgbClr val="FFFF44"/>
              </a:solidFill>
              <a:ln w="9525">
                <a:noFill/>
                <a:miter lim="800000"/>
                <a:headEnd/>
                <a:tailEnd/>
              </a:ln>
            </p:spPr>
            <p:txBody>
              <a:bodyPr/>
              <a:lstStyle/>
              <a:p>
                <a:endParaRPr lang="es-ES"/>
              </a:p>
            </p:txBody>
          </p:sp>
          <p:sp>
            <p:nvSpPr>
              <p:cNvPr id="166959" name="Rectangle 47"/>
              <p:cNvSpPr>
                <a:spLocks noChangeArrowheads="1"/>
              </p:cNvSpPr>
              <p:nvPr/>
            </p:nvSpPr>
            <p:spPr bwMode="auto">
              <a:xfrm>
                <a:off x="777" y="1035"/>
                <a:ext cx="4114" cy="9"/>
              </a:xfrm>
              <a:prstGeom prst="rect">
                <a:avLst/>
              </a:prstGeom>
              <a:solidFill>
                <a:srgbClr val="FFFF46"/>
              </a:solidFill>
              <a:ln w="9525">
                <a:noFill/>
                <a:miter lim="800000"/>
                <a:headEnd/>
                <a:tailEnd/>
              </a:ln>
            </p:spPr>
            <p:txBody>
              <a:bodyPr/>
              <a:lstStyle/>
              <a:p>
                <a:endParaRPr lang="es-ES"/>
              </a:p>
            </p:txBody>
          </p:sp>
          <p:sp>
            <p:nvSpPr>
              <p:cNvPr id="166960" name="Rectangle 48"/>
              <p:cNvSpPr>
                <a:spLocks noChangeArrowheads="1"/>
              </p:cNvSpPr>
              <p:nvPr/>
            </p:nvSpPr>
            <p:spPr bwMode="auto">
              <a:xfrm>
                <a:off x="777" y="1044"/>
                <a:ext cx="4114" cy="10"/>
              </a:xfrm>
              <a:prstGeom prst="rect">
                <a:avLst/>
              </a:prstGeom>
              <a:solidFill>
                <a:srgbClr val="FFFF48"/>
              </a:solidFill>
              <a:ln w="9525">
                <a:noFill/>
                <a:miter lim="800000"/>
                <a:headEnd/>
                <a:tailEnd/>
              </a:ln>
            </p:spPr>
            <p:txBody>
              <a:bodyPr/>
              <a:lstStyle/>
              <a:p>
                <a:endParaRPr lang="es-ES"/>
              </a:p>
            </p:txBody>
          </p:sp>
          <p:sp>
            <p:nvSpPr>
              <p:cNvPr id="166961" name="Rectangle 49"/>
              <p:cNvSpPr>
                <a:spLocks noChangeArrowheads="1"/>
              </p:cNvSpPr>
              <p:nvPr/>
            </p:nvSpPr>
            <p:spPr bwMode="auto">
              <a:xfrm>
                <a:off x="777" y="1054"/>
                <a:ext cx="4114" cy="9"/>
              </a:xfrm>
              <a:prstGeom prst="rect">
                <a:avLst/>
              </a:prstGeom>
              <a:solidFill>
                <a:srgbClr val="FFFF49"/>
              </a:solidFill>
              <a:ln w="9525">
                <a:noFill/>
                <a:miter lim="800000"/>
                <a:headEnd/>
                <a:tailEnd/>
              </a:ln>
            </p:spPr>
            <p:txBody>
              <a:bodyPr/>
              <a:lstStyle/>
              <a:p>
                <a:endParaRPr lang="es-ES"/>
              </a:p>
            </p:txBody>
          </p:sp>
          <p:sp>
            <p:nvSpPr>
              <p:cNvPr id="166962" name="Rectangle 50"/>
              <p:cNvSpPr>
                <a:spLocks noChangeArrowheads="1"/>
              </p:cNvSpPr>
              <p:nvPr/>
            </p:nvSpPr>
            <p:spPr bwMode="auto">
              <a:xfrm>
                <a:off x="777" y="1063"/>
                <a:ext cx="4114" cy="10"/>
              </a:xfrm>
              <a:prstGeom prst="rect">
                <a:avLst/>
              </a:prstGeom>
              <a:solidFill>
                <a:srgbClr val="FFFF4B"/>
              </a:solidFill>
              <a:ln w="9525">
                <a:noFill/>
                <a:miter lim="800000"/>
                <a:headEnd/>
                <a:tailEnd/>
              </a:ln>
            </p:spPr>
            <p:txBody>
              <a:bodyPr/>
              <a:lstStyle/>
              <a:p>
                <a:endParaRPr lang="es-ES"/>
              </a:p>
            </p:txBody>
          </p:sp>
          <p:sp>
            <p:nvSpPr>
              <p:cNvPr id="166963" name="Rectangle 51"/>
              <p:cNvSpPr>
                <a:spLocks noChangeArrowheads="1"/>
              </p:cNvSpPr>
              <p:nvPr/>
            </p:nvSpPr>
            <p:spPr bwMode="auto">
              <a:xfrm>
                <a:off x="777" y="1073"/>
                <a:ext cx="4114" cy="9"/>
              </a:xfrm>
              <a:prstGeom prst="rect">
                <a:avLst/>
              </a:prstGeom>
              <a:solidFill>
                <a:srgbClr val="FFFF4C"/>
              </a:solidFill>
              <a:ln w="9525">
                <a:noFill/>
                <a:miter lim="800000"/>
                <a:headEnd/>
                <a:tailEnd/>
              </a:ln>
            </p:spPr>
            <p:txBody>
              <a:bodyPr/>
              <a:lstStyle/>
              <a:p>
                <a:endParaRPr lang="es-ES"/>
              </a:p>
            </p:txBody>
          </p:sp>
          <p:sp>
            <p:nvSpPr>
              <p:cNvPr id="166964" name="Rectangle 52"/>
              <p:cNvSpPr>
                <a:spLocks noChangeArrowheads="1"/>
              </p:cNvSpPr>
              <p:nvPr/>
            </p:nvSpPr>
            <p:spPr bwMode="auto">
              <a:xfrm>
                <a:off x="777" y="1082"/>
                <a:ext cx="4114" cy="9"/>
              </a:xfrm>
              <a:prstGeom prst="rect">
                <a:avLst/>
              </a:prstGeom>
              <a:solidFill>
                <a:srgbClr val="FFFF4E"/>
              </a:solidFill>
              <a:ln w="9525">
                <a:noFill/>
                <a:miter lim="800000"/>
                <a:headEnd/>
                <a:tailEnd/>
              </a:ln>
            </p:spPr>
            <p:txBody>
              <a:bodyPr/>
              <a:lstStyle/>
              <a:p>
                <a:endParaRPr lang="es-ES"/>
              </a:p>
            </p:txBody>
          </p:sp>
          <p:sp>
            <p:nvSpPr>
              <p:cNvPr id="166965" name="Rectangle 53"/>
              <p:cNvSpPr>
                <a:spLocks noChangeArrowheads="1"/>
              </p:cNvSpPr>
              <p:nvPr/>
            </p:nvSpPr>
            <p:spPr bwMode="auto">
              <a:xfrm>
                <a:off x="777" y="1091"/>
                <a:ext cx="4114" cy="10"/>
              </a:xfrm>
              <a:prstGeom prst="rect">
                <a:avLst/>
              </a:prstGeom>
              <a:solidFill>
                <a:srgbClr val="FFFF50"/>
              </a:solidFill>
              <a:ln w="9525">
                <a:noFill/>
                <a:miter lim="800000"/>
                <a:headEnd/>
                <a:tailEnd/>
              </a:ln>
            </p:spPr>
            <p:txBody>
              <a:bodyPr/>
              <a:lstStyle/>
              <a:p>
                <a:endParaRPr lang="es-ES"/>
              </a:p>
            </p:txBody>
          </p:sp>
          <p:sp>
            <p:nvSpPr>
              <p:cNvPr id="166966" name="Rectangle 54"/>
              <p:cNvSpPr>
                <a:spLocks noChangeArrowheads="1"/>
              </p:cNvSpPr>
              <p:nvPr/>
            </p:nvSpPr>
            <p:spPr bwMode="auto">
              <a:xfrm>
                <a:off x="777" y="1101"/>
                <a:ext cx="4114" cy="9"/>
              </a:xfrm>
              <a:prstGeom prst="rect">
                <a:avLst/>
              </a:prstGeom>
              <a:solidFill>
                <a:srgbClr val="FFFF51"/>
              </a:solidFill>
              <a:ln w="9525">
                <a:noFill/>
                <a:miter lim="800000"/>
                <a:headEnd/>
                <a:tailEnd/>
              </a:ln>
            </p:spPr>
            <p:txBody>
              <a:bodyPr/>
              <a:lstStyle/>
              <a:p>
                <a:endParaRPr lang="es-ES"/>
              </a:p>
            </p:txBody>
          </p:sp>
          <p:sp>
            <p:nvSpPr>
              <p:cNvPr id="166967" name="Rectangle 55"/>
              <p:cNvSpPr>
                <a:spLocks noChangeArrowheads="1"/>
              </p:cNvSpPr>
              <p:nvPr/>
            </p:nvSpPr>
            <p:spPr bwMode="auto">
              <a:xfrm>
                <a:off x="777" y="1110"/>
                <a:ext cx="4114" cy="10"/>
              </a:xfrm>
              <a:prstGeom prst="rect">
                <a:avLst/>
              </a:prstGeom>
              <a:solidFill>
                <a:srgbClr val="FFFF53"/>
              </a:solidFill>
              <a:ln w="9525">
                <a:noFill/>
                <a:miter lim="800000"/>
                <a:headEnd/>
                <a:tailEnd/>
              </a:ln>
            </p:spPr>
            <p:txBody>
              <a:bodyPr/>
              <a:lstStyle/>
              <a:p>
                <a:endParaRPr lang="es-ES"/>
              </a:p>
            </p:txBody>
          </p:sp>
          <p:sp>
            <p:nvSpPr>
              <p:cNvPr id="166968" name="Rectangle 56"/>
              <p:cNvSpPr>
                <a:spLocks noChangeArrowheads="1"/>
              </p:cNvSpPr>
              <p:nvPr/>
            </p:nvSpPr>
            <p:spPr bwMode="auto">
              <a:xfrm>
                <a:off x="777" y="1120"/>
                <a:ext cx="4114" cy="9"/>
              </a:xfrm>
              <a:prstGeom prst="rect">
                <a:avLst/>
              </a:prstGeom>
              <a:solidFill>
                <a:srgbClr val="FFFF55"/>
              </a:solidFill>
              <a:ln w="9525">
                <a:noFill/>
                <a:miter lim="800000"/>
                <a:headEnd/>
                <a:tailEnd/>
              </a:ln>
            </p:spPr>
            <p:txBody>
              <a:bodyPr/>
              <a:lstStyle/>
              <a:p>
                <a:endParaRPr lang="es-ES"/>
              </a:p>
            </p:txBody>
          </p:sp>
          <p:sp>
            <p:nvSpPr>
              <p:cNvPr id="166969" name="Rectangle 57"/>
              <p:cNvSpPr>
                <a:spLocks noChangeArrowheads="1"/>
              </p:cNvSpPr>
              <p:nvPr/>
            </p:nvSpPr>
            <p:spPr bwMode="auto">
              <a:xfrm>
                <a:off x="777" y="1129"/>
                <a:ext cx="4114" cy="9"/>
              </a:xfrm>
              <a:prstGeom prst="rect">
                <a:avLst/>
              </a:prstGeom>
              <a:solidFill>
                <a:srgbClr val="FFFF57"/>
              </a:solidFill>
              <a:ln w="9525">
                <a:noFill/>
                <a:miter lim="800000"/>
                <a:headEnd/>
                <a:tailEnd/>
              </a:ln>
            </p:spPr>
            <p:txBody>
              <a:bodyPr/>
              <a:lstStyle/>
              <a:p>
                <a:endParaRPr lang="es-ES"/>
              </a:p>
            </p:txBody>
          </p:sp>
          <p:sp>
            <p:nvSpPr>
              <p:cNvPr id="166970" name="Rectangle 58"/>
              <p:cNvSpPr>
                <a:spLocks noChangeArrowheads="1"/>
              </p:cNvSpPr>
              <p:nvPr/>
            </p:nvSpPr>
            <p:spPr bwMode="auto">
              <a:xfrm>
                <a:off x="777" y="1138"/>
                <a:ext cx="4114" cy="10"/>
              </a:xfrm>
              <a:prstGeom prst="rect">
                <a:avLst/>
              </a:prstGeom>
              <a:solidFill>
                <a:srgbClr val="FFFF59"/>
              </a:solidFill>
              <a:ln w="9525">
                <a:noFill/>
                <a:miter lim="800000"/>
                <a:headEnd/>
                <a:tailEnd/>
              </a:ln>
            </p:spPr>
            <p:txBody>
              <a:bodyPr/>
              <a:lstStyle/>
              <a:p>
                <a:endParaRPr lang="es-ES"/>
              </a:p>
            </p:txBody>
          </p:sp>
          <p:sp>
            <p:nvSpPr>
              <p:cNvPr id="166971" name="Rectangle 59"/>
              <p:cNvSpPr>
                <a:spLocks noChangeArrowheads="1"/>
              </p:cNvSpPr>
              <p:nvPr/>
            </p:nvSpPr>
            <p:spPr bwMode="auto">
              <a:xfrm>
                <a:off x="777" y="1148"/>
                <a:ext cx="4114" cy="9"/>
              </a:xfrm>
              <a:prstGeom prst="rect">
                <a:avLst/>
              </a:prstGeom>
              <a:solidFill>
                <a:srgbClr val="FFFF5A"/>
              </a:solidFill>
              <a:ln w="9525">
                <a:noFill/>
                <a:miter lim="800000"/>
                <a:headEnd/>
                <a:tailEnd/>
              </a:ln>
            </p:spPr>
            <p:txBody>
              <a:bodyPr/>
              <a:lstStyle/>
              <a:p>
                <a:endParaRPr lang="es-ES"/>
              </a:p>
            </p:txBody>
          </p:sp>
          <p:sp>
            <p:nvSpPr>
              <p:cNvPr id="166972" name="Rectangle 60"/>
              <p:cNvSpPr>
                <a:spLocks noChangeArrowheads="1"/>
              </p:cNvSpPr>
              <p:nvPr/>
            </p:nvSpPr>
            <p:spPr bwMode="auto">
              <a:xfrm>
                <a:off x="777" y="1157"/>
                <a:ext cx="4114" cy="10"/>
              </a:xfrm>
              <a:prstGeom prst="rect">
                <a:avLst/>
              </a:prstGeom>
              <a:solidFill>
                <a:srgbClr val="FFFF5B"/>
              </a:solidFill>
              <a:ln w="9525">
                <a:noFill/>
                <a:miter lim="800000"/>
                <a:headEnd/>
                <a:tailEnd/>
              </a:ln>
            </p:spPr>
            <p:txBody>
              <a:bodyPr/>
              <a:lstStyle/>
              <a:p>
                <a:endParaRPr lang="es-ES"/>
              </a:p>
            </p:txBody>
          </p:sp>
          <p:sp>
            <p:nvSpPr>
              <p:cNvPr id="166973" name="Rectangle 61"/>
              <p:cNvSpPr>
                <a:spLocks noChangeArrowheads="1"/>
              </p:cNvSpPr>
              <p:nvPr/>
            </p:nvSpPr>
            <p:spPr bwMode="auto">
              <a:xfrm>
                <a:off x="777" y="1167"/>
                <a:ext cx="4114" cy="9"/>
              </a:xfrm>
              <a:prstGeom prst="rect">
                <a:avLst/>
              </a:prstGeom>
              <a:solidFill>
                <a:srgbClr val="FFFF5D"/>
              </a:solidFill>
              <a:ln w="9525">
                <a:noFill/>
                <a:miter lim="800000"/>
                <a:headEnd/>
                <a:tailEnd/>
              </a:ln>
            </p:spPr>
            <p:txBody>
              <a:bodyPr/>
              <a:lstStyle/>
              <a:p>
                <a:endParaRPr lang="es-ES"/>
              </a:p>
            </p:txBody>
          </p:sp>
          <p:sp>
            <p:nvSpPr>
              <p:cNvPr id="166974" name="Rectangle 62"/>
              <p:cNvSpPr>
                <a:spLocks noChangeArrowheads="1"/>
              </p:cNvSpPr>
              <p:nvPr/>
            </p:nvSpPr>
            <p:spPr bwMode="auto">
              <a:xfrm>
                <a:off x="777" y="1176"/>
                <a:ext cx="4114" cy="9"/>
              </a:xfrm>
              <a:prstGeom prst="rect">
                <a:avLst/>
              </a:prstGeom>
              <a:solidFill>
                <a:srgbClr val="FFFF5E"/>
              </a:solidFill>
              <a:ln w="9525">
                <a:noFill/>
                <a:miter lim="800000"/>
                <a:headEnd/>
                <a:tailEnd/>
              </a:ln>
            </p:spPr>
            <p:txBody>
              <a:bodyPr/>
              <a:lstStyle/>
              <a:p>
                <a:endParaRPr lang="es-ES"/>
              </a:p>
            </p:txBody>
          </p:sp>
          <p:sp>
            <p:nvSpPr>
              <p:cNvPr id="166975" name="Rectangle 63"/>
              <p:cNvSpPr>
                <a:spLocks noChangeArrowheads="1"/>
              </p:cNvSpPr>
              <p:nvPr/>
            </p:nvSpPr>
            <p:spPr bwMode="auto">
              <a:xfrm>
                <a:off x="777" y="1185"/>
                <a:ext cx="4114" cy="10"/>
              </a:xfrm>
              <a:prstGeom prst="rect">
                <a:avLst/>
              </a:prstGeom>
              <a:solidFill>
                <a:srgbClr val="FFFF60"/>
              </a:solidFill>
              <a:ln w="9525">
                <a:noFill/>
                <a:miter lim="800000"/>
                <a:headEnd/>
                <a:tailEnd/>
              </a:ln>
            </p:spPr>
            <p:txBody>
              <a:bodyPr/>
              <a:lstStyle/>
              <a:p>
                <a:endParaRPr lang="es-ES"/>
              </a:p>
            </p:txBody>
          </p:sp>
          <p:sp>
            <p:nvSpPr>
              <p:cNvPr id="166976" name="Rectangle 64"/>
              <p:cNvSpPr>
                <a:spLocks noChangeArrowheads="1"/>
              </p:cNvSpPr>
              <p:nvPr/>
            </p:nvSpPr>
            <p:spPr bwMode="auto">
              <a:xfrm>
                <a:off x="777" y="1195"/>
                <a:ext cx="4114" cy="9"/>
              </a:xfrm>
              <a:prstGeom prst="rect">
                <a:avLst/>
              </a:prstGeom>
              <a:solidFill>
                <a:srgbClr val="FFFF62"/>
              </a:solidFill>
              <a:ln w="9525">
                <a:noFill/>
                <a:miter lim="800000"/>
                <a:headEnd/>
                <a:tailEnd/>
              </a:ln>
            </p:spPr>
            <p:txBody>
              <a:bodyPr/>
              <a:lstStyle/>
              <a:p>
                <a:endParaRPr lang="es-ES"/>
              </a:p>
            </p:txBody>
          </p:sp>
          <p:sp>
            <p:nvSpPr>
              <p:cNvPr id="166977" name="Rectangle 65"/>
              <p:cNvSpPr>
                <a:spLocks noChangeArrowheads="1"/>
              </p:cNvSpPr>
              <p:nvPr/>
            </p:nvSpPr>
            <p:spPr bwMode="auto">
              <a:xfrm>
                <a:off x="777" y="1204"/>
                <a:ext cx="4114" cy="10"/>
              </a:xfrm>
              <a:prstGeom prst="rect">
                <a:avLst/>
              </a:prstGeom>
              <a:solidFill>
                <a:srgbClr val="FFFF64"/>
              </a:solidFill>
              <a:ln w="9525">
                <a:noFill/>
                <a:miter lim="800000"/>
                <a:headEnd/>
                <a:tailEnd/>
              </a:ln>
            </p:spPr>
            <p:txBody>
              <a:bodyPr/>
              <a:lstStyle/>
              <a:p>
                <a:endParaRPr lang="es-ES"/>
              </a:p>
            </p:txBody>
          </p:sp>
          <p:sp>
            <p:nvSpPr>
              <p:cNvPr id="166978" name="Rectangle 66"/>
              <p:cNvSpPr>
                <a:spLocks noChangeArrowheads="1"/>
              </p:cNvSpPr>
              <p:nvPr/>
            </p:nvSpPr>
            <p:spPr bwMode="auto">
              <a:xfrm>
                <a:off x="777" y="1214"/>
                <a:ext cx="4114" cy="9"/>
              </a:xfrm>
              <a:prstGeom prst="rect">
                <a:avLst/>
              </a:prstGeom>
              <a:solidFill>
                <a:srgbClr val="FFFF65"/>
              </a:solidFill>
              <a:ln w="9525">
                <a:noFill/>
                <a:miter lim="800000"/>
                <a:headEnd/>
                <a:tailEnd/>
              </a:ln>
            </p:spPr>
            <p:txBody>
              <a:bodyPr/>
              <a:lstStyle/>
              <a:p>
                <a:endParaRPr lang="es-ES"/>
              </a:p>
            </p:txBody>
          </p:sp>
          <p:sp>
            <p:nvSpPr>
              <p:cNvPr id="166979" name="Rectangle 67"/>
              <p:cNvSpPr>
                <a:spLocks noChangeArrowheads="1"/>
              </p:cNvSpPr>
              <p:nvPr/>
            </p:nvSpPr>
            <p:spPr bwMode="auto">
              <a:xfrm>
                <a:off x="777" y="1223"/>
                <a:ext cx="4114" cy="9"/>
              </a:xfrm>
              <a:prstGeom prst="rect">
                <a:avLst/>
              </a:prstGeom>
              <a:solidFill>
                <a:srgbClr val="FFFF67"/>
              </a:solidFill>
              <a:ln w="9525">
                <a:noFill/>
                <a:miter lim="800000"/>
                <a:headEnd/>
                <a:tailEnd/>
              </a:ln>
            </p:spPr>
            <p:txBody>
              <a:bodyPr/>
              <a:lstStyle/>
              <a:p>
                <a:endParaRPr lang="es-ES"/>
              </a:p>
            </p:txBody>
          </p:sp>
          <p:sp>
            <p:nvSpPr>
              <p:cNvPr id="166980" name="Rectangle 68"/>
              <p:cNvSpPr>
                <a:spLocks noChangeArrowheads="1"/>
              </p:cNvSpPr>
              <p:nvPr/>
            </p:nvSpPr>
            <p:spPr bwMode="auto">
              <a:xfrm>
                <a:off x="777" y="1232"/>
                <a:ext cx="4114" cy="10"/>
              </a:xfrm>
              <a:prstGeom prst="rect">
                <a:avLst/>
              </a:prstGeom>
              <a:solidFill>
                <a:srgbClr val="FFFF68"/>
              </a:solidFill>
              <a:ln w="9525">
                <a:noFill/>
                <a:miter lim="800000"/>
                <a:headEnd/>
                <a:tailEnd/>
              </a:ln>
            </p:spPr>
            <p:txBody>
              <a:bodyPr/>
              <a:lstStyle/>
              <a:p>
                <a:endParaRPr lang="es-ES"/>
              </a:p>
            </p:txBody>
          </p:sp>
          <p:sp>
            <p:nvSpPr>
              <p:cNvPr id="166981" name="Rectangle 69"/>
              <p:cNvSpPr>
                <a:spLocks noChangeArrowheads="1"/>
              </p:cNvSpPr>
              <p:nvPr/>
            </p:nvSpPr>
            <p:spPr bwMode="auto">
              <a:xfrm>
                <a:off x="777" y="1242"/>
                <a:ext cx="4114" cy="9"/>
              </a:xfrm>
              <a:prstGeom prst="rect">
                <a:avLst/>
              </a:prstGeom>
              <a:solidFill>
                <a:srgbClr val="FFFF6A"/>
              </a:solidFill>
              <a:ln w="9525">
                <a:noFill/>
                <a:miter lim="800000"/>
                <a:headEnd/>
                <a:tailEnd/>
              </a:ln>
            </p:spPr>
            <p:txBody>
              <a:bodyPr/>
              <a:lstStyle/>
              <a:p>
                <a:endParaRPr lang="es-ES"/>
              </a:p>
            </p:txBody>
          </p:sp>
          <p:sp>
            <p:nvSpPr>
              <p:cNvPr id="166982" name="Rectangle 70"/>
              <p:cNvSpPr>
                <a:spLocks noChangeArrowheads="1"/>
              </p:cNvSpPr>
              <p:nvPr/>
            </p:nvSpPr>
            <p:spPr bwMode="auto">
              <a:xfrm>
                <a:off x="777" y="1251"/>
                <a:ext cx="4114" cy="10"/>
              </a:xfrm>
              <a:prstGeom prst="rect">
                <a:avLst/>
              </a:prstGeom>
              <a:solidFill>
                <a:srgbClr val="FFFF6B"/>
              </a:solidFill>
              <a:ln w="9525">
                <a:noFill/>
                <a:miter lim="800000"/>
                <a:headEnd/>
                <a:tailEnd/>
              </a:ln>
            </p:spPr>
            <p:txBody>
              <a:bodyPr/>
              <a:lstStyle/>
              <a:p>
                <a:endParaRPr lang="es-ES"/>
              </a:p>
            </p:txBody>
          </p:sp>
          <p:sp>
            <p:nvSpPr>
              <p:cNvPr id="166983" name="Rectangle 71"/>
              <p:cNvSpPr>
                <a:spLocks noChangeArrowheads="1"/>
              </p:cNvSpPr>
              <p:nvPr/>
            </p:nvSpPr>
            <p:spPr bwMode="auto">
              <a:xfrm>
                <a:off x="777" y="1261"/>
                <a:ext cx="4114" cy="9"/>
              </a:xfrm>
              <a:prstGeom prst="rect">
                <a:avLst/>
              </a:prstGeom>
              <a:solidFill>
                <a:srgbClr val="FFFF6D"/>
              </a:solidFill>
              <a:ln w="9525">
                <a:noFill/>
                <a:miter lim="800000"/>
                <a:headEnd/>
                <a:tailEnd/>
              </a:ln>
            </p:spPr>
            <p:txBody>
              <a:bodyPr/>
              <a:lstStyle/>
              <a:p>
                <a:endParaRPr lang="es-ES"/>
              </a:p>
            </p:txBody>
          </p:sp>
          <p:sp>
            <p:nvSpPr>
              <p:cNvPr id="166984" name="Rectangle 72"/>
              <p:cNvSpPr>
                <a:spLocks noChangeArrowheads="1"/>
              </p:cNvSpPr>
              <p:nvPr/>
            </p:nvSpPr>
            <p:spPr bwMode="auto">
              <a:xfrm>
                <a:off x="777" y="1270"/>
                <a:ext cx="4114" cy="9"/>
              </a:xfrm>
              <a:prstGeom prst="rect">
                <a:avLst/>
              </a:prstGeom>
              <a:solidFill>
                <a:srgbClr val="FFFF6E"/>
              </a:solidFill>
              <a:ln w="9525">
                <a:noFill/>
                <a:miter lim="800000"/>
                <a:headEnd/>
                <a:tailEnd/>
              </a:ln>
            </p:spPr>
            <p:txBody>
              <a:bodyPr/>
              <a:lstStyle/>
              <a:p>
                <a:endParaRPr lang="es-ES"/>
              </a:p>
            </p:txBody>
          </p:sp>
          <p:sp>
            <p:nvSpPr>
              <p:cNvPr id="166985" name="Rectangle 73"/>
              <p:cNvSpPr>
                <a:spLocks noChangeArrowheads="1"/>
              </p:cNvSpPr>
              <p:nvPr/>
            </p:nvSpPr>
            <p:spPr bwMode="auto">
              <a:xfrm>
                <a:off x="777" y="1279"/>
                <a:ext cx="4114" cy="10"/>
              </a:xfrm>
              <a:prstGeom prst="rect">
                <a:avLst/>
              </a:prstGeom>
              <a:solidFill>
                <a:srgbClr val="FFFF70"/>
              </a:solidFill>
              <a:ln w="9525">
                <a:noFill/>
                <a:miter lim="800000"/>
                <a:headEnd/>
                <a:tailEnd/>
              </a:ln>
            </p:spPr>
            <p:txBody>
              <a:bodyPr/>
              <a:lstStyle/>
              <a:p>
                <a:endParaRPr lang="es-ES"/>
              </a:p>
            </p:txBody>
          </p:sp>
          <p:sp>
            <p:nvSpPr>
              <p:cNvPr id="166986" name="Rectangle 74"/>
              <p:cNvSpPr>
                <a:spLocks noChangeArrowheads="1"/>
              </p:cNvSpPr>
              <p:nvPr/>
            </p:nvSpPr>
            <p:spPr bwMode="auto">
              <a:xfrm>
                <a:off x="777" y="1289"/>
                <a:ext cx="4114" cy="9"/>
              </a:xfrm>
              <a:prstGeom prst="rect">
                <a:avLst/>
              </a:prstGeom>
              <a:solidFill>
                <a:srgbClr val="FFFF71"/>
              </a:solidFill>
              <a:ln w="9525">
                <a:noFill/>
                <a:miter lim="800000"/>
                <a:headEnd/>
                <a:tailEnd/>
              </a:ln>
            </p:spPr>
            <p:txBody>
              <a:bodyPr/>
              <a:lstStyle/>
              <a:p>
                <a:endParaRPr lang="es-ES"/>
              </a:p>
            </p:txBody>
          </p:sp>
          <p:sp>
            <p:nvSpPr>
              <p:cNvPr id="166987" name="Rectangle 75"/>
              <p:cNvSpPr>
                <a:spLocks noChangeArrowheads="1"/>
              </p:cNvSpPr>
              <p:nvPr/>
            </p:nvSpPr>
            <p:spPr bwMode="auto">
              <a:xfrm>
                <a:off x="777" y="1298"/>
                <a:ext cx="4114" cy="10"/>
              </a:xfrm>
              <a:prstGeom prst="rect">
                <a:avLst/>
              </a:prstGeom>
              <a:solidFill>
                <a:srgbClr val="FFFF72"/>
              </a:solidFill>
              <a:ln w="9525">
                <a:noFill/>
                <a:miter lim="800000"/>
                <a:headEnd/>
                <a:tailEnd/>
              </a:ln>
            </p:spPr>
            <p:txBody>
              <a:bodyPr/>
              <a:lstStyle/>
              <a:p>
                <a:endParaRPr lang="es-ES"/>
              </a:p>
            </p:txBody>
          </p:sp>
          <p:sp>
            <p:nvSpPr>
              <p:cNvPr id="166988" name="Rectangle 76"/>
              <p:cNvSpPr>
                <a:spLocks noChangeArrowheads="1"/>
              </p:cNvSpPr>
              <p:nvPr/>
            </p:nvSpPr>
            <p:spPr bwMode="auto">
              <a:xfrm>
                <a:off x="777" y="1308"/>
                <a:ext cx="4114" cy="9"/>
              </a:xfrm>
              <a:prstGeom prst="rect">
                <a:avLst/>
              </a:prstGeom>
              <a:solidFill>
                <a:srgbClr val="FFFF74"/>
              </a:solidFill>
              <a:ln w="9525">
                <a:noFill/>
                <a:miter lim="800000"/>
                <a:headEnd/>
                <a:tailEnd/>
              </a:ln>
            </p:spPr>
            <p:txBody>
              <a:bodyPr/>
              <a:lstStyle/>
              <a:p>
                <a:endParaRPr lang="es-ES"/>
              </a:p>
            </p:txBody>
          </p:sp>
          <p:sp>
            <p:nvSpPr>
              <p:cNvPr id="166989" name="Rectangle 77"/>
              <p:cNvSpPr>
                <a:spLocks noChangeArrowheads="1"/>
              </p:cNvSpPr>
              <p:nvPr/>
            </p:nvSpPr>
            <p:spPr bwMode="auto">
              <a:xfrm>
                <a:off x="777" y="1317"/>
                <a:ext cx="4114" cy="9"/>
              </a:xfrm>
              <a:prstGeom prst="rect">
                <a:avLst/>
              </a:prstGeom>
              <a:solidFill>
                <a:srgbClr val="FFFF75"/>
              </a:solidFill>
              <a:ln w="9525">
                <a:noFill/>
                <a:miter lim="800000"/>
                <a:headEnd/>
                <a:tailEnd/>
              </a:ln>
            </p:spPr>
            <p:txBody>
              <a:bodyPr/>
              <a:lstStyle/>
              <a:p>
                <a:endParaRPr lang="es-ES"/>
              </a:p>
            </p:txBody>
          </p:sp>
          <p:sp>
            <p:nvSpPr>
              <p:cNvPr id="166990" name="Rectangle 78"/>
              <p:cNvSpPr>
                <a:spLocks noChangeArrowheads="1"/>
              </p:cNvSpPr>
              <p:nvPr/>
            </p:nvSpPr>
            <p:spPr bwMode="auto">
              <a:xfrm>
                <a:off x="777" y="1326"/>
                <a:ext cx="4114" cy="10"/>
              </a:xfrm>
              <a:prstGeom prst="rect">
                <a:avLst/>
              </a:prstGeom>
              <a:solidFill>
                <a:srgbClr val="FFFF76"/>
              </a:solidFill>
              <a:ln w="9525">
                <a:noFill/>
                <a:miter lim="800000"/>
                <a:headEnd/>
                <a:tailEnd/>
              </a:ln>
            </p:spPr>
            <p:txBody>
              <a:bodyPr/>
              <a:lstStyle/>
              <a:p>
                <a:endParaRPr lang="es-ES"/>
              </a:p>
            </p:txBody>
          </p:sp>
          <p:sp>
            <p:nvSpPr>
              <p:cNvPr id="166991" name="Rectangle 79"/>
              <p:cNvSpPr>
                <a:spLocks noChangeArrowheads="1"/>
              </p:cNvSpPr>
              <p:nvPr/>
            </p:nvSpPr>
            <p:spPr bwMode="auto">
              <a:xfrm>
                <a:off x="777" y="1336"/>
                <a:ext cx="4114" cy="9"/>
              </a:xfrm>
              <a:prstGeom prst="rect">
                <a:avLst/>
              </a:prstGeom>
              <a:solidFill>
                <a:srgbClr val="FFFF78"/>
              </a:solidFill>
              <a:ln w="9525">
                <a:noFill/>
                <a:miter lim="800000"/>
                <a:headEnd/>
                <a:tailEnd/>
              </a:ln>
            </p:spPr>
            <p:txBody>
              <a:bodyPr/>
              <a:lstStyle/>
              <a:p>
                <a:endParaRPr lang="es-ES"/>
              </a:p>
            </p:txBody>
          </p:sp>
          <p:sp>
            <p:nvSpPr>
              <p:cNvPr id="166992" name="Rectangle 80"/>
              <p:cNvSpPr>
                <a:spLocks noChangeArrowheads="1"/>
              </p:cNvSpPr>
              <p:nvPr/>
            </p:nvSpPr>
            <p:spPr bwMode="auto">
              <a:xfrm>
                <a:off x="777" y="1345"/>
                <a:ext cx="4114" cy="10"/>
              </a:xfrm>
              <a:prstGeom prst="rect">
                <a:avLst/>
              </a:prstGeom>
              <a:solidFill>
                <a:srgbClr val="FFFF79"/>
              </a:solidFill>
              <a:ln w="9525">
                <a:noFill/>
                <a:miter lim="800000"/>
                <a:headEnd/>
                <a:tailEnd/>
              </a:ln>
            </p:spPr>
            <p:txBody>
              <a:bodyPr/>
              <a:lstStyle/>
              <a:p>
                <a:endParaRPr lang="es-ES"/>
              </a:p>
            </p:txBody>
          </p:sp>
          <p:sp>
            <p:nvSpPr>
              <p:cNvPr id="166993" name="Rectangle 81"/>
              <p:cNvSpPr>
                <a:spLocks noChangeArrowheads="1"/>
              </p:cNvSpPr>
              <p:nvPr/>
            </p:nvSpPr>
            <p:spPr bwMode="auto">
              <a:xfrm>
                <a:off x="777" y="1355"/>
                <a:ext cx="4114" cy="9"/>
              </a:xfrm>
              <a:prstGeom prst="rect">
                <a:avLst/>
              </a:prstGeom>
              <a:solidFill>
                <a:srgbClr val="FFFF7B"/>
              </a:solidFill>
              <a:ln w="9525">
                <a:noFill/>
                <a:miter lim="800000"/>
                <a:headEnd/>
                <a:tailEnd/>
              </a:ln>
            </p:spPr>
            <p:txBody>
              <a:bodyPr/>
              <a:lstStyle/>
              <a:p>
                <a:endParaRPr lang="es-ES"/>
              </a:p>
            </p:txBody>
          </p:sp>
          <p:sp>
            <p:nvSpPr>
              <p:cNvPr id="166994" name="Rectangle 82"/>
              <p:cNvSpPr>
                <a:spLocks noChangeArrowheads="1"/>
              </p:cNvSpPr>
              <p:nvPr/>
            </p:nvSpPr>
            <p:spPr bwMode="auto">
              <a:xfrm>
                <a:off x="777" y="1364"/>
                <a:ext cx="4114" cy="10"/>
              </a:xfrm>
              <a:prstGeom prst="rect">
                <a:avLst/>
              </a:prstGeom>
              <a:solidFill>
                <a:srgbClr val="FFFF7C"/>
              </a:solidFill>
              <a:ln w="9525">
                <a:noFill/>
                <a:miter lim="800000"/>
                <a:headEnd/>
                <a:tailEnd/>
              </a:ln>
            </p:spPr>
            <p:txBody>
              <a:bodyPr/>
              <a:lstStyle/>
              <a:p>
                <a:endParaRPr lang="es-ES"/>
              </a:p>
            </p:txBody>
          </p:sp>
          <p:sp>
            <p:nvSpPr>
              <p:cNvPr id="166995" name="Rectangle 83"/>
              <p:cNvSpPr>
                <a:spLocks noChangeArrowheads="1"/>
              </p:cNvSpPr>
              <p:nvPr/>
            </p:nvSpPr>
            <p:spPr bwMode="auto">
              <a:xfrm>
                <a:off x="777" y="1374"/>
                <a:ext cx="4114" cy="9"/>
              </a:xfrm>
              <a:prstGeom prst="rect">
                <a:avLst/>
              </a:prstGeom>
              <a:solidFill>
                <a:srgbClr val="FFFF7D"/>
              </a:solidFill>
              <a:ln w="9525">
                <a:noFill/>
                <a:miter lim="800000"/>
                <a:headEnd/>
                <a:tailEnd/>
              </a:ln>
            </p:spPr>
            <p:txBody>
              <a:bodyPr/>
              <a:lstStyle/>
              <a:p>
                <a:endParaRPr lang="es-ES"/>
              </a:p>
            </p:txBody>
          </p:sp>
          <p:sp>
            <p:nvSpPr>
              <p:cNvPr id="166996" name="Rectangle 84"/>
              <p:cNvSpPr>
                <a:spLocks noChangeArrowheads="1"/>
              </p:cNvSpPr>
              <p:nvPr/>
            </p:nvSpPr>
            <p:spPr bwMode="auto">
              <a:xfrm>
                <a:off x="777" y="1383"/>
                <a:ext cx="4114" cy="9"/>
              </a:xfrm>
              <a:prstGeom prst="rect">
                <a:avLst/>
              </a:prstGeom>
              <a:solidFill>
                <a:srgbClr val="FFFF7E"/>
              </a:solidFill>
              <a:ln w="9525">
                <a:noFill/>
                <a:miter lim="800000"/>
                <a:headEnd/>
                <a:tailEnd/>
              </a:ln>
            </p:spPr>
            <p:txBody>
              <a:bodyPr/>
              <a:lstStyle/>
              <a:p>
                <a:endParaRPr lang="es-ES"/>
              </a:p>
            </p:txBody>
          </p:sp>
          <p:sp>
            <p:nvSpPr>
              <p:cNvPr id="166997" name="Rectangle 85"/>
              <p:cNvSpPr>
                <a:spLocks noChangeArrowheads="1"/>
              </p:cNvSpPr>
              <p:nvPr/>
            </p:nvSpPr>
            <p:spPr bwMode="auto">
              <a:xfrm>
                <a:off x="777" y="1392"/>
                <a:ext cx="4114" cy="10"/>
              </a:xfrm>
              <a:prstGeom prst="rect">
                <a:avLst/>
              </a:prstGeom>
              <a:solidFill>
                <a:srgbClr val="FFFF7F"/>
              </a:solidFill>
              <a:ln w="9525">
                <a:noFill/>
                <a:miter lim="800000"/>
                <a:headEnd/>
                <a:tailEnd/>
              </a:ln>
            </p:spPr>
            <p:txBody>
              <a:bodyPr/>
              <a:lstStyle/>
              <a:p>
                <a:endParaRPr lang="es-ES"/>
              </a:p>
            </p:txBody>
          </p:sp>
          <p:sp>
            <p:nvSpPr>
              <p:cNvPr id="166998" name="Rectangle 86"/>
              <p:cNvSpPr>
                <a:spLocks noChangeArrowheads="1"/>
              </p:cNvSpPr>
              <p:nvPr/>
            </p:nvSpPr>
            <p:spPr bwMode="auto">
              <a:xfrm>
                <a:off x="777" y="1402"/>
                <a:ext cx="4114" cy="9"/>
              </a:xfrm>
              <a:prstGeom prst="rect">
                <a:avLst/>
              </a:prstGeom>
              <a:solidFill>
                <a:srgbClr val="FFFF80"/>
              </a:solidFill>
              <a:ln w="9525">
                <a:noFill/>
                <a:miter lim="800000"/>
                <a:headEnd/>
                <a:tailEnd/>
              </a:ln>
            </p:spPr>
            <p:txBody>
              <a:bodyPr/>
              <a:lstStyle/>
              <a:p>
                <a:endParaRPr lang="es-ES"/>
              </a:p>
            </p:txBody>
          </p:sp>
          <p:sp>
            <p:nvSpPr>
              <p:cNvPr id="166999" name="Rectangle 87"/>
              <p:cNvSpPr>
                <a:spLocks noChangeArrowheads="1"/>
              </p:cNvSpPr>
              <p:nvPr/>
            </p:nvSpPr>
            <p:spPr bwMode="auto">
              <a:xfrm>
                <a:off x="777" y="1411"/>
                <a:ext cx="4114" cy="10"/>
              </a:xfrm>
              <a:prstGeom prst="rect">
                <a:avLst/>
              </a:prstGeom>
              <a:solidFill>
                <a:srgbClr val="FFFF81"/>
              </a:solidFill>
              <a:ln w="9525">
                <a:noFill/>
                <a:miter lim="800000"/>
                <a:headEnd/>
                <a:tailEnd/>
              </a:ln>
            </p:spPr>
            <p:txBody>
              <a:bodyPr/>
              <a:lstStyle/>
              <a:p>
                <a:endParaRPr lang="es-ES"/>
              </a:p>
            </p:txBody>
          </p:sp>
          <p:sp>
            <p:nvSpPr>
              <p:cNvPr id="167000" name="Rectangle 88"/>
              <p:cNvSpPr>
                <a:spLocks noChangeArrowheads="1"/>
              </p:cNvSpPr>
              <p:nvPr/>
            </p:nvSpPr>
            <p:spPr bwMode="auto">
              <a:xfrm>
                <a:off x="777" y="1421"/>
                <a:ext cx="4114" cy="9"/>
              </a:xfrm>
              <a:prstGeom prst="rect">
                <a:avLst/>
              </a:prstGeom>
              <a:solidFill>
                <a:srgbClr val="FFFF82"/>
              </a:solidFill>
              <a:ln w="9525">
                <a:noFill/>
                <a:miter lim="800000"/>
                <a:headEnd/>
                <a:tailEnd/>
              </a:ln>
            </p:spPr>
            <p:txBody>
              <a:bodyPr/>
              <a:lstStyle/>
              <a:p>
                <a:endParaRPr lang="es-ES"/>
              </a:p>
            </p:txBody>
          </p:sp>
          <p:sp>
            <p:nvSpPr>
              <p:cNvPr id="167001" name="Rectangle 89"/>
              <p:cNvSpPr>
                <a:spLocks noChangeArrowheads="1"/>
              </p:cNvSpPr>
              <p:nvPr/>
            </p:nvSpPr>
            <p:spPr bwMode="auto">
              <a:xfrm>
                <a:off x="777" y="1430"/>
                <a:ext cx="4114" cy="9"/>
              </a:xfrm>
              <a:prstGeom prst="rect">
                <a:avLst/>
              </a:prstGeom>
              <a:solidFill>
                <a:srgbClr val="FFFF83"/>
              </a:solidFill>
              <a:ln w="9525">
                <a:noFill/>
                <a:miter lim="800000"/>
                <a:headEnd/>
                <a:tailEnd/>
              </a:ln>
            </p:spPr>
            <p:txBody>
              <a:bodyPr/>
              <a:lstStyle/>
              <a:p>
                <a:endParaRPr lang="es-ES"/>
              </a:p>
            </p:txBody>
          </p:sp>
          <p:sp>
            <p:nvSpPr>
              <p:cNvPr id="167002" name="Rectangle 90"/>
              <p:cNvSpPr>
                <a:spLocks noChangeArrowheads="1"/>
              </p:cNvSpPr>
              <p:nvPr/>
            </p:nvSpPr>
            <p:spPr bwMode="auto">
              <a:xfrm>
                <a:off x="777" y="1439"/>
                <a:ext cx="4114" cy="10"/>
              </a:xfrm>
              <a:prstGeom prst="rect">
                <a:avLst/>
              </a:prstGeom>
              <a:solidFill>
                <a:srgbClr val="FFFF84"/>
              </a:solidFill>
              <a:ln w="9525">
                <a:noFill/>
                <a:miter lim="800000"/>
                <a:headEnd/>
                <a:tailEnd/>
              </a:ln>
            </p:spPr>
            <p:txBody>
              <a:bodyPr/>
              <a:lstStyle/>
              <a:p>
                <a:endParaRPr lang="es-ES"/>
              </a:p>
            </p:txBody>
          </p:sp>
          <p:sp>
            <p:nvSpPr>
              <p:cNvPr id="167003" name="Rectangle 91"/>
              <p:cNvSpPr>
                <a:spLocks noChangeArrowheads="1"/>
              </p:cNvSpPr>
              <p:nvPr/>
            </p:nvSpPr>
            <p:spPr bwMode="auto">
              <a:xfrm>
                <a:off x="777" y="1449"/>
                <a:ext cx="4114" cy="9"/>
              </a:xfrm>
              <a:prstGeom prst="rect">
                <a:avLst/>
              </a:prstGeom>
              <a:solidFill>
                <a:srgbClr val="FFFF85"/>
              </a:solidFill>
              <a:ln w="9525">
                <a:noFill/>
                <a:miter lim="800000"/>
                <a:headEnd/>
                <a:tailEnd/>
              </a:ln>
            </p:spPr>
            <p:txBody>
              <a:bodyPr/>
              <a:lstStyle/>
              <a:p>
                <a:endParaRPr lang="es-ES"/>
              </a:p>
            </p:txBody>
          </p:sp>
          <p:sp>
            <p:nvSpPr>
              <p:cNvPr id="167004" name="Rectangle 92"/>
              <p:cNvSpPr>
                <a:spLocks noChangeArrowheads="1"/>
              </p:cNvSpPr>
              <p:nvPr/>
            </p:nvSpPr>
            <p:spPr bwMode="auto">
              <a:xfrm>
                <a:off x="777" y="1458"/>
                <a:ext cx="4114" cy="10"/>
              </a:xfrm>
              <a:prstGeom prst="rect">
                <a:avLst/>
              </a:prstGeom>
              <a:solidFill>
                <a:srgbClr val="FFFF86"/>
              </a:solidFill>
              <a:ln w="9525">
                <a:noFill/>
                <a:miter lim="800000"/>
                <a:headEnd/>
                <a:tailEnd/>
              </a:ln>
            </p:spPr>
            <p:txBody>
              <a:bodyPr/>
              <a:lstStyle/>
              <a:p>
                <a:endParaRPr lang="es-ES"/>
              </a:p>
            </p:txBody>
          </p:sp>
          <p:sp>
            <p:nvSpPr>
              <p:cNvPr id="167005" name="Rectangle 93"/>
              <p:cNvSpPr>
                <a:spLocks noChangeArrowheads="1"/>
              </p:cNvSpPr>
              <p:nvPr/>
            </p:nvSpPr>
            <p:spPr bwMode="auto">
              <a:xfrm>
                <a:off x="777" y="1468"/>
                <a:ext cx="4114" cy="18"/>
              </a:xfrm>
              <a:prstGeom prst="rect">
                <a:avLst/>
              </a:prstGeom>
              <a:solidFill>
                <a:srgbClr val="FFFF88"/>
              </a:solidFill>
              <a:ln w="9525">
                <a:noFill/>
                <a:miter lim="800000"/>
                <a:headEnd/>
                <a:tailEnd/>
              </a:ln>
            </p:spPr>
            <p:txBody>
              <a:bodyPr/>
              <a:lstStyle/>
              <a:p>
                <a:endParaRPr lang="es-ES"/>
              </a:p>
            </p:txBody>
          </p:sp>
          <p:sp>
            <p:nvSpPr>
              <p:cNvPr id="167006" name="Rectangle 94"/>
              <p:cNvSpPr>
                <a:spLocks noChangeArrowheads="1"/>
              </p:cNvSpPr>
              <p:nvPr/>
            </p:nvSpPr>
            <p:spPr bwMode="auto">
              <a:xfrm>
                <a:off x="777" y="1486"/>
                <a:ext cx="4114" cy="10"/>
              </a:xfrm>
              <a:prstGeom prst="rect">
                <a:avLst/>
              </a:prstGeom>
              <a:solidFill>
                <a:srgbClr val="FFFF89"/>
              </a:solidFill>
              <a:ln w="9525">
                <a:noFill/>
                <a:miter lim="800000"/>
                <a:headEnd/>
                <a:tailEnd/>
              </a:ln>
            </p:spPr>
            <p:txBody>
              <a:bodyPr/>
              <a:lstStyle/>
              <a:p>
                <a:endParaRPr lang="es-ES"/>
              </a:p>
            </p:txBody>
          </p:sp>
          <p:sp>
            <p:nvSpPr>
              <p:cNvPr id="167007" name="Rectangle 95"/>
              <p:cNvSpPr>
                <a:spLocks noChangeArrowheads="1"/>
              </p:cNvSpPr>
              <p:nvPr/>
            </p:nvSpPr>
            <p:spPr bwMode="auto">
              <a:xfrm>
                <a:off x="777" y="1496"/>
                <a:ext cx="4114" cy="9"/>
              </a:xfrm>
              <a:prstGeom prst="rect">
                <a:avLst/>
              </a:prstGeom>
              <a:solidFill>
                <a:srgbClr val="FFFF8A"/>
              </a:solidFill>
              <a:ln w="9525">
                <a:noFill/>
                <a:miter lim="800000"/>
                <a:headEnd/>
                <a:tailEnd/>
              </a:ln>
            </p:spPr>
            <p:txBody>
              <a:bodyPr/>
              <a:lstStyle/>
              <a:p>
                <a:endParaRPr lang="es-ES"/>
              </a:p>
            </p:txBody>
          </p:sp>
          <p:sp>
            <p:nvSpPr>
              <p:cNvPr id="167008" name="Rectangle 96"/>
              <p:cNvSpPr>
                <a:spLocks noChangeArrowheads="1"/>
              </p:cNvSpPr>
              <p:nvPr/>
            </p:nvSpPr>
            <p:spPr bwMode="auto">
              <a:xfrm>
                <a:off x="777" y="1505"/>
                <a:ext cx="4114" cy="19"/>
              </a:xfrm>
              <a:prstGeom prst="rect">
                <a:avLst/>
              </a:prstGeom>
              <a:solidFill>
                <a:srgbClr val="FFFF8B"/>
              </a:solidFill>
              <a:ln w="9525">
                <a:noFill/>
                <a:miter lim="800000"/>
                <a:headEnd/>
                <a:tailEnd/>
              </a:ln>
            </p:spPr>
            <p:txBody>
              <a:bodyPr/>
              <a:lstStyle/>
              <a:p>
                <a:endParaRPr lang="es-ES"/>
              </a:p>
            </p:txBody>
          </p:sp>
          <p:sp>
            <p:nvSpPr>
              <p:cNvPr id="167009" name="Rectangle 97"/>
              <p:cNvSpPr>
                <a:spLocks noChangeArrowheads="1"/>
              </p:cNvSpPr>
              <p:nvPr/>
            </p:nvSpPr>
            <p:spPr bwMode="auto">
              <a:xfrm>
                <a:off x="777" y="1524"/>
                <a:ext cx="4114" cy="9"/>
              </a:xfrm>
              <a:prstGeom prst="rect">
                <a:avLst/>
              </a:prstGeom>
              <a:solidFill>
                <a:srgbClr val="FFFF8C"/>
              </a:solidFill>
              <a:ln w="9525">
                <a:noFill/>
                <a:miter lim="800000"/>
                <a:headEnd/>
                <a:tailEnd/>
              </a:ln>
            </p:spPr>
            <p:txBody>
              <a:bodyPr/>
              <a:lstStyle/>
              <a:p>
                <a:endParaRPr lang="es-ES"/>
              </a:p>
            </p:txBody>
          </p:sp>
          <p:sp>
            <p:nvSpPr>
              <p:cNvPr id="167010" name="Rectangle 98"/>
              <p:cNvSpPr>
                <a:spLocks noChangeArrowheads="1"/>
              </p:cNvSpPr>
              <p:nvPr/>
            </p:nvSpPr>
            <p:spPr bwMode="auto">
              <a:xfrm>
                <a:off x="777" y="1533"/>
                <a:ext cx="4114" cy="10"/>
              </a:xfrm>
              <a:prstGeom prst="rect">
                <a:avLst/>
              </a:prstGeom>
              <a:solidFill>
                <a:srgbClr val="FFFF8D"/>
              </a:solidFill>
              <a:ln w="9525">
                <a:noFill/>
                <a:miter lim="800000"/>
                <a:headEnd/>
                <a:tailEnd/>
              </a:ln>
            </p:spPr>
            <p:txBody>
              <a:bodyPr/>
              <a:lstStyle/>
              <a:p>
                <a:endParaRPr lang="es-ES"/>
              </a:p>
            </p:txBody>
          </p:sp>
          <p:sp>
            <p:nvSpPr>
              <p:cNvPr id="167011" name="Rectangle 99"/>
              <p:cNvSpPr>
                <a:spLocks noChangeArrowheads="1"/>
              </p:cNvSpPr>
              <p:nvPr/>
            </p:nvSpPr>
            <p:spPr bwMode="auto">
              <a:xfrm>
                <a:off x="777" y="1543"/>
                <a:ext cx="4114" cy="9"/>
              </a:xfrm>
              <a:prstGeom prst="rect">
                <a:avLst/>
              </a:prstGeom>
              <a:solidFill>
                <a:srgbClr val="FFFF8E"/>
              </a:solidFill>
              <a:ln w="9525">
                <a:noFill/>
                <a:miter lim="800000"/>
                <a:headEnd/>
                <a:tailEnd/>
              </a:ln>
            </p:spPr>
            <p:txBody>
              <a:bodyPr/>
              <a:lstStyle/>
              <a:p>
                <a:endParaRPr lang="es-ES"/>
              </a:p>
            </p:txBody>
          </p:sp>
          <p:sp>
            <p:nvSpPr>
              <p:cNvPr id="167012" name="Rectangle 100"/>
              <p:cNvSpPr>
                <a:spLocks noChangeArrowheads="1"/>
              </p:cNvSpPr>
              <p:nvPr/>
            </p:nvSpPr>
            <p:spPr bwMode="auto">
              <a:xfrm>
                <a:off x="777" y="1552"/>
                <a:ext cx="4114" cy="19"/>
              </a:xfrm>
              <a:prstGeom prst="rect">
                <a:avLst/>
              </a:prstGeom>
              <a:solidFill>
                <a:srgbClr val="FFFF8F"/>
              </a:solidFill>
              <a:ln w="9525">
                <a:noFill/>
                <a:miter lim="800000"/>
                <a:headEnd/>
                <a:tailEnd/>
              </a:ln>
            </p:spPr>
            <p:txBody>
              <a:bodyPr/>
              <a:lstStyle/>
              <a:p>
                <a:endParaRPr lang="es-ES"/>
              </a:p>
            </p:txBody>
          </p:sp>
          <p:sp>
            <p:nvSpPr>
              <p:cNvPr id="167013" name="Rectangle 101"/>
              <p:cNvSpPr>
                <a:spLocks noChangeArrowheads="1"/>
              </p:cNvSpPr>
              <p:nvPr/>
            </p:nvSpPr>
            <p:spPr bwMode="auto">
              <a:xfrm>
                <a:off x="777" y="1571"/>
                <a:ext cx="4114" cy="19"/>
              </a:xfrm>
              <a:prstGeom prst="rect">
                <a:avLst/>
              </a:prstGeom>
              <a:solidFill>
                <a:srgbClr val="FFFF90"/>
              </a:solidFill>
              <a:ln w="9525">
                <a:noFill/>
                <a:miter lim="800000"/>
                <a:headEnd/>
                <a:tailEnd/>
              </a:ln>
            </p:spPr>
            <p:txBody>
              <a:bodyPr/>
              <a:lstStyle/>
              <a:p>
                <a:endParaRPr lang="es-ES"/>
              </a:p>
            </p:txBody>
          </p:sp>
          <p:sp>
            <p:nvSpPr>
              <p:cNvPr id="167014" name="Rectangle 102"/>
              <p:cNvSpPr>
                <a:spLocks noChangeArrowheads="1"/>
              </p:cNvSpPr>
              <p:nvPr/>
            </p:nvSpPr>
            <p:spPr bwMode="auto">
              <a:xfrm>
                <a:off x="777" y="1590"/>
                <a:ext cx="4114" cy="19"/>
              </a:xfrm>
              <a:prstGeom prst="rect">
                <a:avLst/>
              </a:prstGeom>
              <a:solidFill>
                <a:srgbClr val="FFFF91"/>
              </a:solidFill>
              <a:ln w="9525">
                <a:noFill/>
                <a:miter lim="800000"/>
                <a:headEnd/>
                <a:tailEnd/>
              </a:ln>
            </p:spPr>
            <p:txBody>
              <a:bodyPr/>
              <a:lstStyle/>
              <a:p>
                <a:endParaRPr lang="es-ES"/>
              </a:p>
            </p:txBody>
          </p:sp>
          <p:sp>
            <p:nvSpPr>
              <p:cNvPr id="167015" name="Rectangle 103"/>
              <p:cNvSpPr>
                <a:spLocks noChangeArrowheads="1"/>
              </p:cNvSpPr>
              <p:nvPr/>
            </p:nvSpPr>
            <p:spPr bwMode="auto">
              <a:xfrm>
                <a:off x="777" y="1609"/>
                <a:ext cx="4114" cy="18"/>
              </a:xfrm>
              <a:prstGeom prst="rect">
                <a:avLst/>
              </a:prstGeom>
              <a:solidFill>
                <a:srgbClr val="FFFF92"/>
              </a:solidFill>
              <a:ln w="9525">
                <a:noFill/>
                <a:miter lim="800000"/>
                <a:headEnd/>
                <a:tailEnd/>
              </a:ln>
            </p:spPr>
            <p:txBody>
              <a:bodyPr/>
              <a:lstStyle/>
              <a:p>
                <a:endParaRPr lang="es-ES"/>
              </a:p>
            </p:txBody>
          </p:sp>
          <p:sp>
            <p:nvSpPr>
              <p:cNvPr id="167016" name="Rectangle 104"/>
              <p:cNvSpPr>
                <a:spLocks noChangeArrowheads="1"/>
              </p:cNvSpPr>
              <p:nvPr/>
            </p:nvSpPr>
            <p:spPr bwMode="auto">
              <a:xfrm>
                <a:off x="777" y="1627"/>
                <a:ext cx="4114" cy="19"/>
              </a:xfrm>
              <a:prstGeom prst="rect">
                <a:avLst/>
              </a:prstGeom>
              <a:solidFill>
                <a:srgbClr val="FFFF93"/>
              </a:solidFill>
              <a:ln w="9525">
                <a:noFill/>
                <a:miter lim="800000"/>
                <a:headEnd/>
                <a:tailEnd/>
              </a:ln>
            </p:spPr>
            <p:txBody>
              <a:bodyPr/>
              <a:lstStyle/>
              <a:p>
                <a:endParaRPr lang="es-ES"/>
              </a:p>
            </p:txBody>
          </p:sp>
          <p:sp>
            <p:nvSpPr>
              <p:cNvPr id="167017" name="Rectangle 105"/>
              <p:cNvSpPr>
                <a:spLocks noChangeArrowheads="1"/>
              </p:cNvSpPr>
              <p:nvPr/>
            </p:nvSpPr>
            <p:spPr bwMode="auto">
              <a:xfrm>
                <a:off x="777" y="1646"/>
                <a:ext cx="4114" cy="28"/>
              </a:xfrm>
              <a:prstGeom prst="rect">
                <a:avLst/>
              </a:prstGeom>
              <a:solidFill>
                <a:srgbClr val="FFFF94"/>
              </a:solidFill>
              <a:ln w="9525">
                <a:noFill/>
                <a:miter lim="800000"/>
                <a:headEnd/>
                <a:tailEnd/>
              </a:ln>
            </p:spPr>
            <p:txBody>
              <a:bodyPr/>
              <a:lstStyle/>
              <a:p>
                <a:endParaRPr lang="es-ES"/>
              </a:p>
            </p:txBody>
          </p:sp>
          <p:sp>
            <p:nvSpPr>
              <p:cNvPr id="167018" name="Rectangle 106"/>
              <p:cNvSpPr>
                <a:spLocks noChangeArrowheads="1"/>
              </p:cNvSpPr>
              <p:nvPr/>
            </p:nvSpPr>
            <p:spPr bwMode="auto">
              <a:xfrm>
                <a:off x="777" y="1674"/>
                <a:ext cx="4114" cy="19"/>
              </a:xfrm>
              <a:prstGeom prst="rect">
                <a:avLst/>
              </a:prstGeom>
              <a:solidFill>
                <a:srgbClr val="FFFF95"/>
              </a:solidFill>
              <a:ln w="9525">
                <a:noFill/>
                <a:miter lim="800000"/>
                <a:headEnd/>
                <a:tailEnd/>
              </a:ln>
            </p:spPr>
            <p:txBody>
              <a:bodyPr/>
              <a:lstStyle/>
              <a:p>
                <a:endParaRPr lang="es-ES"/>
              </a:p>
            </p:txBody>
          </p:sp>
          <p:sp>
            <p:nvSpPr>
              <p:cNvPr id="167019" name="Rectangle 107"/>
              <p:cNvSpPr>
                <a:spLocks noChangeArrowheads="1"/>
              </p:cNvSpPr>
              <p:nvPr/>
            </p:nvSpPr>
            <p:spPr bwMode="auto">
              <a:xfrm>
                <a:off x="777" y="1693"/>
                <a:ext cx="4114" cy="38"/>
              </a:xfrm>
              <a:prstGeom prst="rect">
                <a:avLst/>
              </a:prstGeom>
              <a:solidFill>
                <a:srgbClr val="FFFF96"/>
              </a:solidFill>
              <a:ln w="9525">
                <a:noFill/>
                <a:miter lim="800000"/>
                <a:headEnd/>
                <a:tailEnd/>
              </a:ln>
            </p:spPr>
            <p:txBody>
              <a:bodyPr/>
              <a:lstStyle/>
              <a:p>
                <a:endParaRPr lang="es-ES"/>
              </a:p>
            </p:txBody>
          </p:sp>
          <p:sp>
            <p:nvSpPr>
              <p:cNvPr id="167020" name="Rectangle 108"/>
              <p:cNvSpPr>
                <a:spLocks noChangeArrowheads="1"/>
              </p:cNvSpPr>
              <p:nvPr/>
            </p:nvSpPr>
            <p:spPr bwMode="auto">
              <a:xfrm>
                <a:off x="777" y="1731"/>
                <a:ext cx="4114" cy="38"/>
              </a:xfrm>
              <a:prstGeom prst="rect">
                <a:avLst/>
              </a:prstGeom>
              <a:solidFill>
                <a:srgbClr val="FFFF97"/>
              </a:solidFill>
              <a:ln w="9525">
                <a:noFill/>
                <a:miter lim="800000"/>
                <a:headEnd/>
                <a:tailEnd/>
              </a:ln>
            </p:spPr>
            <p:txBody>
              <a:bodyPr/>
              <a:lstStyle/>
              <a:p>
                <a:endParaRPr lang="es-ES"/>
              </a:p>
            </p:txBody>
          </p:sp>
          <p:sp>
            <p:nvSpPr>
              <p:cNvPr id="167021" name="Rectangle 109"/>
              <p:cNvSpPr>
                <a:spLocks noChangeArrowheads="1"/>
              </p:cNvSpPr>
              <p:nvPr/>
            </p:nvSpPr>
            <p:spPr bwMode="auto">
              <a:xfrm>
                <a:off x="777" y="1769"/>
                <a:ext cx="4114" cy="47"/>
              </a:xfrm>
              <a:prstGeom prst="rect">
                <a:avLst/>
              </a:prstGeom>
              <a:solidFill>
                <a:srgbClr val="FFFF98"/>
              </a:solidFill>
              <a:ln w="9525">
                <a:noFill/>
                <a:miter lim="800000"/>
                <a:headEnd/>
                <a:tailEnd/>
              </a:ln>
            </p:spPr>
            <p:txBody>
              <a:bodyPr/>
              <a:lstStyle/>
              <a:p>
                <a:endParaRPr lang="es-ES"/>
              </a:p>
            </p:txBody>
          </p:sp>
          <p:sp>
            <p:nvSpPr>
              <p:cNvPr id="167022" name="Rectangle 110"/>
              <p:cNvSpPr>
                <a:spLocks noChangeArrowheads="1"/>
              </p:cNvSpPr>
              <p:nvPr/>
            </p:nvSpPr>
            <p:spPr bwMode="auto">
              <a:xfrm>
                <a:off x="777" y="1816"/>
                <a:ext cx="4114" cy="28"/>
              </a:xfrm>
              <a:prstGeom prst="rect">
                <a:avLst/>
              </a:prstGeom>
              <a:solidFill>
                <a:srgbClr val="FFFF99"/>
              </a:solidFill>
              <a:ln w="9525">
                <a:noFill/>
                <a:miter lim="800000"/>
                <a:headEnd/>
                <a:tailEnd/>
              </a:ln>
            </p:spPr>
            <p:txBody>
              <a:bodyPr/>
              <a:lstStyle/>
              <a:p>
                <a:endParaRPr lang="es-ES"/>
              </a:p>
            </p:txBody>
          </p:sp>
          <p:sp>
            <p:nvSpPr>
              <p:cNvPr id="167023" name="Rectangle 111"/>
              <p:cNvSpPr>
                <a:spLocks noChangeArrowheads="1"/>
              </p:cNvSpPr>
              <p:nvPr/>
            </p:nvSpPr>
            <p:spPr bwMode="auto">
              <a:xfrm>
                <a:off x="777" y="725"/>
                <a:ext cx="4114" cy="1119"/>
              </a:xfrm>
              <a:prstGeom prst="rect">
                <a:avLst/>
              </a:prstGeom>
              <a:noFill/>
              <a:ln w="9525">
                <a:noFill/>
                <a:miter lim="800000"/>
                <a:headEnd/>
                <a:tailEnd/>
              </a:ln>
            </p:spPr>
            <p:txBody>
              <a:bodyPr/>
              <a:lstStyle/>
              <a:p>
                <a:endParaRPr lang="es-ES"/>
              </a:p>
            </p:txBody>
          </p:sp>
          <p:sp>
            <p:nvSpPr>
              <p:cNvPr id="167024" name="Line 112"/>
              <p:cNvSpPr>
                <a:spLocks noChangeShapeType="1"/>
              </p:cNvSpPr>
              <p:nvPr/>
            </p:nvSpPr>
            <p:spPr bwMode="auto">
              <a:xfrm>
                <a:off x="777" y="1722"/>
                <a:ext cx="4114" cy="1"/>
              </a:xfrm>
              <a:prstGeom prst="line">
                <a:avLst/>
              </a:prstGeom>
              <a:noFill/>
              <a:ln w="0">
                <a:solidFill>
                  <a:srgbClr val="000000"/>
                </a:solidFill>
                <a:round/>
                <a:headEnd/>
                <a:tailEnd/>
              </a:ln>
            </p:spPr>
            <p:txBody>
              <a:bodyPr/>
              <a:lstStyle/>
              <a:p>
                <a:endParaRPr lang="es-ES"/>
              </a:p>
            </p:txBody>
          </p:sp>
          <p:sp>
            <p:nvSpPr>
              <p:cNvPr id="167025" name="Line 113"/>
              <p:cNvSpPr>
                <a:spLocks noChangeShapeType="1"/>
              </p:cNvSpPr>
              <p:nvPr/>
            </p:nvSpPr>
            <p:spPr bwMode="auto">
              <a:xfrm>
                <a:off x="777" y="1599"/>
                <a:ext cx="4114" cy="1"/>
              </a:xfrm>
              <a:prstGeom prst="line">
                <a:avLst/>
              </a:prstGeom>
              <a:noFill/>
              <a:ln w="0">
                <a:solidFill>
                  <a:srgbClr val="000000"/>
                </a:solidFill>
                <a:round/>
                <a:headEnd/>
                <a:tailEnd/>
              </a:ln>
            </p:spPr>
            <p:txBody>
              <a:bodyPr/>
              <a:lstStyle/>
              <a:p>
                <a:endParaRPr lang="es-ES"/>
              </a:p>
            </p:txBody>
          </p:sp>
          <p:sp>
            <p:nvSpPr>
              <p:cNvPr id="167026" name="Line 114"/>
              <p:cNvSpPr>
                <a:spLocks noChangeShapeType="1"/>
              </p:cNvSpPr>
              <p:nvPr/>
            </p:nvSpPr>
            <p:spPr bwMode="auto">
              <a:xfrm>
                <a:off x="777" y="1468"/>
                <a:ext cx="4114" cy="1"/>
              </a:xfrm>
              <a:prstGeom prst="line">
                <a:avLst/>
              </a:prstGeom>
              <a:noFill/>
              <a:ln w="0">
                <a:solidFill>
                  <a:srgbClr val="000000"/>
                </a:solidFill>
                <a:round/>
                <a:headEnd/>
                <a:tailEnd/>
              </a:ln>
            </p:spPr>
            <p:txBody>
              <a:bodyPr/>
              <a:lstStyle/>
              <a:p>
                <a:endParaRPr lang="es-ES"/>
              </a:p>
            </p:txBody>
          </p:sp>
          <p:sp>
            <p:nvSpPr>
              <p:cNvPr id="167027" name="Line 115"/>
              <p:cNvSpPr>
                <a:spLocks noChangeShapeType="1"/>
              </p:cNvSpPr>
              <p:nvPr/>
            </p:nvSpPr>
            <p:spPr bwMode="auto">
              <a:xfrm>
                <a:off x="777" y="1345"/>
                <a:ext cx="4114" cy="1"/>
              </a:xfrm>
              <a:prstGeom prst="line">
                <a:avLst/>
              </a:prstGeom>
              <a:noFill/>
              <a:ln w="0">
                <a:solidFill>
                  <a:srgbClr val="000000"/>
                </a:solidFill>
                <a:round/>
                <a:headEnd/>
                <a:tailEnd/>
              </a:ln>
            </p:spPr>
            <p:txBody>
              <a:bodyPr/>
              <a:lstStyle/>
              <a:p>
                <a:endParaRPr lang="es-ES"/>
              </a:p>
            </p:txBody>
          </p:sp>
          <p:sp>
            <p:nvSpPr>
              <p:cNvPr id="167028" name="Line 116"/>
              <p:cNvSpPr>
                <a:spLocks noChangeShapeType="1"/>
              </p:cNvSpPr>
              <p:nvPr/>
            </p:nvSpPr>
            <p:spPr bwMode="auto">
              <a:xfrm>
                <a:off x="777" y="1223"/>
                <a:ext cx="4114" cy="1"/>
              </a:xfrm>
              <a:prstGeom prst="line">
                <a:avLst/>
              </a:prstGeom>
              <a:noFill/>
              <a:ln w="0">
                <a:solidFill>
                  <a:srgbClr val="000000"/>
                </a:solidFill>
                <a:round/>
                <a:headEnd/>
                <a:tailEnd/>
              </a:ln>
            </p:spPr>
            <p:txBody>
              <a:bodyPr/>
              <a:lstStyle/>
              <a:p>
                <a:endParaRPr lang="es-ES"/>
              </a:p>
            </p:txBody>
          </p:sp>
          <p:sp>
            <p:nvSpPr>
              <p:cNvPr id="167029" name="Line 117"/>
              <p:cNvSpPr>
                <a:spLocks noChangeShapeType="1"/>
              </p:cNvSpPr>
              <p:nvPr/>
            </p:nvSpPr>
            <p:spPr bwMode="auto">
              <a:xfrm>
                <a:off x="777" y="1101"/>
                <a:ext cx="4114" cy="1"/>
              </a:xfrm>
              <a:prstGeom prst="line">
                <a:avLst/>
              </a:prstGeom>
              <a:noFill/>
              <a:ln w="0">
                <a:solidFill>
                  <a:srgbClr val="000000"/>
                </a:solidFill>
                <a:round/>
                <a:headEnd/>
                <a:tailEnd/>
              </a:ln>
            </p:spPr>
            <p:txBody>
              <a:bodyPr/>
              <a:lstStyle/>
              <a:p>
                <a:endParaRPr lang="es-ES"/>
              </a:p>
            </p:txBody>
          </p:sp>
          <p:sp>
            <p:nvSpPr>
              <p:cNvPr id="167030" name="Line 118"/>
              <p:cNvSpPr>
                <a:spLocks noChangeShapeType="1"/>
              </p:cNvSpPr>
              <p:nvPr/>
            </p:nvSpPr>
            <p:spPr bwMode="auto">
              <a:xfrm>
                <a:off x="777" y="969"/>
                <a:ext cx="4114" cy="1"/>
              </a:xfrm>
              <a:prstGeom prst="line">
                <a:avLst/>
              </a:prstGeom>
              <a:noFill/>
              <a:ln w="0">
                <a:solidFill>
                  <a:srgbClr val="000000"/>
                </a:solidFill>
                <a:round/>
                <a:headEnd/>
                <a:tailEnd/>
              </a:ln>
            </p:spPr>
            <p:txBody>
              <a:bodyPr/>
              <a:lstStyle/>
              <a:p>
                <a:endParaRPr lang="es-ES"/>
              </a:p>
            </p:txBody>
          </p:sp>
          <p:sp>
            <p:nvSpPr>
              <p:cNvPr id="167031" name="Line 119"/>
              <p:cNvSpPr>
                <a:spLocks noChangeShapeType="1"/>
              </p:cNvSpPr>
              <p:nvPr/>
            </p:nvSpPr>
            <p:spPr bwMode="auto">
              <a:xfrm>
                <a:off x="777" y="847"/>
                <a:ext cx="4114" cy="1"/>
              </a:xfrm>
              <a:prstGeom prst="line">
                <a:avLst/>
              </a:prstGeom>
              <a:noFill/>
              <a:ln w="0">
                <a:solidFill>
                  <a:srgbClr val="000000"/>
                </a:solidFill>
                <a:round/>
                <a:headEnd/>
                <a:tailEnd/>
              </a:ln>
            </p:spPr>
            <p:txBody>
              <a:bodyPr/>
              <a:lstStyle/>
              <a:p>
                <a:endParaRPr lang="es-ES"/>
              </a:p>
            </p:txBody>
          </p:sp>
          <p:sp>
            <p:nvSpPr>
              <p:cNvPr id="167032" name="Line 120"/>
              <p:cNvSpPr>
                <a:spLocks noChangeShapeType="1"/>
              </p:cNvSpPr>
              <p:nvPr/>
            </p:nvSpPr>
            <p:spPr bwMode="auto">
              <a:xfrm>
                <a:off x="777" y="725"/>
                <a:ext cx="4114" cy="1"/>
              </a:xfrm>
              <a:prstGeom prst="line">
                <a:avLst/>
              </a:prstGeom>
              <a:noFill/>
              <a:ln w="0">
                <a:solidFill>
                  <a:srgbClr val="000000"/>
                </a:solidFill>
                <a:round/>
                <a:headEnd/>
                <a:tailEnd/>
              </a:ln>
            </p:spPr>
            <p:txBody>
              <a:bodyPr/>
              <a:lstStyle/>
              <a:p>
                <a:endParaRPr lang="es-ES"/>
              </a:p>
            </p:txBody>
          </p:sp>
          <p:sp>
            <p:nvSpPr>
              <p:cNvPr id="167033" name="Rectangle 121"/>
              <p:cNvSpPr>
                <a:spLocks noChangeArrowheads="1"/>
              </p:cNvSpPr>
              <p:nvPr/>
            </p:nvSpPr>
            <p:spPr bwMode="auto">
              <a:xfrm>
                <a:off x="777" y="725"/>
                <a:ext cx="4114" cy="1119"/>
              </a:xfrm>
              <a:prstGeom prst="rect">
                <a:avLst/>
              </a:prstGeom>
              <a:noFill/>
              <a:ln w="12700">
                <a:solidFill>
                  <a:srgbClr val="808080"/>
                </a:solidFill>
                <a:miter lim="800000"/>
                <a:headEnd/>
                <a:tailEnd/>
              </a:ln>
            </p:spPr>
            <p:txBody>
              <a:bodyPr/>
              <a:lstStyle/>
              <a:p>
                <a:endParaRPr lang="es-ES"/>
              </a:p>
            </p:txBody>
          </p:sp>
          <p:sp>
            <p:nvSpPr>
              <p:cNvPr id="167034" name="Rectangle 122"/>
              <p:cNvSpPr>
                <a:spLocks noChangeArrowheads="1"/>
              </p:cNvSpPr>
              <p:nvPr/>
            </p:nvSpPr>
            <p:spPr bwMode="auto">
              <a:xfrm>
                <a:off x="808" y="1242"/>
                <a:ext cx="46" cy="602"/>
              </a:xfrm>
              <a:prstGeom prst="rect">
                <a:avLst/>
              </a:prstGeom>
              <a:solidFill>
                <a:srgbClr val="008000"/>
              </a:solidFill>
              <a:ln w="12700">
                <a:solidFill>
                  <a:srgbClr val="000000"/>
                </a:solidFill>
                <a:miter lim="800000"/>
                <a:headEnd/>
                <a:tailEnd/>
              </a:ln>
            </p:spPr>
            <p:txBody>
              <a:bodyPr/>
              <a:lstStyle/>
              <a:p>
                <a:endParaRPr lang="es-ES"/>
              </a:p>
            </p:txBody>
          </p:sp>
          <p:sp>
            <p:nvSpPr>
              <p:cNvPr id="167035" name="Rectangle 123"/>
              <p:cNvSpPr>
                <a:spLocks noChangeArrowheads="1"/>
              </p:cNvSpPr>
              <p:nvPr/>
            </p:nvSpPr>
            <p:spPr bwMode="auto">
              <a:xfrm>
                <a:off x="1022" y="1392"/>
                <a:ext cx="53" cy="452"/>
              </a:xfrm>
              <a:prstGeom prst="rect">
                <a:avLst/>
              </a:prstGeom>
              <a:solidFill>
                <a:srgbClr val="008000"/>
              </a:solidFill>
              <a:ln w="12700">
                <a:solidFill>
                  <a:srgbClr val="000000"/>
                </a:solidFill>
                <a:miter lim="800000"/>
                <a:headEnd/>
                <a:tailEnd/>
              </a:ln>
            </p:spPr>
            <p:txBody>
              <a:bodyPr/>
              <a:lstStyle/>
              <a:p>
                <a:endParaRPr lang="es-ES"/>
              </a:p>
            </p:txBody>
          </p:sp>
          <p:sp>
            <p:nvSpPr>
              <p:cNvPr id="167036" name="Rectangle 124"/>
              <p:cNvSpPr>
                <a:spLocks noChangeArrowheads="1"/>
              </p:cNvSpPr>
              <p:nvPr/>
            </p:nvSpPr>
            <p:spPr bwMode="auto">
              <a:xfrm>
                <a:off x="1243" y="1590"/>
                <a:ext cx="46" cy="254"/>
              </a:xfrm>
              <a:prstGeom prst="rect">
                <a:avLst/>
              </a:prstGeom>
              <a:solidFill>
                <a:srgbClr val="008000"/>
              </a:solidFill>
              <a:ln w="12700">
                <a:solidFill>
                  <a:srgbClr val="000000"/>
                </a:solidFill>
                <a:miter lim="800000"/>
                <a:headEnd/>
                <a:tailEnd/>
              </a:ln>
            </p:spPr>
            <p:txBody>
              <a:bodyPr/>
              <a:lstStyle/>
              <a:p>
                <a:endParaRPr lang="es-ES"/>
              </a:p>
            </p:txBody>
          </p:sp>
          <p:sp>
            <p:nvSpPr>
              <p:cNvPr id="167037" name="Rectangle 125"/>
              <p:cNvSpPr>
                <a:spLocks noChangeArrowheads="1"/>
              </p:cNvSpPr>
              <p:nvPr/>
            </p:nvSpPr>
            <p:spPr bwMode="auto">
              <a:xfrm>
                <a:off x="1457" y="884"/>
                <a:ext cx="45" cy="960"/>
              </a:xfrm>
              <a:prstGeom prst="rect">
                <a:avLst/>
              </a:prstGeom>
              <a:solidFill>
                <a:srgbClr val="008000"/>
              </a:solidFill>
              <a:ln w="12700">
                <a:solidFill>
                  <a:srgbClr val="000000"/>
                </a:solidFill>
                <a:miter lim="800000"/>
                <a:headEnd/>
                <a:tailEnd/>
              </a:ln>
            </p:spPr>
            <p:txBody>
              <a:bodyPr/>
              <a:lstStyle/>
              <a:p>
                <a:endParaRPr lang="es-ES"/>
              </a:p>
            </p:txBody>
          </p:sp>
          <p:sp>
            <p:nvSpPr>
              <p:cNvPr id="167038" name="Rectangle 126"/>
              <p:cNvSpPr>
                <a:spLocks noChangeArrowheads="1"/>
              </p:cNvSpPr>
              <p:nvPr/>
            </p:nvSpPr>
            <p:spPr bwMode="auto">
              <a:xfrm>
                <a:off x="1670" y="1374"/>
                <a:ext cx="54" cy="470"/>
              </a:xfrm>
              <a:prstGeom prst="rect">
                <a:avLst/>
              </a:prstGeom>
              <a:solidFill>
                <a:srgbClr val="008000"/>
              </a:solidFill>
              <a:ln w="12700">
                <a:solidFill>
                  <a:srgbClr val="000000"/>
                </a:solidFill>
                <a:miter lim="800000"/>
                <a:headEnd/>
                <a:tailEnd/>
              </a:ln>
            </p:spPr>
            <p:txBody>
              <a:bodyPr/>
              <a:lstStyle/>
              <a:p>
                <a:endParaRPr lang="es-ES"/>
              </a:p>
            </p:txBody>
          </p:sp>
          <p:sp>
            <p:nvSpPr>
              <p:cNvPr id="167039" name="Rectangle 127"/>
              <p:cNvSpPr>
                <a:spLocks noChangeArrowheads="1"/>
              </p:cNvSpPr>
              <p:nvPr/>
            </p:nvSpPr>
            <p:spPr bwMode="auto">
              <a:xfrm>
                <a:off x="1892" y="1656"/>
                <a:ext cx="45" cy="188"/>
              </a:xfrm>
              <a:prstGeom prst="rect">
                <a:avLst/>
              </a:prstGeom>
              <a:solidFill>
                <a:srgbClr val="008000"/>
              </a:solidFill>
              <a:ln w="12700">
                <a:solidFill>
                  <a:srgbClr val="000000"/>
                </a:solidFill>
                <a:miter lim="800000"/>
                <a:headEnd/>
                <a:tailEnd/>
              </a:ln>
            </p:spPr>
            <p:txBody>
              <a:bodyPr/>
              <a:lstStyle/>
              <a:p>
                <a:endParaRPr lang="es-ES"/>
              </a:p>
            </p:txBody>
          </p:sp>
          <p:sp>
            <p:nvSpPr>
              <p:cNvPr id="167040" name="Rectangle 128"/>
              <p:cNvSpPr>
                <a:spLocks noChangeArrowheads="1"/>
              </p:cNvSpPr>
              <p:nvPr/>
            </p:nvSpPr>
            <p:spPr bwMode="auto">
              <a:xfrm>
                <a:off x="2105" y="1308"/>
                <a:ext cx="54" cy="536"/>
              </a:xfrm>
              <a:prstGeom prst="rect">
                <a:avLst/>
              </a:prstGeom>
              <a:solidFill>
                <a:srgbClr val="008000"/>
              </a:solidFill>
              <a:ln w="12700">
                <a:solidFill>
                  <a:srgbClr val="000000"/>
                </a:solidFill>
                <a:miter lim="800000"/>
                <a:headEnd/>
                <a:tailEnd/>
              </a:ln>
            </p:spPr>
            <p:txBody>
              <a:bodyPr/>
              <a:lstStyle/>
              <a:p>
                <a:endParaRPr lang="es-ES"/>
              </a:p>
            </p:txBody>
          </p:sp>
          <p:sp>
            <p:nvSpPr>
              <p:cNvPr id="167041" name="Rectangle 129"/>
              <p:cNvSpPr>
                <a:spLocks noChangeArrowheads="1"/>
              </p:cNvSpPr>
              <p:nvPr/>
            </p:nvSpPr>
            <p:spPr bwMode="auto">
              <a:xfrm>
                <a:off x="2327" y="1505"/>
                <a:ext cx="46" cy="339"/>
              </a:xfrm>
              <a:prstGeom prst="rect">
                <a:avLst/>
              </a:prstGeom>
              <a:solidFill>
                <a:srgbClr val="008000"/>
              </a:solidFill>
              <a:ln w="12700">
                <a:solidFill>
                  <a:srgbClr val="000000"/>
                </a:solidFill>
                <a:miter lim="800000"/>
                <a:headEnd/>
                <a:tailEnd/>
              </a:ln>
            </p:spPr>
            <p:txBody>
              <a:bodyPr/>
              <a:lstStyle/>
              <a:p>
                <a:endParaRPr lang="es-ES"/>
              </a:p>
            </p:txBody>
          </p:sp>
          <p:sp>
            <p:nvSpPr>
              <p:cNvPr id="167042" name="Rectangle 130"/>
              <p:cNvSpPr>
                <a:spLocks noChangeArrowheads="1"/>
              </p:cNvSpPr>
              <p:nvPr/>
            </p:nvSpPr>
            <p:spPr bwMode="auto">
              <a:xfrm>
                <a:off x="2540" y="1167"/>
                <a:ext cx="46" cy="677"/>
              </a:xfrm>
              <a:prstGeom prst="rect">
                <a:avLst/>
              </a:prstGeom>
              <a:solidFill>
                <a:srgbClr val="008000"/>
              </a:solidFill>
              <a:ln w="12700">
                <a:solidFill>
                  <a:srgbClr val="000000"/>
                </a:solidFill>
                <a:miter lim="800000"/>
                <a:headEnd/>
                <a:tailEnd/>
              </a:ln>
            </p:spPr>
            <p:txBody>
              <a:bodyPr/>
              <a:lstStyle/>
              <a:p>
                <a:endParaRPr lang="es-ES"/>
              </a:p>
            </p:txBody>
          </p:sp>
          <p:sp>
            <p:nvSpPr>
              <p:cNvPr id="167043" name="Rectangle 131"/>
              <p:cNvSpPr>
                <a:spLocks noChangeArrowheads="1"/>
              </p:cNvSpPr>
              <p:nvPr/>
            </p:nvSpPr>
            <p:spPr bwMode="auto">
              <a:xfrm>
                <a:off x="2754" y="1364"/>
                <a:ext cx="54" cy="480"/>
              </a:xfrm>
              <a:prstGeom prst="rect">
                <a:avLst/>
              </a:prstGeom>
              <a:solidFill>
                <a:srgbClr val="008000"/>
              </a:solidFill>
              <a:ln w="12700">
                <a:solidFill>
                  <a:srgbClr val="000000"/>
                </a:solidFill>
                <a:miter lim="800000"/>
                <a:headEnd/>
                <a:tailEnd/>
              </a:ln>
            </p:spPr>
            <p:txBody>
              <a:bodyPr/>
              <a:lstStyle/>
              <a:p>
                <a:endParaRPr lang="es-ES"/>
              </a:p>
            </p:txBody>
          </p:sp>
          <p:sp>
            <p:nvSpPr>
              <p:cNvPr id="167044" name="Rectangle 132"/>
              <p:cNvSpPr>
                <a:spLocks noChangeArrowheads="1"/>
              </p:cNvSpPr>
              <p:nvPr/>
            </p:nvSpPr>
            <p:spPr bwMode="auto">
              <a:xfrm>
                <a:off x="2975" y="1656"/>
                <a:ext cx="46" cy="188"/>
              </a:xfrm>
              <a:prstGeom prst="rect">
                <a:avLst/>
              </a:prstGeom>
              <a:solidFill>
                <a:srgbClr val="008000"/>
              </a:solidFill>
              <a:ln w="12700">
                <a:solidFill>
                  <a:srgbClr val="000000"/>
                </a:solidFill>
                <a:miter lim="800000"/>
                <a:headEnd/>
                <a:tailEnd/>
              </a:ln>
            </p:spPr>
            <p:txBody>
              <a:bodyPr/>
              <a:lstStyle/>
              <a:p>
                <a:endParaRPr lang="es-ES"/>
              </a:p>
            </p:txBody>
          </p:sp>
          <p:sp>
            <p:nvSpPr>
              <p:cNvPr id="167045" name="Rectangle 133"/>
              <p:cNvSpPr>
                <a:spLocks noChangeArrowheads="1"/>
              </p:cNvSpPr>
              <p:nvPr/>
            </p:nvSpPr>
            <p:spPr bwMode="auto">
              <a:xfrm>
                <a:off x="3189" y="1477"/>
                <a:ext cx="46" cy="367"/>
              </a:xfrm>
              <a:prstGeom prst="rect">
                <a:avLst/>
              </a:prstGeom>
              <a:solidFill>
                <a:srgbClr val="008000"/>
              </a:solidFill>
              <a:ln w="12700">
                <a:solidFill>
                  <a:srgbClr val="000000"/>
                </a:solidFill>
                <a:miter lim="800000"/>
                <a:headEnd/>
                <a:tailEnd/>
              </a:ln>
            </p:spPr>
            <p:txBody>
              <a:bodyPr/>
              <a:lstStyle/>
              <a:p>
                <a:endParaRPr lang="es-ES"/>
              </a:p>
            </p:txBody>
          </p:sp>
          <p:sp>
            <p:nvSpPr>
              <p:cNvPr id="167046" name="Rectangle 134"/>
              <p:cNvSpPr>
                <a:spLocks noChangeArrowheads="1"/>
              </p:cNvSpPr>
              <p:nvPr/>
            </p:nvSpPr>
            <p:spPr bwMode="auto">
              <a:xfrm>
                <a:off x="3403" y="1261"/>
                <a:ext cx="53" cy="583"/>
              </a:xfrm>
              <a:prstGeom prst="rect">
                <a:avLst/>
              </a:prstGeom>
              <a:solidFill>
                <a:srgbClr val="008000"/>
              </a:solidFill>
              <a:ln w="12700">
                <a:solidFill>
                  <a:srgbClr val="000000"/>
                </a:solidFill>
                <a:miter lim="800000"/>
                <a:headEnd/>
                <a:tailEnd/>
              </a:ln>
            </p:spPr>
            <p:txBody>
              <a:bodyPr/>
              <a:lstStyle/>
              <a:p>
                <a:endParaRPr lang="es-ES"/>
              </a:p>
            </p:txBody>
          </p:sp>
          <p:sp>
            <p:nvSpPr>
              <p:cNvPr id="167047" name="Rectangle 135"/>
              <p:cNvSpPr>
                <a:spLocks noChangeArrowheads="1"/>
              </p:cNvSpPr>
              <p:nvPr/>
            </p:nvSpPr>
            <p:spPr bwMode="auto">
              <a:xfrm>
                <a:off x="3624" y="1590"/>
                <a:ext cx="46" cy="254"/>
              </a:xfrm>
              <a:prstGeom prst="rect">
                <a:avLst/>
              </a:prstGeom>
              <a:solidFill>
                <a:srgbClr val="008000"/>
              </a:solidFill>
              <a:ln w="12700">
                <a:solidFill>
                  <a:srgbClr val="000000"/>
                </a:solidFill>
                <a:miter lim="800000"/>
                <a:headEnd/>
                <a:tailEnd/>
              </a:ln>
            </p:spPr>
            <p:txBody>
              <a:bodyPr/>
              <a:lstStyle/>
              <a:p>
                <a:endParaRPr lang="es-ES"/>
              </a:p>
            </p:txBody>
          </p:sp>
          <p:sp>
            <p:nvSpPr>
              <p:cNvPr id="167048" name="Rectangle 136"/>
              <p:cNvSpPr>
                <a:spLocks noChangeArrowheads="1"/>
              </p:cNvSpPr>
              <p:nvPr/>
            </p:nvSpPr>
            <p:spPr bwMode="auto">
              <a:xfrm>
                <a:off x="3838" y="1787"/>
                <a:ext cx="53" cy="57"/>
              </a:xfrm>
              <a:prstGeom prst="rect">
                <a:avLst/>
              </a:prstGeom>
              <a:solidFill>
                <a:srgbClr val="008000"/>
              </a:solidFill>
              <a:ln w="12700">
                <a:solidFill>
                  <a:srgbClr val="000000"/>
                </a:solidFill>
                <a:miter lim="800000"/>
                <a:headEnd/>
                <a:tailEnd/>
              </a:ln>
            </p:spPr>
            <p:txBody>
              <a:bodyPr/>
              <a:lstStyle/>
              <a:p>
                <a:endParaRPr lang="es-ES"/>
              </a:p>
            </p:txBody>
          </p:sp>
          <p:sp>
            <p:nvSpPr>
              <p:cNvPr id="167049" name="Rectangle 137"/>
              <p:cNvSpPr>
                <a:spLocks noChangeArrowheads="1"/>
              </p:cNvSpPr>
              <p:nvPr/>
            </p:nvSpPr>
            <p:spPr bwMode="auto">
              <a:xfrm>
                <a:off x="4059" y="960"/>
                <a:ext cx="46" cy="884"/>
              </a:xfrm>
              <a:prstGeom prst="rect">
                <a:avLst/>
              </a:prstGeom>
              <a:solidFill>
                <a:srgbClr val="008000"/>
              </a:solidFill>
              <a:ln w="12700">
                <a:solidFill>
                  <a:srgbClr val="000000"/>
                </a:solidFill>
                <a:miter lim="800000"/>
                <a:headEnd/>
                <a:tailEnd/>
              </a:ln>
            </p:spPr>
            <p:txBody>
              <a:bodyPr/>
              <a:lstStyle/>
              <a:p>
                <a:endParaRPr lang="es-ES"/>
              </a:p>
            </p:txBody>
          </p:sp>
          <p:sp>
            <p:nvSpPr>
              <p:cNvPr id="167050" name="Rectangle 138"/>
              <p:cNvSpPr>
                <a:spLocks noChangeArrowheads="1"/>
              </p:cNvSpPr>
              <p:nvPr/>
            </p:nvSpPr>
            <p:spPr bwMode="auto">
              <a:xfrm>
                <a:off x="4273" y="1458"/>
                <a:ext cx="46" cy="386"/>
              </a:xfrm>
              <a:prstGeom prst="rect">
                <a:avLst/>
              </a:prstGeom>
              <a:solidFill>
                <a:srgbClr val="008000"/>
              </a:solidFill>
              <a:ln w="12700">
                <a:solidFill>
                  <a:srgbClr val="000000"/>
                </a:solidFill>
                <a:miter lim="800000"/>
                <a:headEnd/>
                <a:tailEnd/>
              </a:ln>
            </p:spPr>
            <p:txBody>
              <a:bodyPr/>
              <a:lstStyle/>
              <a:p>
                <a:endParaRPr lang="es-ES"/>
              </a:p>
            </p:txBody>
          </p:sp>
          <p:sp>
            <p:nvSpPr>
              <p:cNvPr id="167051" name="Rectangle 139"/>
              <p:cNvSpPr>
                <a:spLocks noChangeArrowheads="1"/>
              </p:cNvSpPr>
              <p:nvPr/>
            </p:nvSpPr>
            <p:spPr bwMode="auto">
              <a:xfrm>
                <a:off x="4487" y="1477"/>
                <a:ext cx="53" cy="367"/>
              </a:xfrm>
              <a:prstGeom prst="rect">
                <a:avLst/>
              </a:prstGeom>
              <a:solidFill>
                <a:srgbClr val="008000"/>
              </a:solidFill>
              <a:ln w="12700">
                <a:solidFill>
                  <a:srgbClr val="000000"/>
                </a:solidFill>
                <a:miter lim="800000"/>
                <a:headEnd/>
                <a:tailEnd/>
              </a:ln>
            </p:spPr>
            <p:txBody>
              <a:bodyPr/>
              <a:lstStyle/>
              <a:p>
                <a:endParaRPr lang="es-ES"/>
              </a:p>
            </p:txBody>
          </p:sp>
          <p:sp>
            <p:nvSpPr>
              <p:cNvPr id="167052" name="Rectangle 140"/>
              <p:cNvSpPr>
                <a:spLocks noChangeArrowheads="1"/>
              </p:cNvSpPr>
              <p:nvPr/>
            </p:nvSpPr>
            <p:spPr bwMode="auto">
              <a:xfrm>
                <a:off x="4708" y="1298"/>
                <a:ext cx="46" cy="546"/>
              </a:xfrm>
              <a:prstGeom prst="rect">
                <a:avLst/>
              </a:prstGeom>
              <a:solidFill>
                <a:srgbClr val="008000"/>
              </a:solidFill>
              <a:ln w="12700">
                <a:solidFill>
                  <a:srgbClr val="000000"/>
                </a:solidFill>
                <a:miter lim="800000"/>
                <a:headEnd/>
                <a:tailEnd/>
              </a:ln>
            </p:spPr>
            <p:txBody>
              <a:bodyPr/>
              <a:lstStyle/>
              <a:p>
                <a:endParaRPr lang="es-ES"/>
              </a:p>
            </p:txBody>
          </p:sp>
          <p:sp>
            <p:nvSpPr>
              <p:cNvPr id="167053" name="Rectangle 141"/>
              <p:cNvSpPr>
                <a:spLocks noChangeArrowheads="1"/>
              </p:cNvSpPr>
              <p:nvPr/>
            </p:nvSpPr>
            <p:spPr bwMode="auto">
              <a:xfrm>
                <a:off x="854" y="1251"/>
                <a:ext cx="53" cy="593"/>
              </a:xfrm>
              <a:prstGeom prst="rect">
                <a:avLst/>
              </a:prstGeom>
              <a:solidFill>
                <a:srgbClr val="3366FF"/>
              </a:solidFill>
              <a:ln w="12700">
                <a:solidFill>
                  <a:srgbClr val="000000"/>
                </a:solidFill>
                <a:miter lim="800000"/>
                <a:headEnd/>
                <a:tailEnd/>
              </a:ln>
            </p:spPr>
            <p:txBody>
              <a:bodyPr/>
              <a:lstStyle/>
              <a:p>
                <a:endParaRPr lang="es-ES"/>
              </a:p>
            </p:txBody>
          </p:sp>
          <p:sp>
            <p:nvSpPr>
              <p:cNvPr id="167054" name="Rectangle 142"/>
              <p:cNvSpPr>
                <a:spLocks noChangeArrowheads="1"/>
              </p:cNvSpPr>
              <p:nvPr/>
            </p:nvSpPr>
            <p:spPr bwMode="auto">
              <a:xfrm>
                <a:off x="1075" y="1515"/>
                <a:ext cx="46" cy="329"/>
              </a:xfrm>
              <a:prstGeom prst="rect">
                <a:avLst/>
              </a:prstGeom>
              <a:solidFill>
                <a:srgbClr val="3366FF"/>
              </a:solidFill>
              <a:ln w="12700">
                <a:solidFill>
                  <a:srgbClr val="000000"/>
                </a:solidFill>
                <a:miter lim="800000"/>
                <a:headEnd/>
                <a:tailEnd/>
              </a:ln>
            </p:spPr>
            <p:txBody>
              <a:bodyPr/>
              <a:lstStyle/>
              <a:p>
                <a:endParaRPr lang="es-ES"/>
              </a:p>
            </p:txBody>
          </p:sp>
          <p:sp>
            <p:nvSpPr>
              <p:cNvPr id="167055" name="Rectangle 143"/>
              <p:cNvSpPr>
                <a:spLocks noChangeArrowheads="1"/>
              </p:cNvSpPr>
              <p:nvPr/>
            </p:nvSpPr>
            <p:spPr bwMode="auto">
              <a:xfrm>
                <a:off x="1289" y="1618"/>
                <a:ext cx="53" cy="226"/>
              </a:xfrm>
              <a:prstGeom prst="rect">
                <a:avLst/>
              </a:prstGeom>
              <a:solidFill>
                <a:srgbClr val="3366FF"/>
              </a:solidFill>
              <a:ln w="12700">
                <a:solidFill>
                  <a:srgbClr val="000000"/>
                </a:solidFill>
                <a:miter lim="800000"/>
                <a:headEnd/>
                <a:tailEnd/>
              </a:ln>
            </p:spPr>
            <p:txBody>
              <a:bodyPr/>
              <a:lstStyle/>
              <a:p>
                <a:endParaRPr lang="es-ES"/>
              </a:p>
            </p:txBody>
          </p:sp>
          <p:sp>
            <p:nvSpPr>
              <p:cNvPr id="167056" name="Rectangle 144"/>
              <p:cNvSpPr>
                <a:spLocks noChangeArrowheads="1"/>
              </p:cNvSpPr>
              <p:nvPr/>
            </p:nvSpPr>
            <p:spPr bwMode="auto">
              <a:xfrm>
                <a:off x="1502" y="884"/>
                <a:ext cx="54" cy="960"/>
              </a:xfrm>
              <a:prstGeom prst="rect">
                <a:avLst/>
              </a:prstGeom>
              <a:solidFill>
                <a:srgbClr val="3366FF"/>
              </a:solidFill>
              <a:ln w="12700">
                <a:solidFill>
                  <a:srgbClr val="000000"/>
                </a:solidFill>
                <a:miter lim="800000"/>
                <a:headEnd/>
                <a:tailEnd/>
              </a:ln>
            </p:spPr>
            <p:txBody>
              <a:bodyPr/>
              <a:lstStyle/>
              <a:p>
                <a:endParaRPr lang="es-ES"/>
              </a:p>
            </p:txBody>
          </p:sp>
          <p:sp>
            <p:nvSpPr>
              <p:cNvPr id="167057" name="Rectangle 145"/>
              <p:cNvSpPr>
                <a:spLocks noChangeArrowheads="1"/>
              </p:cNvSpPr>
              <p:nvPr/>
            </p:nvSpPr>
            <p:spPr bwMode="auto">
              <a:xfrm>
                <a:off x="1724" y="1439"/>
                <a:ext cx="46" cy="405"/>
              </a:xfrm>
              <a:prstGeom prst="rect">
                <a:avLst/>
              </a:prstGeom>
              <a:solidFill>
                <a:srgbClr val="3366FF"/>
              </a:solidFill>
              <a:ln w="12700">
                <a:solidFill>
                  <a:srgbClr val="000000"/>
                </a:solidFill>
                <a:miter lim="800000"/>
                <a:headEnd/>
                <a:tailEnd/>
              </a:ln>
            </p:spPr>
            <p:txBody>
              <a:bodyPr/>
              <a:lstStyle/>
              <a:p>
                <a:endParaRPr lang="es-ES"/>
              </a:p>
            </p:txBody>
          </p:sp>
          <p:sp>
            <p:nvSpPr>
              <p:cNvPr id="167058" name="Rectangle 146"/>
              <p:cNvSpPr>
                <a:spLocks noChangeArrowheads="1"/>
              </p:cNvSpPr>
              <p:nvPr/>
            </p:nvSpPr>
            <p:spPr bwMode="auto">
              <a:xfrm>
                <a:off x="1937" y="1646"/>
                <a:ext cx="54" cy="198"/>
              </a:xfrm>
              <a:prstGeom prst="rect">
                <a:avLst/>
              </a:prstGeom>
              <a:solidFill>
                <a:srgbClr val="3366FF"/>
              </a:solidFill>
              <a:ln w="12700">
                <a:solidFill>
                  <a:srgbClr val="000000"/>
                </a:solidFill>
                <a:miter lim="800000"/>
                <a:headEnd/>
                <a:tailEnd/>
              </a:ln>
            </p:spPr>
            <p:txBody>
              <a:bodyPr/>
              <a:lstStyle/>
              <a:p>
                <a:endParaRPr lang="es-ES"/>
              </a:p>
            </p:txBody>
          </p:sp>
          <p:sp>
            <p:nvSpPr>
              <p:cNvPr id="167059" name="Rectangle 147"/>
              <p:cNvSpPr>
                <a:spLocks noChangeArrowheads="1"/>
              </p:cNvSpPr>
              <p:nvPr/>
            </p:nvSpPr>
            <p:spPr bwMode="auto">
              <a:xfrm>
                <a:off x="2159" y="1402"/>
                <a:ext cx="46" cy="442"/>
              </a:xfrm>
              <a:prstGeom prst="rect">
                <a:avLst/>
              </a:prstGeom>
              <a:solidFill>
                <a:srgbClr val="3366FF"/>
              </a:solidFill>
              <a:ln w="12700">
                <a:solidFill>
                  <a:srgbClr val="000000"/>
                </a:solidFill>
                <a:miter lim="800000"/>
                <a:headEnd/>
                <a:tailEnd/>
              </a:ln>
            </p:spPr>
            <p:txBody>
              <a:bodyPr/>
              <a:lstStyle/>
              <a:p>
                <a:endParaRPr lang="es-ES"/>
              </a:p>
            </p:txBody>
          </p:sp>
          <p:sp>
            <p:nvSpPr>
              <p:cNvPr id="167060" name="Rectangle 148"/>
              <p:cNvSpPr>
                <a:spLocks noChangeArrowheads="1"/>
              </p:cNvSpPr>
              <p:nvPr/>
            </p:nvSpPr>
            <p:spPr bwMode="auto">
              <a:xfrm>
                <a:off x="2373" y="1505"/>
                <a:ext cx="53" cy="339"/>
              </a:xfrm>
              <a:prstGeom prst="rect">
                <a:avLst/>
              </a:prstGeom>
              <a:solidFill>
                <a:srgbClr val="3366FF"/>
              </a:solidFill>
              <a:ln w="12700">
                <a:solidFill>
                  <a:srgbClr val="000000"/>
                </a:solidFill>
                <a:miter lim="800000"/>
                <a:headEnd/>
                <a:tailEnd/>
              </a:ln>
            </p:spPr>
            <p:txBody>
              <a:bodyPr/>
              <a:lstStyle/>
              <a:p>
                <a:endParaRPr lang="es-ES"/>
              </a:p>
            </p:txBody>
          </p:sp>
          <p:sp>
            <p:nvSpPr>
              <p:cNvPr id="167061" name="Rectangle 149"/>
              <p:cNvSpPr>
                <a:spLocks noChangeArrowheads="1"/>
              </p:cNvSpPr>
              <p:nvPr/>
            </p:nvSpPr>
            <p:spPr bwMode="auto">
              <a:xfrm>
                <a:off x="2586" y="1138"/>
                <a:ext cx="54" cy="706"/>
              </a:xfrm>
              <a:prstGeom prst="rect">
                <a:avLst/>
              </a:prstGeom>
              <a:solidFill>
                <a:srgbClr val="3366FF"/>
              </a:solidFill>
              <a:ln w="12700">
                <a:solidFill>
                  <a:srgbClr val="000000"/>
                </a:solidFill>
                <a:miter lim="800000"/>
                <a:headEnd/>
                <a:tailEnd/>
              </a:ln>
            </p:spPr>
            <p:txBody>
              <a:bodyPr/>
              <a:lstStyle/>
              <a:p>
                <a:endParaRPr lang="es-ES"/>
              </a:p>
            </p:txBody>
          </p:sp>
          <p:sp>
            <p:nvSpPr>
              <p:cNvPr id="167062" name="Rectangle 150"/>
              <p:cNvSpPr>
                <a:spLocks noChangeArrowheads="1"/>
              </p:cNvSpPr>
              <p:nvPr/>
            </p:nvSpPr>
            <p:spPr bwMode="auto">
              <a:xfrm>
                <a:off x="2808" y="1374"/>
                <a:ext cx="45" cy="470"/>
              </a:xfrm>
              <a:prstGeom prst="rect">
                <a:avLst/>
              </a:prstGeom>
              <a:solidFill>
                <a:srgbClr val="3366FF"/>
              </a:solidFill>
              <a:ln w="12700">
                <a:solidFill>
                  <a:srgbClr val="000000"/>
                </a:solidFill>
                <a:miter lim="800000"/>
                <a:headEnd/>
                <a:tailEnd/>
              </a:ln>
            </p:spPr>
            <p:txBody>
              <a:bodyPr/>
              <a:lstStyle/>
              <a:p>
                <a:endParaRPr lang="es-ES"/>
              </a:p>
            </p:txBody>
          </p:sp>
          <p:sp>
            <p:nvSpPr>
              <p:cNvPr id="167063" name="Rectangle 151"/>
              <p:cNvSpPr>
                <a:spLocks noChangeArrowheads="1"/>
              </p:cNvSpPr>
              <p:nvPr/>
            </p:nvSpPr>
            <p:spPr bwMode="auto">
              <a:xfrm>
                <a:off x="3021" y="1656"/>
                <a:ext cx="54" cy="188"/>
              </a:xfrm>
              <a:prstGeom prst="rect">
                <a:avLst/>
              </a:prstGeom>
              <a:solidFill>
                <a:srgbClr val="3366FF"/>
              </a:solidFill>
              <a:ln w="12700">
                <a:solidFill>
                  <a:srgbClr val="000000"/>
                </a:solidFill>
                <a:miter lim="800000"/>
                <a:headEnd/>
                <a:tailEnd/>
              </a:ln>
            </p:spPr>
            <p:txBody>
              <a:bodyPr/>
              <a:lstStyle/>
              <a:p>
                <a:endParaRPr lang="es-ES"/>
              </a:p>
            </p:txBody>
          </p:sp>
          <p:sp>
            <p:nvSpPr>
              <p:cNvPr id="167064" name="Rectangle 152"/>
              <p:cNvSpPr>
                <a:spLocks noChangeArrowheads="1"/>
              </p:cNvSpPr>
              <p:nvPr/>
            </p:nvSpPr>
            <p:spPr bwMode="auto">
              <a:xfrm>
                <a:off x="3235" y="1533"/>
                <a:ext cx="53" cy="311"/>
              </a:xfrm>
              <a:prstGeom prst="rect">
                <a:avLst/>
              </a:prstGeom>
              <a:solidFill>
                <a:srgbClr val="3366FF"/>
              </a:solidFill>
              <a:ln w="12700">
                <a:solidFill>
                  <a:srgbClr val="000000"/>
                </a:solidFill>
                <a:miter lim="800000"/>
                <a:headEnd/>
                <a:tailEnd/>
              </a:ln>
            </p:spPr>
            <p:txBody>
              <a:bodyPr/>
              <a:lstStyle/>
              <a:p>
                <a:endParaRPr lang="es-ES"/>
              </a:p>
            </p:txBody>
          </p:sp>
          <p:sp>
            <p:nvSpPr>
              <p:cNvPr id="167065" name="Rectangle 153"/>
              <p:cNvSpPr>
                <a:spLocks noChangeArrowheads="1"/>
              </p:cNvSpPr>
              <p:nvPr/>
            </p:nvSpPr>
            <p:spPr bwMode="auto">
              <a:xfrm>
                <a:off x="3456" y="1261"/>
                <a:ext cx="46" cy="583"/>
              </a:xfrm>
              <a:prstGeom prst="rect">
                <a:avLst/>
              </a:prstGeom>
              <a:solidFill>
                <a:srgbClr val="3366FF"/>
              </a:solidFill>
              <a:ln w="12700">
                <a:solidFill>
                  <a:srgbClr val="000000"/>
                </a:solidFill>
                <a:miter lim="800000"/>
                <a:headEnd/>
                <a:tailEnd/>
              </a:ln>
            </p:spPr>
            <p:txBody>
              <a:bodyPr/>
              <a:lstStyle/>
              <a:p>
                <a:endParaRPr lang="es-ES"/>
              </a:p>
            </p:txBody>
          </p:sp>
          <p:sp>
            <p:nvSpPr>
              <p:cNvPr id="167066" name="Rectangle 154"/>
              <p:cNvSpPr>
                <a:spLocks noChangeArrowheads="1"/>
              </p:cNvSpPr>
              <p:nvPr/>
            </p:nvSpPr>
            <p:spPr bwMode="auto">
              <a:xfrm>
                <a:off x="3670" y="1627"/>
                <a:ext cx="53" cy="217"/>
              </a:xfrm>
              <a:prstGeom prst="rect">
                <a:avLst/>
              </a:prstGeom>
              <a:solidFill>
                <a:srgbClr val="3366FF"/>
              </a:solidFill>
              <a:ln w="12700">
                <a:solidFill>
                  <a:srgbClr val="000000"/>
                </a:solidFill>
                <a:miter lim="800000"/>
                <a:headEnd/>
                <a:tailEnd/>
              </a:ln>
            </p:spPr>
            <p:txBody>
              <a:bodyPr/>
              <a:lstStyle/>
              <a:p>
                <a:endParaRPr lang="es-ES"/>
              </a:p>
            </p:txBody>
          </p:sp>
          <p:sp>
            <p:nvSpPr>
              <p:cNvPr id="167067" name="Rectangle 155"/>
              <p:cNvSpPr>
                <a:spLocks noChangeArrowheads="1"/>
              </p:cNvSpPr>
              <p:nvPr/>
            </p:nvSpPr>
            <p:spPr bwMode="auto">
              <a:xfrm>
                <a:off x="4105" y="950"/>
                <a:ext cx="53" cy="894"/>
              </a:xfrm>
              <a:prstGeom prst="rect">
                <a:avLst/>
              </a:prstGeom>
              <a:solidFill>
                <a:srgbClr val="3366FF"/>
              </a:solidFill>
              <a:ln w="12700">
                <a:solidFill>
                  <a:srgbClr val="000000"/>
                </a:solidFill>
                <a:miter lim="800000"/>
                <a:headEnd/>
                <a:tailEnd/>
              </a:ln>
            </p:spPr>
            <p:txBody>
              <a:bodyPr/>
              <a:lstStyle/>
              <a:p>
                <a:endParaRPr lang="es-ES"/>
              </a:p>
            </p:txBody>
          </p:sp>
          <p:sp>
            <p:nvSpPr>
              <p:cNvPr id="167068" name="Rectangle 156"/>
              <p:cNvSpPr>
                <a:spLocks noChangeArrowheads="1"/>
              </p:cNvSpPr>
              <p:nvPr/>
            </p:nvSpPr>
            <p:spPr bwMode="auto">
              <a:xfrm>
                <a:off x="4319" y="1496"/>
                <a:ext cx="53" cy="348"/>
              </a:xfrm>
              <a:prstGeom prst="rect">
                <a:avLst/>
              </a:prstGeom>
              <a:solidFill>
                <a:srgbClr val="3366FF"/>
              </a:solidFill>
              <a:ln w="12700">
                <a:solidFill>
                  <a:srgbClr val="000000"/>
                </a:solidFill>
                <a:miter lim="800000"/>
                <a:headEnd/>
                <a:tailEnd/>
              </a:ln>
            </p:spPr>
            <p:txBody>
              <a:bodyPr/>
              <a:lstStyle/>
              <a:p>
                <a:endParaRPr lang="es-ES"/>
              </a:p>
            </p:txBody>
          </p:sp>
          <p:sp>
            <p:nvSpPr>
              <p:cNvPr id="167069" name="Rectangle 157"/>
              <p:cNvSpPr>
                <a:spLocks noChangeArrowheads="1"/>
              </p:cNvSpPr>
              <p:nvPr/>
            </p:nvSpPr>
            <p:spPr bwMode="auto">
              <a:xfrm>
                <a:off x="4540" y="1392"/>
                <a:ext cx="46" cy="452"/>
              </a:xfrm>
              <a:prstGeom prst="rect">
                <a:avLst/>
              </a:prstGeom>
              <a:solidFill>
                <a:srgbClr val="3366FF"/>
              </a:solidFill>
              <a:ln w="12700">
                <a:solidFill>
                  <a:srgbClr val="000000"/>
                </a:solidFill>
                <a:miter lim="800000"/>
                <a:headEnd/>
                <a:tailEnd/>
              </a:ln>
            </p:spPr>
            <p:txBody>
              <a:bodyPr/>
              <a:lstStyle/>
              <a:p>
                <a:endParaRPr lang="es-ES"/>
              </a:p>
            </p:txBody>
          </p:sp>
          <p:sp>
            <p:nvSpPr>
              <p:cNvPr id="167070" name="Rectangle 158"/>
              <p:cNvSpPr>
                <a:spLocks noChangeArrowheads="1"/>
              </p:cNvSpPr>
              <p:nvPr/>
            </p:nvSpPr>
            <p:spPr bwMode="auto">
              <a:xfrm>
                <a:off x="4754" y="1308"/>
                <a:ext cx="53" cy="536"/>
              </a:xfrm>
              <a:prstGeom prst="rect">
                <a:avLst/>
              </a:prstGeom>
              <a:solidFill>
                <a:srgbClr val="3366FF"/>
              </a:solidFill>
              <a:ln w="12700">
                <a:solidFill>
                  <a:srgbClr val="000000"/>
                </a:solidFill>
                <a:miter lim="800000"/>
                <a:headEnd/>
                <a:tailEnd/>
              </a:ln>
            </p:spPr>
            <p:txBody>
              <a:bodyPr/>
              <a:lstStyle/>
              <a:p>
                <a:endParaRPr lang="es-ES"/>
              </a:p>
            </p:txBody>
          </p:sp>
          <p:sp>
            <p:nvSpPr>
              <p:cNvPr id="167071" name="Rectangle 159"/>
              <p:cNvSpPr>
                <a:spLocks noChangeArrowheads="1"/>
              </p:cNvSpPr>
              <p:nvPr/>
            </p:nvSpPr>
            <p:spPr bwMode="auto">
              <a:xfrm>
                <a:off x="907" y="1289"/>
                <a:ext cx="46" cy="555"/>
              </a:xfrm>
              <a:prstGeom prst="rect">
                <a:avLst/>
              </a:prstGeom>
              <a:solidFill>
                <a:srgbClr val="FF6600"/>
              </a:solidFill>
              <a:ln w="12700">
                <a:solidFill>
                  <a:srgbClr val="000000"/>
                </a:solidFill>
                <a:miter lim="800000"/>
                <a:headEnd/>
                <a:tailEnd/>
              </a:ln>
            </p:spPr>
            <p:txBody>
              <a:bodyPr/>
              <a:lstStyle/>
              <a:p>
                <a:endParaRPr lang="es-ES"/>
              </a:p>
            </p:txBody>
          </p:sp>
          <p:sp>
            <p:nvSpPr>
              <p:cNvPr id="167072" name="Rectangle 160"/>
              <p:cNvSpPr>
                <a:spLocks noChangeArrowheads="1"/>
              </p:cNvSpPr>
              <p:nvPr/>
            </p:nvSpPr>
            <p:spPr bwMode="auto">
              <a:xfrm>
                <a:off x="1121" y="1778"/>
                <a:ext cx="53" cy="66"/>
              </a:xfrm>
              <a:prstGeom prst="rect">
                <a:avLst/>
              </a:prstGeom>
              <a:solidFill>
                <a:srgbClr val="FF6600"/>
              </a:solidFill>
              <a:ln w="12700">
                <a:solidFill>
                  <a:srgbClr val="000000"/>
                </a:solidFill>
                <a:miter lim="800000"/>
                <a:headEnd/>
                <a:tailEnd/>
              </a:ln>
            </p:spPr>
            <p:txBody>
              <a:bodyPr/>
              <a:lstStyle/>
              <a:p>
                <a:endParaRPr lang="es-ES"/>
              </a:p>
            </p:txBody>
          </p:sp>
          <p:sp>
            <p:nvSpPr>
              <p:cNvPr id="167073" name="Rectangle 161"/>
              <p:cNvSpPr>
                <a:spLocks noChangeArrowheads="1"/>
              </p:cNvSpPr>
              <p:nvPr/>
            </p:nvSpPr>
            <p:spPr bwMode="auto">
              <a:xfrm>
                <a:off x="1342" y="1599"/>
                <a:ext cx="46" cy="245"/>
              </a:xfrm>
              <a:prstGeom prst="rect">
                <a:avLst/>
              </a:prstGeom>
              <a:solidFill>
                <a:srgbClr val="FF6600"/>
              </a:solidFill>
              <a:ln w="12700">
                <a:solidFill>
                  <a:srgbClr val="000000"/>
                </a:solidFill>
                <a:miter lim="800000"/>
                <a:headEnd/>
                <a:tailEnd/>
              </a:ln>
            </p:spPr>
            <p:txBody>
              <a:bodyPr/>
              <a:lstStyle/>
              <a:p>
                <a:endParaRPr lang="es-ES"/>
              </a:p>
            </p:txBody>
          </p:sp>
          <p:sp>
            <p:nvSpPr>
              <p:cNvPr id="167074" name="Rectangle 162"/>
              <p:cNvSpPr>
                <a:spLocks noChangeArrowheads="1"/>
              </p:cNvSpPr>
              <p:nvPr/>
            </p:nvSpPr>
            <p:spPr bwMode="auto">
              <a:xfrm>
                <a:off x="1556" y="913"/>
                <a:ext cx="46" cy="931"/>
              </a:xfrm>
              <a:prstGeom prst="rect">
                <a:avLst/>
              </a:prstGeom>
              <a:solidFill>
                <a:srgbClr val="FF6600"/>
              </a:solidFill>
              <a:ln w="12700">
                <a:solidFill>
                  <a:srgbClr val="000000"/>
                </a:solidFill>
                <a:miter lim="800000"/>
                <a:headEnd/>
                <a:tailEnd/>
              </a:ln>
            </p:spPr>
            <p:txBody>
              <a:bodyPr/>
              <a:lstStyle/>
              <a:p>
                <a:endParaRPr lang="es-ES"/>
              </a:p>
            </p:txBody>
          </p:sp>
          <p:sp>
            <p:nvSpPr>
              <p:cNvPr id="167075" name="Rectangle 163"/>
              <p:cNvSpPr>
                <a:spLocks noChangeArrowheads="1"/>
              </p:cNvSpPr>
              <p:nvPr/>
            </p:nvSpPr>
            <p:spPr bwMode="auto">
              <a:xfrm>
                <a:off x="1770" y="1468"/>
                <a:ext cx="53" cy="376"/>
              </a:xfrm>
              <a:prstGeom prst="rect">
                <a:avLst/>
              </a:prstGeom>
              <a:solidFill>
                <a:srgbClr val="FF6600"/>
              </a:solidFill>
              <a:ln w="12700">
                <a:solidFill>
                  <a:srgbClr val="000000"/>
                </a:solidFill>
                <a:miter lim="800000"/>
                <a:headEnd/>
                <a:tailEnd/>
              </a:ln>
            </p:spPr>
            <p:txBody>
              <a:bodyPr/>
              <a:lstStyle/>
              <a:p>
                <a:endParaRPr lang="es-ES"/>
              </a:p>
            </p:txBody>
          </p:sp>
          <p:sp>
            <p:nvSpPr>
              <p:cNvPr id="167076" name="Rectangle 164"/>
              <p:cNvSpPr>
                <a:spLocks noChangeArrowheads="1"/>
              </p:cNvSpPr>
              <p:nvPr/>
            </p:nvSpPr>
            <p:spPr bwMode="auto">
              <a:xfrm>
                <a:off x="1991" y="1722"/>
                <a:ext cx="46" cy="122"/>
              </a:xfrm>
              <a:prstGeom prst="rect">
                <a:avLst/>
              </a:prstGeom>
              <a:solidFill>
                <a:srgbClr val="FF6600"/>
              </a:solidFill>
              <a:ln w="12700">
                <a:solidFill>
                  <a:srgbClr val="000000"/>
                </a:solidFill>
                <a:miter lim="800000"/>
                <a:headEnd/>
                <a:tailEnd/>
              </a:ln>
            </p:spPr>
            <p:txBody>
              <a:bodyPr/>
              <a:lstStyle/>
              <a:p>
                <a:endParaRPr lang="es-ES"/>
              </a:p>
            </p:txBody>
          </p:sp>
          <p:sp>
            <p:nvSpPr>
              <p:cNvPr id="167077" name="Rectangle 165"/>
              <p:cNvSpPr>
                <a:spLocks noChangeArrowheads="1"/>
              </p:cNvSpPr>
              <p:nvPr/>
            </p:nvSpPr>
            <p:spPr bwMode="auto">
              <a:xfrm>
                <a:off x="2205" y="1599"/>
                <a:ext cx="53" cy="245"/>
              </a:xfrm>
              <a:prstGeom prst="rect">
                <a:avLst/>
              </a:prstGeom>
              <a:solidFill>
                <a:srgbClr val="FF6600"/>
              </a:solidFill>
              <a:ln w="12700">
                <a:solidFill>
                  <a:srgbClr val="000000"/>
                </a:solidFill>
                <a:miter lim="800000"/>
                <a:headEnd/>
                <a:tailEnd/>
              </a:ln>
            </p:spPr>
            <p:txBody>
              <a:bodyPr/>
              <a:lstStyle/>
              <a:p>
                <a:endParaRPr lang="es-ES"/>
              </a:p>
            </p:txBody>
          </p:sp>
          <p:sp>
            <p:nvSpPr>
              <p:cNvPr id="167078" name="Rectangle 166"/>
              <p:cNvSpPr>
                <a:spLocks noChangeArrowheads="1"/>
              </p:cNvSpPr>
              <p:nvPr/>
            </p:nvSpPr>
            <p:spPr bwMode="auto">
              <a:xfrm>
                <a:off x="2426" y="1468"/>
                <a:ext cx="46" cy="376"/>
              </a:xfrm>
              <a:prstGeom prst="rect">
                <a:avLst/>
              </a:prstGeom>
              <a:solidFill>
                <a:srgbClr val="FF6600"/>
              </a:solidFill>
              <a:ln w="12700">
                <a:solidFill>
                  <a:srgbClr val="000000"/>
                </a:solidFill>
                <a:miter lim="800000"/>
                <a:headEnd/>
                <a:tailEnd/>
              </a:ln>
            </p:spPr>
            <p:txBody>
              <a:bodyPr/>
              <a:lstStyle/>
              <a:p>
                <a:endParaRPr lang="es-ES"/>
              </a:p>
            </p:txBody>
          </p:sp>
          <p:sp>
            <p:nvSpPr>
              <p:cNvPr id="167079" name="Rectangle 167"/>
              <p:cNvSpPr>
                <a:spLocks noChangeArrowheads="1"/>
              </p:cNvSpPr>
              <p:nvPr/>
            </p:nvSpPr>
            <p:spPr bwMode="auto">
              <a:xfrm>
                <a:off x="2640" y="1157"/>
                <a:ext cx="45" cy="687"/>
              </a:xfrm>
              <a:prstGeom prst="rect">
                <a:avLst/>
              </a:prstGeom>
              <a:solidFill>
                <a:srgbClr val="FF6600"/>
              </a:solidFill>
              <a:ln w="12700">
                <a:solidFill>
                  <a:srgbClr val="000000"/>
                </a:solidFill>
                <a:miter lim="800000"/>
                <a:headEnd/>
                <a:tailEnd/>
              </a:ln>
            </p:spPr>
            <p:txBody>
              <a:bodyPr/>
              <a:lstStyle/>
              <a:p>
                <a:endParaRPr lang="es-ES"/>
              </a:p>
            </p:txBody>
          </p:sp>
          <p:sp>
            <p:nvSpPr>
              <p:cNvPr id="167080" name="Rectangle 168"/>
              <p:cNvSpPr>
                <a:spLocks noChangeArrowheads="1"/>
              </p:cNvSpPr>
              <p:nvPr/>
            </p:nvSpPr>
            <p:spPr bwMode="auto">
              <a:xfrm>
                <a:off x="2853" y="1656"/>
                <a:ext cx="54" cy="188"/>
              </a:xfrm>
              <a:prstGeom prst="rect">
                <a:avLst/>
              </a:prstGeom>
              <a:solidFill>
                <a:srgbClr val="FF6600"/>
              </a:solidFill>
              <a:ln w="12700">
                <a:solidFill>
                  <a:srgbClr val="000000"/>
                </a:solidFill>
                <a:miter lim="800000"/>
                <a:headEnd/>
                <a:tailEnd/>
              </a:ln>
            </p:spPr>
            <p:txBody>
              <a:bodyPr/>
              <a:lstStyle/>
              <a:p>
                <a:endParaRPr lang="es-ES"/>
              </a:p>
            </p:txBody>
          </p:sp>
          <p:sp>
            <p:nvSpPr>
              <p:cNvPr id="167081" name="Rectangle 169"/>
              <p:cNvSpPr>
                <a:spLocks noChangeArrowheads="1"/>
              </p:cNvSpPr>
              <p:nvPr/>
            </p:nvSpPr>
            <p:spPr bwMode="auto">
              <a:xfrm>
                <a:off x="3075" y="1656"/>
                <a:ext cx="45" cy="188"/>
              </a:xfrm>
              <a:prstGeom prst="rect">
                <a:avLst/>
              </a:prstGeom>
              <a:solidFill>
                <a:srgbClr val="FF6600"/>
              </a:solidFill>
              <a:ln w="12700">
                <a:solidFill>
                  <a:srgbClr val="000000"/>
                </a:solidFill>
                <a:miter lim="800000"/>
                <a:headEnd/>
                <a:tailEnd/>
              </a:ln>
            </p:spPr>
            <p:txBody>
              <a:bodyPr/>
              <a:lstStyle/>
              <a:p>
                <a:endParaRPr lang="es-ES"/>
              </a:p>
            </p:txBody>
          </p:sp>
          <p:sp>
            <p:nvSpPr>
              <p:cNvPr id="167082" name="Rectangle 170"/>
              <p:cNvSpPr>
                <a:spLocks noChangeArrowheads="1"/>
              </p:cNvSpPr>
              <p:nvPr/>
            </p:nvSpPr>
            <p:spPr bwMode="auto">
              <a:xfrm>
                <a:off x="3288" y="1722"/>
                <a:ext cx="46" cy="122"/>
              </a:xfrm>
              <a:prstGeom prst="rect">
                <a:avLst/>
              </a:prstGeom>
              <a:solidFill>
                <a:srgbClr val="FF6600"/>
              </a:solidFill>
              <a:ln w="12700">
                <a:solidFill>
                  <a:srgbClr val="000000"/>
                </a:solidFill>
                <a:miter lim="800000"/>
                <a:headEnd/>
                <a:tailEnd/>
              </a:ln>
            </p:spPr>
            <p:txBody>
              <a:bodyPr/>
              <a:lstStyle/>
              <a:p>
                <a:endParaRPr lang="es-ES"/>
              </a:p>
            </p:txBody>
          </p:sp>
          <p:sp>
            <p:nvSpPr>
              <p:cNvPr id="167083" name="Rectangle 171"/>
              <p:cNvSpPr>
                <a:spLocks noChangeArrowheads="1"/>
              </p:cNvSpPr>
              <p:nvPr/>
            </p:nvSpPr>
            <p:spPr bwMode="auto">
              <a:xfrm>
                <a:off x="3502" y="1289"/>
                <a:ext cx="53" cy="555"/>
              </a:xfrm>
              <a:prstGeom prst="rect">
                <a:avLst/>
              </a:prstGeom>
              <a:solidFill>
                <a:srgbClr val="FF6600"/>
              </a:solidFill>
              <a:ln w="12700">
                <a:solidFill>
                  <a:srgbClr val="000000"/>
                </a:solidFill>
                <a:miter lim="800000"/>
                <a:headEnd/>
                <a:tailEnd/>
              </a:ln>
            </p:spPr>
            <p:txBody>
              <a:bodyPr/>
              <a:lstStyle/>
              <a:p>
                <a:endParaRPr lang="es-ES"/>
              </a:p>
            </p:txBody>
          </p:sp>
          <p:sp>
            <p:nvSpPr>
              <p:cNvPr id="167084" name="Rectangle 172"/>
              <p:cNvSpPr>
                <a:spLocks noChangeArrowheads="1"/>
              </p:cNvSpPr>
              <p:nvPr/>
            </p:nvSpPr>
            <p:spPr bwMode="auto">
              <a:xfrm>
                <a:off x="3723" y="1722"/>
                <a:ext cx="46" cy="122"/>
              </a:xfrm>
              <a:prstGeom prst="rect">
                <a:avLst/>
              </a:prstGeom>
              <a:solidFill>
                <a:srgbClr val="FF6600"/>
              </a:solidFill>
              <a:ln w="12700">
                <a:solidFill>
                  <a:srgbClr val="000000"/>
                </a:solidFill>
                <a:miter lim="800000"/>
                <a:headEnd/>
                <a:tailEnd/>
              </a:ln>
            </p:spPr>
            <p:txBody>
              <a:bodyPr/>
              <a:lstStyle/>
              <a:p>
                <a:endParaRPr lang="es-ES"/>
              </a:p>
            </p:txBody>
          </p:sp>
          <p:sp>
            <p:nvSpPr>
              <p:cNvPr id="167085" name="Rectangle 173"/>
              <p:cNvSpPr>
                <a:spLocks noChangeArrowheads="1"/>
              </p:cNvSpPr>
              <p:nvPr/>
            </p:nvSpPr>
            <p:spPr bwMode="auto">
              <a:xfrm>
                <a:off x="4158" y="1101"/>
                <a:ext cx="46" cy="743"/>
              </a:xfrm>
              <a:prstGeom prst="rect">
                <a:avLst/>
              </a:prstGeom>
              <a:solidFill>
                <a:srgbClr val="FF6600"/>
              </a:solidFill>
              <a:ln w="12700">
                <a:solidFill>
                  <a:srgbClr val="000000"/>
                </a:solidFill>
                <a:miter lim="800000"/>
                <a:headEnd/>
                <a:tailEnd/>
              </a:ln>
            </p:spPr>
            <p:txBody>
              <a:bodyPr/>
              <a:lstStyle/>
              <a:p>
                <a:endParaRPr lang="es-ES"/>
              </a:p>
            </p:txBody>
          </p:sp>
          <p:sp>
            <p:nvSpPr>
              <p:cNvPr id="167086" name="Rectangle 174"/>
              <p:cNvSpPr>
                <a:spLocks noChangeArrowheads="1"/>
              </p:cNvSpPr>
              <p:nvPr/>
            </p:nvSpPr>
            <p:spPr bwMode="auto">
              <a:xfrm>
                <a:off x="4372" y="1599"/>
                <a:ext cx="46" cy="245"/>
              </a:xfrm>
              <a:prstGeom prst="rect">
                <a:avLst/>
              </a:prstGeom>
              <a:solidFill>
                <a:srgbClr val="FF6600"/>
              </a:solidFill>
              <a:ln w="12700">
                <a:solidFill>
                  <a:srgbClr val="000000"/>
                </a:solidFill>
                <a:miter lim="800000"/>
                <a:headEnd/>
                <a:tailEnd/>
              </a:ln>
            </p:spPr>
            <p:txBody>
              <a:bodyPr/>
              <a:lstStyle/>
              <a:p>
                <a:endParaRPr lang="es-ES"/>
              </a:p>
            </p:txBody>
          </p:sp>
          <p:sp>
            <p:nvSpPr>
              <p:cNvPr id="167087" name="Rectangle 175"/>
              <p:cNvSpPr>
                <a:spLocks noChangeArrowheads="1"/>
              </p:cNvSpPr>
              <p:nvPr/>
            </p:nvSpPr>
            <p:spPr bwMode="auto">
              <a:xfrm>
                <a:off x="4586" y="1468"/>
                <a:ext cx="53" cy="376"/>
              </a:xfrm>
              <a:prstGeom prst="rect">
                <a:avLst/>
              </a:prstGeom>
              <a:solidFill>
                <a:srgbClr val="FF6600"/>
              </a:solidFill>
              <a:ln w="12700">
                <a:solidFill>
                  <a:srgbClr val="000000"/>
                </a:solidFill>
                <a:miter lim="800000"/>
                <a:headEnd/>
                <a:tailEnd/>
              </a:ln>
            </p:spPr>
            <p:txBody>
              <a:bodyPr/>
              <a:lstStyle/>
              <a:p>
                <a:endParaRPr lang="es-ES"/>
              </a:p>
            </p:txBody>
          </p:sp>
          <p:sp>
            <p:nvSpPr>
              <p:cNvPr id="167088" name="Rectangle 176"/>
              <p:cNvSpPr>
                <a:spLocks noChangeArrowheads="1"/>
              </p:cNvSpPr>
              <p:nvPr/>
            </p:nvSpPr>
            <p:spPr bwMode="auto">
              <a:xfrm>
                <a:off x="4807" y="1533"/>
                <a:ext cx="46" cy="311"/>
              </a:xfrm>
              <a:prstGeom prst="rect">
                <a:avLst/>
              </a:prstGeom>
              <a:solidFill>
                <a:srgbClr val="FF6600"/>
              </a:solidFill>
              <a:ln w="12700">
                <a:solidFill>
                  <a:srgbClr val="000000"/>
                </a:solidFill>
                <a:miter lim="800000"/>
                <a:headEnd/>
                <a:tailEnd/>
              </a:ln>
            </p:spPr>
            <p:txBody>
              <a:bodyPr/>
              <a:lstStyle/>
              <a:p>
                <a:endParaRPr lang="es-ES"/>
              </a:p>
            </p:txBody>
          </p:sp>
          <p:sp>
            <p:nvSpPr>
              <p:cNvPr id="167089" name="Line 177"/>
              <p:cNvSpPr>
                <a:spLocks noChangeShapeType="1"/>
              </p:cNvSpPr>
              <p:nvPr/>
            </p:nvSpPr>
            <p:spPr bwMode="auto">
              <a:xfrm>
                <a:off x="777" y="725"/>
                <a:ext cx="1" cy="1119"/>
              </a:xfrm>
              <a:prstGeom prst="line">
                <a:avLst/>
              </a:prstGeom>
              <a:noFill/>
              <a:ln w="0">
                <a:solidFill>
                  <a:srgbClr val="000000"/>
                </a:solidFill>
                <a:round/>
                <a:headEnd/>
                <a:tailEnd/>
              </a:ln>
            </p:spPr>
            <p:txBody>
              <a:bodyPr/>
              <a:lstStyle/>
              <a:p>
                <a:endParaRPr lang="es-ES"/>
              </a:p>
            </p:txBody>
          </p:sp>
          <p:sp>
            <p:nvSpPr>
              <p:cNvPr id="167090" name="Line 178"/>
              <p:cNvSpPr>
                <a:spLocks noChangeShapeType="1"/>
              </p:cNvSpPr>
              <p:nvPr/>
            </p:nvSpPr>
            <p:spPr bwMode="auto">
              <a:xfrm>
                <a:off x="747" y="1844"/>
                <a:ext cx="30" cy="1"/>
              </a:xfrm>
              <a:prstGeom prst="line">
                <a:avLst/>
              </a:prstGeom>
              <a:noFill/>
              <a:ln w="0">
                <a:solidFill>
                  <a:srgbClr val="000000"/>
                </a:solidFill>
                <a:round/>
                <a:headEnd/>
                <a:tailEnd/>
              </a:ln>
            </p:spPr>
            <p:txBody>
              <a:bodyPr/>
              <a:lstStyle/>
              <a:p>
                <a:endParaRPr lang="es-ES"/>
              </a:p>
            </p:txBody>
          </p:sp>
          <p:sp>
            <p:nvSpPr>
              <p:cNvPr id="167091" name="Line 179"/>
              <p:cNvSpPr>
                <a:spLocks noChangeShapeType="1"/>
              </p:cNvSpPr>
              <p:nvPr/>
            </p:nvSpPr>
            <p:spPr bwMode="auto">
              <a:xfrm>
                <a:off x="747" y="1722"/>
                <a:ext cx="30" cy="1"/>
              </a:xfrm>
              <a:prstGeom prst="line">
                <a:avLst/>
              </a:prstGeom>
              <a:noFill/>
              <a:ln w="0">
                <a:solidFill>
                  <a:srgbClr val="000000"/>
                </a:solidFill>
                <a:round/>
                <a:headEnd/>
                <a:tailEnd/>
              </a:ln>
            </p:spPr>
            <p:txBody>
              <a:bodyPr/>
              <a:lstStyle/>
              <a:p>
                <a:endParaRPr lang="es-ES"/>
              </a:p>
            </p:txBody>
          </p:sp>
          <p:sp>
            <p:nvSpPr>
              <p:cNvPr id="167092" name="Line 180"/>
              <p:cNvSpPr>
                <a:spLocks noChangeShapeType="1"/>
              </p:cNvSpPr>
              <p:nvPr/>
            </p:nvSpPr>
            <p:spPr bwMode="auto">
              <a:xfrm>
                <a:off x="747" y="1599"/>
                <a:ext cx="30" cy="1"/>
              </a:xfrm>
              <a:prstGeom prst="line">
                <a:avLst/>
              </a:prstGeom>
              <a:noFill/>
              <a:ln w="0">
                <a:solidFill>
                  <a:srgbClr val="000000"/>
                </a:solidFill>
                <a:round/>
                <a:headEnd/>
                <a:tailEnd/>
              </a:ln>
            </p:spPr>
            <p:txBody>
              <a:bodyPr/>
              <a:lstStyle/>
              <a:p>
                <a:endParaRPr lang="es-ES"/>
              </a:p>
            </p:txBody>
          </p:sp>
          <p:sp>
            <p:nvSpPr>
              <p:cNvPr id="167093" name="Line 181"/>
              <p:cNvSpPr>
                <a:spLocks noChangeShapeType="1"/>
              </p:cNvSpPr>
              <p:nvPr/>
            </p:nvSpPr>
            <p:spPr bwMode="auto">
              <a:xfrm>
                <a:off x="747" y="1468"/>
                <a:ext cx="30" cy="1"/>
              </a:xfrm>
              <a:prstGeom prst="line">
                <a:avLst/>
              </a:prstGeom>
              <a:noFill/>
              <a:ln w="0">
                <a:solidFill>
                  <a:srgbClr val="000000"/>
                </a:solidFill>
                <a:round/>
                <a:headEnd/>
                <a:tailEnd/>
              </a:ln>
            </p:spPr>
            <p:txBody>
              <a:bodyPr/>
              <a:lstStyle/>
              <a:p>
                <a:endParaRPr lang="es-ES"/>
              </a:p>
            </p:txBody>
          </p:sp>
          <p:sp>
            <p:nvSpPr>
              <p:cNvPr id="167094" name="Line 182"/>
              <p:cNvSpPr>
                <a:spLocks noChangeShapeType="1"/>
              </p:cNvSpPr>
              <p:nvPr/>
            </p:nvSpPr>
            <p:spPr bwMode="auto">
              <a:xfrm>
                <a:off x="747" y="1345"/>
                <a:ext cx="30" cy="1"/>
              </a:xfrm>
              <a:prstGeom prst="line">
                <a:avLst/>
              </a:prstGeom>
              <a:noFill/>
              <a:ln w="0">
                <a:solidFill>
                  <a:srgbClr val="000000"/>
                </a:solidFill>
                <a:round/>
                <a:headEnd/>
                <a:tailEnd/>
              </a:ln>
            </p:spPr>
            <p:txBody>
              <a:bodyPr/>
              <a:lstStyle/>
              <a:p>
                <a:endParaRPr lang="es-ES"/>
              </a:p>
            </p:txBody>
          </p:sp>
          <p:sp>
            <p:nvSpPr>
              <p:cNvPr id="167095" name="Line 183"/>
              <p:cNvSpPr>
                <a:spLocks noChangeShapeType="1"/>
              </p:cNvSpPr>
              <p:nvPr/>
            </p:nvSpPr>
            <p:spPr bwMode="auto">
              <a:xfrm>
                <a:off x="747" y="1223"/>
                <a:ext cx="30" cy="1"/>
              </a:xfrm>
              <a:prstGeom prst="line">
                <a:avLst/>
              </a:prstGeom>
              <a:noFill/>
              <a:ln w="0">
                <a:solidFill>
                  <a:srgbClr val="000000"/>
                </a:solidFill>
                <a:round/>
                <a:headEnd/>
                <a:tailEnd/>
              </a:ln>
            </p:spPr>
            <p:txBody>
              <a:bodyPr/>
              <a:lstStyle/>
              <a:p>
                <a:endParaRPr lang="es-ES"/>
              </a:p>
            </p:txBody>
          </p:sp>
          <p:sp>
            <p:nvSpPr>
              <p:cNvPr id="167096" name="Line 184"/>
              <p:cNvSpPr>
                <a:spLocks noChangeShapeType="1"/>
              </p:cNvSpPr>
              <p:nvPr/>
            </p:nvSpPr>
            <p:spPr bwMode="auto">
              <a:xfrm>
                <a:off x="747" y="1101"/>
                <a:ext cx="30" cy="1"/>
              </a:xfrm>
              <a:prstGeom prst="line">
                <a:avLst/>
              </a:prstGeom>
              <a:noFill/>
              <a:ln w="0">
                <a:solidFill>
                  <a:srgbClr val="000000"/>
                </a:solidFill>
                <a:round/>
                <a:headEnd/>
                <a:tailEnd/>
              </a:ln>
            </p:spPr>
            <p:txBody>
              <a:bodyPr/>
              <a:lstStyle/>
              <a:p>
                <a:endParaRPr lang="es-ES"/>
              </a:p>
            </p:txBody>
          </p:sp>
          <p:sp>
            <p:nvSpPr>
              <p:cNvPr id="167097" name="Line 185"/>
              <p:cNvSpPr>
                <a:spLocks noChangeShapeType="1"/>
              </p:cNvSpPr>
              <p:nvPr/>
            </p:nvSpPr>
            <p:spPr bwMode="auto">
              <a:xfrm>
                <a:off x="747" y="969"/>
                <a:ext cx="30" cy="1"/>
              </a:xfrm>
              <a:prstGeom prst="line">
                <a:avLst/>
              </a:prstGeom>
              <a:noFill/>
              <a:ln w="0">
                <a:solidFill>
                  <a:srgbClr val="000000"/>
                </a:solidFill>
                <a:round/>
                <a:headEnd/>
                <a:tailEnd/>
              </a:ln>
            </p:spPr>
            <p:txBody>
              <a:bodyPr/>
              <a:lstStyle/>
              <a:p>
                <a:endParaRPr lang="es-ES"/>
              </a:p>
            </p:txBody>
          </p:sp>
          <p:sp>
            <p:nvSpPr>
              <p:cNvPr id="167098" name="Line 186"/>
              <p:cNvSpPr>
                <a:spLocks noChangeShapeType="1"/>
              </p:cNvSpPr>
              <p:nvPr/>
            </p:nvSpPr>
            <p:spPr bwMode="auto">
              <a:xfrm>
                <a:off x="747" y="847"/>
                <a:ext cx="30" cy="1"/>
              </a:xfrm>
              <a:prstGeom prst="line">
                <a:avLst/>
              </a:prstGeom>
              <a:noFill/>
              <a:ln w="0">
                <a:solidFill>
                  <a:srgbClr val="000000"/>
                </a:solidFill>
                <a:round/>
                <a:headEnd/>
                <a:tailEnd/>
              </a:ln>
            </p:spPr>
            <p:txBody>
              <a:bodyPr/>
              <a:lstStyle/>
              <a:p>
                <a:endParaRPr lang="es-ES"/>
              </a:p>
            </p:txBody>
          </p:sp>
          <p:sp>
            <p:nvSpPr>
              <p:cNvPr id="167099" name="Line 187"/>
              <p:cNvSpPr>
                <a:spLocks noChangeShapeType="1"/>
              </p:cNvSpPr>
              <p:nvPr/>
            </p:nvSpPr>
            <p:spPr bwMode="auto">
              <a:xfrm>
                <a:off x="747" y="725"/>
                <a:ext cx="30" cy="1"/>
              </a:xfrm>
              <a:prstGeom prst="line">
                <a:avLst/>
              </a:prstGeom>
              <a:noFill/>
              <a:ln w="0">
                <a:solidFill>
                  <a:srgbClr val="000000"/>
                </a:solidFill>
                <a:round/>
                <a:headEnd/>
                <a:tailEnd/>
              </a:ln>
            </p:spPr>
            <p:txBody>
              <a:bodyPr/>
              <a:lstStyle/>
              <a:p>
                <a:endParaRPr lang="es-ES"/>
              </a:p>
            </p:txBody>
          </p:sp>
          <p:sp>
            <p:nvSpPr>
              <p:cNvPr id="167100" name="Line 188"/>
              <p:cNvSpPr>
                <a:spLocks noChangeShapeType="1"/>
              </p:cNvSpPr>
              <p:nvPr/>
            </p:nvSpPr>
            <p:spPr bwMode="auto">
              <a:xfrm>
                <a:off x="777" y="1844"/>
                <a:ext cx="4114" cy="1"/>
              </a:xfrm>
              <a:prstGeom prst="line">
                <a:avLst/>
              </a:prstGeom>
              <a:noFill/>
              <a:ln w="0">
                <a:solidFill>
                  <a:srgbClr val="000000"/>
                </a:solidFill>
                <a:round/>
                <a:headEnd/>
                <a:tailEnd/>
              </a:ln>
            </p:spPr>
            <p:txBody>
              <a:bodyPr/>
              <a:lstStyle/>
              <a:p>
                <a:endParaRPr lang="es-ES"/>
              </a:p>
            </p:txBody>
          </p:sp>
          <p:sp>
            <p:nvSpPr>
              <p:cNvPr id="167101" name="Line 189"/>
              <p:cNvSpPr>
                <a:spLocks noChangeShapeType="1"/>
              </p:cNvSpPr>
              <p:nvPr/>
            </p:nvSpPr>
            <p:spPr bwMode="auto">
              <a:xfrm flipV="1">
                <a:off x="777" y="1844"/>
                <a:ext cx="1" cy="37"/>
              </a:xfrm>
              <a:prstGeom prst="line">
                <a:avLst/>
              </a:prstGeom>
              <a:noFill/>
              <a:ln w="0">
                <a:solidFill>
                  <a:srgbClr val="000000"/>
                </a:solidFill>
                <a:round/>
                <a:headEnd/>
                <a:tailEnd/>
              </a:ln>
            </p:spPr>
            <p:txBody>
              <a:bodyPr/>
              <a:lstStyle/>
              <a:p>
                <a:endParaRPr lang="es-ES"/>
              </a:p>
            </p:txBody>
          </p:sp>
          <p:sp>
            <p:nvSpPr>
              <p:cNvPr id="167102" name="Line 190"/>
              <p:cNvSpPr>
                <a:spLocks noChangeShapeType="1"/>
              </p:cNvSpPr>
              <p:nvPr/>
            </p:nvSpPr>
            <p:spPr bwMode="auto">
              <a:xfrm flipV="1">
                <a:off x="991" y="1844"/>
                <a:ext cx="1" cy="37"/>
              </a:xfrm>
              <a:prstGeom prst="line">
                <a:avLst/>
              </a:prstGeom>
              <a:noFill/>
              <a:ln w="0">
                <a:solidFill>
                  <a:srgbClr val="000000"/>
                </a:solidFill>
                <a:round/>
                <a:headEnd/>
                <a:tailEnd/>
              </a:ln>
            </p:spPr>
            <p:txBody>
              <a:bodyPr/>
              <a:lstStyle/>
              <a:p>
                <a:endParaRPr lang="es-ES"/>
              </a:p>
            </p:txBody>
          </p:sp>
          <p:sp>
            <p:nvSpPr>
              <p:cNvPr id="167103" name="Line 191"/>
              <p:cNvSpPr>
                <a:spLocks noChangeShapeType="1"/>
              </p:cNvSpPr>
              <p:nvPr/>
            </p:nvSpPr>
            <p:spPr bwMode="auto">
              <a:xfrm flipV="1">
                <a:off x="1212" y="1844"/>
                <a:ext cx="1" cy="37"/>
              </a:xfrm>
              <a:prstGeom prst="line">
                <a:avLst/>
              </a:prstGeom>
              <a:noFill/>
              <a:ln w="0">
                <a:solidFill>
                  <a:srgbClr val="000000"/>
                </a:solidFill>
                <a:round/>
                <a:headEnd/>
                <a:tailEnd/>
              </a:ln>
            </p:spPr>
            <p:txBody>
              <a:bodyPr/>
              <a:lstStyle/>
              <a:p>
                <a:endParaRPr lang="es-ES"/>
              </a:p>
            </p:txBody>
          </p:sp>
          <p:sp>
            <p:nvSpPr>
              <p:cNvPr id="167104" name="Line 192"/>
              <p:cNvSpPr>
                <a:spLocks noChangeShapeType="1"/>
              </p:cNvSpPr>
              <p:nvPr/>
            </p:nvSpPr>
            <p:spPr bwMode="auto">
              <a:xfrm flipV="1">
                <a:off x="1426" y="1844"/>
                <a:ext cx="1" cy="37"/>
              </a:xfrm>
              <a:prstGeom prst="line">
                <a:avLst/>
              </a:prstGeom>
              <a:noFill/>
              <a:ln w="0">
                <a:solidFill>
                  <a:srgbClr val="000000"/>
                </a:solidFill>
                <a:round/>
                <a:headEnd/>
                <a:tailEnd/>
              </a:ln>
            </p:spPr>
            <p:txBody>
              <a:bodyPr/>
              <a:lstStyle/>
              <a:p>
                <a:endParaRPr lang="es-ES"/>
              </a:p>
            </p:txBody>
          </p:sp>
          <p:sp>
            <p:nvSpPr>
              <p:cNvPr id="167105" name="Line 193"/>
              <p:cNvSpPr>
                <a:spLocks noChangeShapeType="1"/>
              </p:cNvSpPr>
              <p:nvPr/>
            </p:nvSpPr>
            <p:spPr bwMode="auto">
              <a:xfrm flipV="1">
                <a:off x="1640" y="1844"/>
                <a:ext cx="1" cy="37"/>
              </a:xfrm>
              <a:prstGeom prst="line">
                <a:avLst/>
              </a:prstGeom>
              <a:noFill/>
              <a:ln w="0">
                <a:solidFill>
                  <a:srgbClr val="000000"/>
                </a:solidFill>
                <a:round/>
                <a:headEnd/>
                <a:tailEnd/>
              </a:ln>
            </p:spPr>
            <p:txBody>
              <a:bodyPr/>
              <a:lstStyle/>
              <a:p>
                <a:endParaRPr lang="es-ES"/>
              </a:p>
            </p:txBody>
          </p:sp>
          <p:sp>
            <p:nvSpPr>
              <p:cNvPr id="167106" name="Line 194"/>
              <p:cNvSpPr>
                <a:spLocks noChangeShapeType="1"/>
              </p:cNvSpPr>
              <p:nvPr/>
            </p:nvSpPr>
            <p:spPr bwMode="auto">
              <a:xfrm flipV="1">
                <a:off x="1861" y="1844"/>
                <a:ext cx="1" cy="37"/>
              </a:xfrm>
              <a:prstGeom prst="line">
                <a:avLst/>
              </a:prstGeom>
              <a:noFill/>
              <a:ln w="0">
                <a:solidFill>
                  <a:srgbClr val="000000"/>
                </a:solidFill>
                <a:round/>
                <a:headEnd/>
                <a:tailEnd/>
              </a:ln>
            </p:spPr>
            <p:txBody>
              <a:bodyPr/>
              <a:lstStyle/>
              <a:p>
                <a:endParaRPr lang="es-ES"/>
              </a:p>
            </p:txBody>
          </p:sp>
          <p:sp>
            <p:nvSpPr>
              <p:cNvPr id="167107" name="Line 195"/>
              <p:cNvSpPr>
                <a:spLocks noChangeShapeType="1"/>
              </p:cNvSpPr>
              <p:nvPr/>
            </p:nvSpPr>
            <p:spPr bwMode="auto">
              <a:xfrm flipV="1">
                <a:off x="2075" y="1844"/>
                <a:ext cx="1" cy="37"/>
              </a:xfrm>
              <a:prstGeom prst="line">
                <a:avLst/>
              </a:prstGeom>
              <a:noFill/>
              <a:ln w="0">
                <a:solidFill>
                  <a:srgbClr val="000000"/>
                </a:solidFill>
                <a:round/>
                <a:headEnd/>
                <a:tailEnd/>
              </a:ln>
            </p:spPr>
            <p:txBody>
              <a:bodyPr/>
              <a:lstStyle/>
              <a:p>
                <a:endParaRPr lang="es-ES"/>
              </a:p>
            </p:txBody>
          </p:sp>
          <p:sp>
            <p:nvSpPr>
              <p:cNvPr id="167108" name="Line 196"/>
              <p:cNvSpPr>
                <a:spLocks noChangeShapeType="1"/>
              </p:cNvSpPr>
              <p:nvPr/>
            </p:nvSpPr>
            <p:spPr bwMode="auto">
              <a:xfrm flipV="1">
                <a:off x="2296" y="1844"/>
                <a:ext cx="1" cy="37"/>
              </a:xfrm>
              <a:prstGeom prst="line">
                <a:avLst/>
              </a:prstGeom>
              <a:noFill/>
              <a:ln w="0">
                <a:solidFill>
                  <a:srgbClr val="000000"/>
                </a:solidFill>
                <a:round/>
                <a:headEnd/>
                <a:tailEnd/>
              </a:ln>
            </p:spPr>
            <p:txBody>
              <a:bodyPr/>
              <a:lstStyle/>
              <a:p>
                <a:endParaRPr lang="es-ES"/>
              </a:p>
            </p:txBody>
          </p:sp>
          <p:sp>
            <p:nvSpPr>
              <p:cNvPr id="167109" name="Line 197"/>
              <p:cNvSpPr>
                <a:spLocks noChangeShapeType="1"/>
              </p:cNvSpPr>
              <p:nvPr/>
            </p:nvSpPr>
            <p:spPr bwMode="auto">
              <a:xfrm flipV="1">
                <a:off x="2510" y="1844"/>
                <a:ext cx="1" cy="37"/>
              </a:xfrm>
              <a:prstGeom prst="line">
                <a:avLst/>
              </a:prstGeom>
              <a:noFill/>
              <a:ln w="0">
                <a:solidFill>
                  <a:srgbClr val="000000"/>
                </a:solidFill>
                <a:round/>
                <a:headEnd/>
                <a:tailEnd/>
              </a:ln>
            </p:spPr>
            <p:txBody>
              <a:bodyPr/>
              <a:lstStyle/>
              <a:p>
                <a:endParaRPr lang="es-ES"/>
              </a:p>
            </p:txBody>
          </p:sp>
          <p:sp>
            <p:nvSpPr>
              <p:cNvPr id="167110" name="Line 198"/>
              <p:cNvSpPr>
                <a:spLocks noChangeShapeType="1"/>
              </p:cNvSpPr>
              <p:nvPr/>
            </p:nvSpPr>
            <p:spPr bwMode="auto">
              <a:xfrm flipV="1">
                <a:off x="2724" y="1844"/>
                <a:ext cx="1" cy="37"/>
              </a:xfrm>
              <a:prstGeom prst="line">
                <a:avLst/>
              </a:prstGeom>
              <a:noFill/>
              <a:ln w="0">
                <a:solidFill>
                  <a:srgbClr val="000000"/>
                </a:solidFill>
                <a:round/>
                <a:headEnd/>
                <a:tailEnd/>
              </a:ln>
            </p:spPr>
            <p:txBody>
              <a:bodyPr/>
              <a:lstStyle/>
              <a:p>
                <a:endParaRPr lang="es-ES"/>
              </a:p>
            </p:txBody>
          </p:sp>
          <p:sp>
            <p:nvSpPr>
              <p:cNvPr id="167111" name="Line 199"/>
              <p:cNvSpPr>
                <a:spLocks noChangeShapeType="1"/>
              </p:cNvSpPr>
              <p:nvPr/>
            </p:nvSpPr>
            <p:spPr bwMode="auto">
              <a:xfrm flipV="1">
                <a:off x="2945" y="1844"/>
                <a:ext cx="1" cy="37"/>
              </a:xfrm>
              <a:prstGeom prst="line">
                <a:avLst/>
              </a:prstGeom>
              <a:noFill/>
              <a:ln w="0">
                <a:solidFill>
                  <a:srgbClr val="000000"/>
                </a:solidFill>
                <a:round/>
                <a:headEnd/>
                <a:tailEnd/>
              </a:ln>
            </p:spPr>
            <p:txBody>
              <a:bodyPr/>
              <a:lstStyle/>
              <a:p>
                <a:endParaRPr lang="es-ES"/>
              </a:p>
            </p:txBody>
          </p:sp>
          <p:sp>
            <p:nvSpPr>
              <p:cNvPr id="167112" name="Line 200"/>
              <p:cNvSpPr>
                <a:spLocks noChangeShapeType="1"/>
              </p:cNvSpPr>
              <p:nvPr/>
            </p:nvSpPr>
            <p:spPr bwMode="auto">
              <a:xfrm flipV="1">
                <a:off x="3159" y="1844"/>
                <a:ext cx="1" cy="37"/>
              </a:xfrm>
              <a:prstGeom prst="line">
                <a:avLst/>
              </a:prstGeom>
              <a:noFill/>
              <a:ln w="0">
                <a:solidFill>
                  <a:srgbClr val="000000"/>
                </a:solidFill>
                <a:round/>
                <a:headEnd/>
                <a:tailEnd/>
              </a:ln>
            </p:spPr>
            <p:txBody>
              <a:bodyPr/>
              <a:lstStyle/>
              <a:p>
                <a:endParaRPr lang="es-ES"/>
              </a:p>
            </p:txBody>
          </p:sp>
          <p:sp>
            <p:nvSpPr>
              <p:cNvPr id="167113" name="Line 201"/>
              <p:cNvSpPr>
                <a:spLocks noChangeShapeType="1"/>
              </p:cNvSpPr>
              <p:nvPr/>
            </p:nvSpPr>
            <p:spPr bwMode="auto">
              <a:xfrm flipV="1">
                <a:off x="3372" y="1844"/>
                <a:ext cx="1" cy="37"/>
              </a:xfrm>
              <a:prstGeom prst="line">
                <a:avLst/>
              </a:prstGeom>
              <a:noFill/>
              <a:ln w="0">
                <a:solidFill>
                  <a:srgbClr val="000000"/>
                </a:solidFill>
                <a:round/>
                <a:headEnd/>
                <a:tailEnd/>
              </a:ln>
            </p:spPr>
            <p:txBody>
              <a:bodyPr/>
              <a:lstStyle/>
              <a:p>
                <a:endParaRPr lang="es-ES"/>
              </a:p>
            </p:txBody>
          </p:sp>
          <p:sp>
            <p:nvSpPr>
              <p:cNvPr id="167114" name="Line 202"/>
              <p:cNvSpPr>
                <a:spLocks noChangeShapeType="1"/>
              </p:cNvSpPr>
              <p:nvPr/>
            </p:nvSpPr>
            <p:spPr bwMode="auto">
              <a:xfrm flipV="1">
                <a:off x="3594" y="1844"/>
                <a:ext cx="1" cy="37"/>
              </a:xfrm>
              <a:prstGeom prst="line">
                <a:avLst/>
              </a:prstGeom>
              <a:noFill/>
              <a:ln w="0">
                <a:solidFill>
                  <a:srgbClr val="000000"/>
                </a:solidFill>
                <a:round/>
                <a:headEnd/>
                <a:tailEnd/>
              </a:ln>
            </p:spPr>
            <p:txBody>
              <a:bodyPr/>
              <a:lstStyle/>
              <a:p>
                <a:endParaRPr lang="es-ES"/>
              </a:p>
            </p:txBody>
          </p:sp>
          <p:sp>
            <p:nvSpPr>
              <p:cNvPr id="167115" name="Line 203"/>
              <p:cNvSpPr>
                <a:spLocks noChangeShapeType="1"/>
              </p:cNvSpPr>
              <p:nvPr/>
            </p:nvSpPr>
            <p:spPr bwMode="auto">
              <a:xfrm flipV="1">
                <a:off x="3807" y="1844"/>
                <a:ext cx="1" cy="37"/>
              </a:xfrm>
              <a:prstGeom prst="line">
                <a:avLst/>
              </a:prstGeom>
              <a:noFill/>
              <a:ln w="0">
                <a:solidFill>
                  <a:srgbClr val="000000"/>
                </a:solidFill>
                <a:round/>
                <a:headEnd/>
                <a:tailEnd/>
              </a:ln>
            </p:spPr>
            <p:txBody>
              <a:bodyPr/>
              <a:lstStyle/>
              <a:p>
                <a:endParaRPr lang="es-ES"/>
              </a:p>
            </p:txBody>
          </p:sp>
          <p:sp>
            <p:nvSpPr>
              <p:cNvPr id="167116" name="Line 204"/>
              <p:cNvSpPr>
                <a:spLocks noChangeShapeType="1"/>
              </p:cNvSpPr>
              <p:nvPr/>
            </p:nvSpPr>
            <p:spPr bwMode="auto">
              <a:xfrm flipV="1">
                <a:off x="4029" y="1844"/>
                <a:ext cx="1" cy="37"/>
              </a:xfrm>
              <a:prstGeom prst="line">
                <a:avLst/>
              </a:prstGeom>
              <a:noFill/>
              <a:ln w="0">
                <a:solidFill>
                  <a:srgbClr val="000000"/>
                </a:solidFill>
                <a:round/>
                <a:headEnd/>
                <a:tailEnd/>
              </a:ln>
            </p:spPr>
            <p:txBody>
              <a:bodyPr/>
              <a:lstStyle/>
              <a:p>
                <a:endParaRPr lang="es-ES"/>
              </a:p>
            </p:txBody>
          </p:sp>
          <p:sp>
            <p:nvSpPr>
              <p:cNvPr id="167117" name="Line 205"/>
              <p:cNvSpPr>
                <a:spLocks noChangeShapeType="1"/>
              </p:cNvSpPr>
              <p:nvPr/>
            </p:nvSpPr>
            <p:spPr bwMode="auto">
              <a:xfrm flipV="1">
                <a:off x="4242" y="1844"/>
                <a:ext cx="1" cy="37"/>
              </a:xfrm>
              <a:prstGeom prst="line">
                <a:avLst/>
              </a:prstGeom>
              <a:noFill/>
              <a:ln w="0">
                <a:solidFill>
                  <a:srgbClr val="000000"/>
                </a:solidFill>
                <a:round/>
                <a:headEnd/>
                <a:tailEnd/>
              </a:ln>
            </p:spPr>
            <p:txBody>
              <a:bodyPr/>
              <a:lstStyle/>
              <a:p>
                <a:endParaRPr lang="es-ES"/>
              </a:p>
            </p:txBody>
          </p:sp>
          <p:sp>
            <p:nvSpPr>
              <p:cNvPr id="167118" name="Line 206"/>
              <p:cNvSpPr>
                <a:spLocks noChangeShapeType="1"/>
              </p:cNvSpPr>
              <p:nvPr/>
            </p:nvSpPr>
            <p:spPr bwMode="auto">
              <a:xfrm flipV="1">
                <a:off x="4456" y="1844"/>
                <a:ext cx="1" cy="37"/>
              </a:xfrm>
              <a:prstGeom prst="line">
                <a:avLst/>
              </a:prstGeom>
              <a:noFill/>
              <a:ln w="0">
                <a:solidFill>
                  <a:srgbClr val="000000"/>
                </a:solidFill>
                <a:round/>
                <a:headEnd/>
                <a:tailEnd/>
              </a:ln>
            </p:spPr>
            <p:txBody>
              <a:bodyPr/>
              <a:lstStyle/>
              <a:p>
                <a:endParaRPr lang="es-ES"/>
              </a:p>
            </p:txBody>
          </p:sp>
          <p:sp>
            <p:nvSpPr>
              <p:cNvPr id="167119" name="Line 207"/>
              <p:cNvSpPr>
                <a:spLocks noChangeShapeType="1"/>
              </p:cNvSpPr>
              <p:nvPr/>
            </p:nvSpPr>
            <p:spPr bwMode="auto">
              <a:xfrm flipV="1">
                <a:off x="4677" y="1844"/>
                <a:ext cx="1" cy="37"/>
              </a:xfrm>
              <a:prstGeom prst="line">
                <a:avLst/>
              </a:prstGeom>
              <a:noFill/>
              <a:ln w="0">
                <a:solidFill>
                  <a:srgbClr val="000000"/>
                </a:solidFill>
                <a:round/>
                <a:headEnd/>
                <a:tailEnd/>
              </a:ln>
            </p:spPr>
            <p:txBody>
              <a:bodyPr/>
              <a:lstStyle/>
              <a:p>
                <a:endParaRPr lang="es-ES"/>
              </a:p>
            </p:txBody>
          </p:sp>
          <p:sp>
            <p:nvSpPr>
              <p:cNvPr id="167120" name="Line 208"/>
              <p:cNvSpPr>
                <a:spLocks noChangeShapeType="1"/>
              </p:cNvSpPr>
              <p:nvPr/>
            </p:nvSpPr>
            <p:spPr bwMode="auto">
              <a:xfrm flipV="1">
                <a:off x="4891" y="1844"/>
                <a:ext cx="1" cy="37"/>
              </a:xfrm>
              <a:prstGeom prst="line">
                <a:avLst/>
              </a:prstGeom>
              <a:noFill/>
              <a:ln w="0">
                <a:solidFill>
                  <a:srgbClr val="000000"/>
                </a:solidFill>
                <a:round/>
                <a:headEnd/>
                <a:tailEnd/>
              </a:ln>
            </p:spPr>
            <p:txBody>
              <a:bodyPr/>
              <a:lstStyle/>
              <a:p>
                <a:endParaRPr lang="es-ES"/>
              </a:p>
            </p:txBody>
          </p:sp>
          <p:sp>
            <p:nvSpPr>
              <p:cNvPr id="167121" name="Rectangle 209"/>
              <p:cNvSpPr>
                <a:spLocks noChangeArrowheads="1"/>
              </p:cNvSpPr>
              <p:nvPr/>
            </p:nvSpPr>
            <p:spPr bwMode="auto">
              <a:xfrm>
                <a:off x="648" y="1769"/>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0</a:t>
                </a:r>
                <a:endParaRPr lang="es-ES"/>
              </a:p>
            </p:txBody>
          </p:sp>
          <p:sp>
            <p:nvSpPr>
              <p:cNvPr id="167122" name="Rectangle 210"/>
              <p:cNvSpPr>
                <a:spLocks noChangeArrowheads="1"/>
              </p:cNvSpPr>
              <p:nvPr/>
            </p:nvSpPr>
            <p:spPr bwMode="auto">
              <a:xfrm>
                <a:off x="648" y="1646"/>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2</a:t>
                </a:r>
                <a:endParaRPr lang="es-ES"/>
              </a:p>
            </p:txBody>
          </p:sp>
          <p:sp>
            <p:nvSpPr>
              <p:cNvPr id="167123" name="Rectangle 211"/>
              <p:cNvSpPr>
                <a:spLocks noChangeArrowheads="1"/>
              </p:cNvSpPr>
              <p:nvPr/>
            </p:nvSpPr>
            <p:spPr bwMode="auto">
              <a:xfrm>
                <a:off x="648" y="1524"/>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4</a:t>
                </a:r>
                <a:endParaRPr lang="es-ES"/>
              </a:p>
            </p:txBody>
          </p:sp>
          <p:sp>
            <p:nvSpPr>
              <p:cNvPr id="167124" name="Rectangle 212"/>
              <p:cNvSpPr>
                <a:spLocks noChangeArrowheads="1"/>
              </p:cNvSpPr>
              <p:nvPr/>
            </p:nvSpPr>
            <p:spPr bwMode="auto">
              <a:xfrm>
                <a:off x="648" y="1392"/>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6</a:t>
                </a:r>
                <a:endParaRPr lang="es-ES"/>
              </a:p>
            </p:txBody>
          </p:sp>
        </p:grpSp>
        <p:sp>
          <p:nvSpPr>
            <p:cNvPr id="167126" name="Rectangle 214"/>
            <p:cNvSpPr>
              <a:spLocks noChangeArrowheads="1"/>
            </p:cNvSpPr>
            <p:nvPr/>
          </p:nvSpPr>
          <p:spPr bwMode="auto">
            <a:xfrm>
              <a:off x="648" y="1270"/>
              <a:ext cx="62" cy="145"/>
            </a:xfrm>
            <a:prstGeom prst="rect">
              <a:avLst/>
            </a:prstGeom>
            <a:noFill/>
            <a:ln w="9525">
              <a:noFill/>
              <a:miter lim="800000"/>
              <a:headEnd/>
              <a:tailEnd/>
            </a:ln>
          </p:spPr>
          <p:txBody>
            <a:bodyPr wrap="none" lIns="0" tIns="0" rIns="0" bIns="0">
              <a:spAutoFit/>
            </a:bodyPr>
            <a:lstStyle/>
            <a:p>
              <a:r>
                <a:rPr lang="es-ES" sz="1500">
                  <a:solidFill>
                    <a:srgbClr val="000000"/>
                  </a:solidFill>
                </a:rPr>
                <a:t>8</a:t>
              </a:r>
              <a:endParaRPr lang="es-ES"/>
            </a:p>
          </p:txBody>
        </p:sp>
        <p:sp>
          <p:nvSpPr>
            <p:cNvPr id="167127" name="Rectangle 215"/>
            <p:cNvSpPr>
              <a:spLocks noChangeArrowheads="1"/>
            </p:cNvSpPr>
            <p:nvPr/>
          </p:nvSpPr>
          <p:spPr bwMode="auto">
            <a:xfrm>
              <a:off x="594" y="1148"/>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10</a:t>
              </a:r>
              <a:endParaRPr lang="es-ES"/>
            </a:p>
          </p:txBody>
        </p:sp>
        <p:sp>
          <p:nvSpPr>
            <p:cNvPr id="167128" name="Rectangle 216"/>
            <p:cNvSpPr>
              <a:spLocks noChangeArrowheads="1"/>
            </p:cNvSpPr>
            <p:nvPr/>
          </p:nvSpPr>
          <p:spPr bwMode="auto">
            <a:xfrm>
              <a:off x="594" y="1026"/>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12</a:t>
              </a:r>
              <a:endParaRPr lang="es-ES"/>
            </a:p>
          </p:txBody>
        </p:sp>
        <p:sp>
          <p:nvSpPr>
            <p:cNvPr id="167129" name="Rectangle 217"/>
            <p:cNvSpPr>
              <a:spLocks noChangeArrowheads="1"/>
            </p:cNvSpPr>
            <p:nvPr/>
          </p:nvSpPr>
          <p:spPr bwMode="auto">
            <a:xfrm>
              <a:off x="594" y="894"/>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14</a:t>
              </a:r>
              <a:endParaRPr lang="es-ES"/>
            </a:p>
          </p:txBody>
        </p:sp>
        <p:sp>
          <p:nvSpPr>
            <p:cNvPr id="167130" name="Rectangle 218"/>
            <p:cNvSpPr>
              <a:spLocks noChangeArrowheads="1"/>
            </p:cNvSpPr>
            <p:nvPr/>
          </p:nvSpPr>
          <p:spPr bwMode="auto">
            <a:xfrm>
              <a:off x="594" y="772"/>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16</a:t>
              </a:r>
              <a:endParaRPr lang="es-ES"/>
            </a:p>
          </p:txBody>
        </p:sp>
        <p:sp>
          <p:nvSpPr>
            <p:cNvPr id="167131" name="Rectangle 219"/>
            <p:cNvSpPr>
              <a:spLocks noChangeArrowheads="1"/>
            </p:cNvSpPr>
            <p:nvPr/>
          </p:nvSpPr>
          <p:spPr bwMode="auto">
            <a:xfrm>
              <a:off x="594" y="649"/>
              <a:ext cx="123" cy="145"/>
            </a:xfrm>
            <a:prstGeom prst="rect">
              <a:avLst/>
            </a:prstGeom>
            <a:noFill/>
            <a:ln w="9525">
              <a:noFill/>
              <a:miter lim="800000"/>
              <a:headEnd/>
              <a:tailEnd/>
            </a:ln>
          </p:spPr>
          <p:txBody>
            <a:bodyPr wrap="none" lIns="0" tIns="0" rIns="0" bIns="0">
              <a:spAutoFit/>
            </a:bodyPr>
            <a:lstStyle/>
            <a:p>
              <a:r>
                <a:rPr lang="es-ES" sz="1500">
                  <a:solidFill>
                    <a:srgbClr val="000000"/>
                  </a:solidFill>
                </a:rPr>
                <a:t>18</a:t>
              </a:r>
              <a:endParaRPr lang="es-ES"/>
            </a:p>
          </p:txBody>
        </p:sp>
        <p:sp>
          <p:nvSpPr>
            <p:cNvPr id="167132" name="Rectangle 220"/>
            <p:cNvSpPr>
              <a:spLocks noChangeArrowheads="1"/>
            </p:cNvSpPr>
            <p:nvPr/>
          </p:nvSpPr>
          <p:spPr bwMode="auto">
            <a:xfrm rot="18900000">
              <a:off x="511" y="2113"/>
              <a:ext cx="405" cy="144"/>
            </a:xfrm>
            <a:prstGeom prst="rect">
              <a:avLst/>
            </a:prstGeom>
            <a:noFill/>
            <a:ln w="9525">
              <a:noFill/>
              <a:miter lim="800000"/>
              <a:headEnd/>
              <a:tailEnd/>
            </a:ln>
          </p:spPr>
          <p:txBody>
            <a:bodyPr wrap="none" lIns="0" tIns="0" rIns="0" bIns="0">
              <a:spAutoFit/>
            </a:bodyPr>
            <a:lstStyle/>
            <a:p>
              <a:r>
                <a:rPr lang="es-ES" sz="1500">
                  <a:solidFill>
                    <a:srgbClr val="000000"/>
                  </a:solidFill>
                </a:rPr>
                <a:t>1-Cubos</a:t>
              </a:r>
              <a:endParaRPr lang="es-ES"/>
            </a:p>
          </p:txBody>
        </p:sp>
        <p:sp>
          <p:nvSpPr>
            <p:cNvPr id="167133" name="Rectangle 221"/>
            <p:cNvSpPr>
              <a:spLocks noChangeArrowheads="1"/>
            </p:cNvSpPr>
            <p:nvPr/>
          </p:nvSpPr>
          <p:spPr bwMode="auto">
            <a:xfrm rot="18900000">
              <a:off x="387" y="2307"/>
              <a:ext cx="838" cy="144"/>
            </a:xfrm>
            <a:prstGeom prst="rect">
              <a:avLst/>
            </a:prstGeom>
            <a:noFill/>
            <a:ln w="9525">
              <a:noFill/>
              <a:miter lim="800000"/>
              <a:headEnd/>
              <a:tailEnd/>
            </a:ln>
          </p:spPr>
          <p:txBody>
            <a:bodyPr wrap="none" lIns="0" tIns="0" rIns="0" bIns="0">
              <a:spAutoFit/>
            </a:bodyPr>
            <a:lstStyle/>
            <a:p>
              <a:r>
                <a:rPr lang="es-ES" sz="1500">
                  <a:solidFill>
                    <a:srgbClr val="000000"/>
                  </a:solidFill>
                </a:rPr>
                <a:t>2-Rompecabezas</a:t>
              </a:r>
              <a:endParaRPr lang="es-ES"/>
            </a:p>
          </p:txBody>
        </p:sp>
        <p:sp>
          <p:nvSpPr>
            <p:cNvPr id="167134" name="Rectangle 222"/>
            <p:cNvSpPr>
              <a:spLocks noChangeArrowheads="1"/>
            </p:cNvSpPr>
            <p:nvPr/>
          </p:nvSpPr>
          <p:spPr bwMode="auto">
            <a:xfrm rot="18900000">
              <a:off x="474" y="2372"/>
              <a:ext cx="1004" cy="145"/>
            </a:xfrm>
            <a:prstGeom prst="rect">
              <a:avLst/>
            </a:prstGeom>
            <a:noFill/>
            <a:ln w="9525">
              <a:noFill/>
              <a:miter lim="800000"/>
              <a:headEnd/>
              <a:tailEnd/>
            </a:ln>
          </p:spPr>
          <p:txBody>
            <a:bodyPr wrap="none" lIns="0" tIns="0" rIns="0" bIns="0">
              <a:spAutoFit/>
            </a:bodyPr>
            <a:lstStyle/>
            <a:p>
              <a:r>
                <a:rPr lang="es-ES" sz="1500">
                  <a:solidFill>
                    <a:srgbClr val="000000"/>
                  </a:solidFill>
                </a:rPr>
                <a:t>3-Memoria Pictorica</a:t>
              </a:r>
              <a:endParaRPr lang="es-ES"/>
            </a:p>
          </p:txBody>
        </p:sp>
        <p:sp>
          <p:nvSpPr>
            <p:cNvPr id="167135" name="Rectangle 223"/>
            <p:cNvSpPr>
              <a:spLocks noChangeArrowheads="1"/>
            </p:cNvSpPr>
            <p:nvPr/>
          </p:nvSpPr>
          <p:spPr bwMode="auto">
            <a:xfrm rot="18900000">
              <a:off x="944" y="2229"/>
              <a:ext cx="682" cy="145"/>
            </a:xfrm>
            <a:prstGeom prst="rect">
              <a:avLst/>
            </a:prstGeom>
            <a:noFill/>
            <a:ln w="9525">
              <a:noFill/>
              <a:miter lim="800000"/>
              <a:headEnd/>
              <a:tailEnd/>
            </a:ln>
          </p:spPr>
          <p:txBody>
            <a:bodyPr wrap="none" lIns="0" tIns="0" rIns="0" bIns="0">
              <a:spAutoFit/>
            </a:bodyPr>
            <a:lstStyle/>
            <a:p>
              <a:r>
                <a:rPr lang="es-ES" sz="1500">
                  <a:solidFill>
                    <a:srgbClr val="000000"/>
                  </a:solidFill>
                </a:rPr>
                <a:t>4-Vocabulario</a:t>
              </a:r>
              <a:endParaRPr lang="es-ES"/>
            </a:p>
          </p:txBody>
        </p:sp>
        <p:sp>
          <p:nvSpPr>
            <p:cNvPr id="167136" name="Rectangle 224"/>
            <p:cNvSpPr>
              <a:spLocks noChangeArrowheads="1"/>
            </p:cNvSpPr>
            <p:nvPr/>
          </p:nvSpPr>
          <p:spPr bwMode="auto">
            <a:xfrm rot="18900000">
              <a:off x="1342" y="2135"/>
              <a:ext cx="453" cy="144"/>
            </a:xfrm>
            <a:prstGeom prst="rect">
              <a:avLst/>
            </a:prstGeom>
            <a:noFill/>
            <a:ln w="9525">
              <a:noFill/>
              <a:miter lim="800000"/>
              <a:headEnd/>
              <a:tailEnd/>
            </a:ln>
          </p:spPr>
          <p:txBody>
            <a:bodyPr wrap="none" lIns="0" tIns="0" rIns="0" bIns="0">
              <a:spAutoFit/>
            </a:bodyPr>
            <a:lstStyle/>
            <a:p>
              <a:r>
                <a:rPr lang="es-ES" sz="1500">
                  <a:solidFill>
                    <a:srgbClr val="000000"/>
                  </a:solidFill>
                </a:rPr>
                <a:t>5-Càlculo</a:t>
              </a:r>
              <a:endParaRPr lang="es-ES"/>
            </a:p>
          </p:txBody>
        </p:sp>
        <p:sp>
          <p:nvSpPr>
            <p:cNvPr id="167137" name="Rectangle 225"/>
            <p:cNvSpPr>
              <a:spLocks noChangeArrowheads="1"/>
            </p:cNvSpPr>
            <p:nvPr/>
          </p:nvSpPr>
          <p:spPr bwMode="auto">
            <a:xfrm rot="18900000">
              <a:off x="1533" y="2132"/>
              <a:ext cx="507" cy="145"/>
            </a:xfrm>
            <a:prstGeom prst="rect">
              <a:avLst/>
            </a:prstGeom>
            <a:noFill/>
            <a:ln w="9525">
              <a:noFill/>
              <a:miter lim="800000"/>
              <a:headEnd/>
              <a:tailEnd/>
            </a:ln>
          </p:spPr>
          <p:txBody>
            <a:bodyPr wrap="none" lIns="0" tIns="0" rIns="0" bIns="0">
              <a:spAutoFit/>
            </a:bodyPr>
            <a:lstStyle/>
            <a:p>
              <a:r>
                <a:rPr lang="es-ES" sz="1500">
                  <a:solidFill>
                    <a:srgbClr val="000000"/>
                  </a:solidFill>
                </a:rPr>
                <a:t>6-Xilófono</a:t>
              </a:r>
              <a:endParaRPr lang="es-ES"/>
            </a:p>
          </p:txBody>
        </p:sp>
        <p:sp>
          <p:nvSpPr>
            <p:cNvPr id="167138" name="Rectangle 226"/>
            <p:cNvSpPr>
              <a:spLocks noChangeArrowheads="1"/>
            </p:cNvSpPr>
            <p:nvPr/>
          </p:nvSpPr>
          <p:spPr bwMode="auto">
            <a:xfrm rot="18900000">
              <a:off x="1384" y="2339"/>
              <a:ext cx="952" cy="145"/>
            </a:xfrm>
            <a:prstGeom prst="rect">
              <a:avLst/>
            </a:prstGeom>
            <a:noFill/>
            <a:ln w="9525">
              <a:noFill/>
              <a:miter lim="800000"/>
              <a:headEnd/>
              <a:tailEnd/>
            </a:ln>
          </p:spPr>
          <p:txBody>
            <a:bodyPr wrap="none" lIns="0" tIns="0" rIns="0" bIns="0">
              <a:spAutoFit/>
            </a:bodyPr>
            <a:lstStyle/>
            <a:p>
              <a:r>
                <a:rPr lang="es-ES" sz="1500">
                  <a:solidFill>
                    <a:srgbClr val="000000"/>
                  </a:solidFill>
                </a:rPr>
                <a:t>7-Memoria Verbal I</a:t>
              </a:r>
              <a:endParaRPr lang="es-ES"/>
            </a:p>
          </p:txBody>
        </p:sp>
        <p:sp>
          <p:nvSpPr>
            <p:cNvPr id="167139" name="Rectangle 227"/>
            <p:cNvSpPr>
              <a:spLocks noChangeArrowheads="1"/>
            </p:cNvSpPr>
            <p:nvPr/>
          </p:nvSpPr>
          <p:spPr bwMode="auto">
            <a:xfrm rot="18900000">
              <a:off x="1586" y="2348"/>
              <a:ext cx="983" cy="145"/>
            </a:xfrm>
            <a:prstGeom prst="rect">
              <a:avLst/>
            </a:prstGeom>
            <a:noFill/>
            <a:ln w="9525">
              <a:noFill/>
              <a:miter lim="800000"/>
              <a:headEnd/>
              <a:tailEnd/>
            </a:ln>
          </p:spPr>
          <p:txBody>
            <a:bodyPr wrap="none" lIns="0" tIns="0" rIns="0" bIns="0">
              <a:spAutoFit/>
            </a:bodyPr>
            <a:lstStyle/>
            <a:p>
              <a:r>
                <a:rPr lang="es-ES" sz="1500">
                  <a:solidFill>
                    <a:srgbClr val="000000"/>
                  </a:solidFill>
                </a:rPr>
                <a:t>7-Memoria Verbal II</a:t>
              </a:r>
              <a:endParaRPr lang="es-ES"/>
            </a:p>
          </p:txBody>
        </p:sp>
        <p:sp>
          <p:nvSpPr>
            <p:cNvPr id="167140" name="Rectangle 228"/>
            <p:cNvSpPr>
              <a:spLocks noChangeArrowheads="1"/>
            </p:cNvSpPr>
            <p:nvPr/>
          </p:nvSpPr>
          <p:spPr bwMode="auto">
            <a:xfrm rot="18900000">
              <a:off x="1944" y="2282"/>
              <a:ext cx="779" cy="144"/>
            </a:xfrm>
            <a:prstGeom prst="rect">
              <a:avLst/>
            </a:prstGeom>
            <a:noFill/>
            <a:ln w="9525">
              <a:noFill/>
              <a:miter lim="800000"/>
              <a:headEnd/>
              <a:tailEnd/>
            </a:ln>
          </p:spPr>
          <p:txBody>
            <a:bodyPr wrap="none" lIns="0" tIns="0" rIns="0" bIns="0">
              <a:spAutoFit/>
            </a:bodyPr>
            <a:lstStyle/>
            <a:p>
              <a:r>
                <a:rPr lang="es-ES" sz="1500">
                  <a:solidFill>
                    <a:srgbClr val="000000"/>
                  </a:solidFill>
                </a:rPr>
                <a:t>9-Coord Piernas</a:t>
              </a:r>
              <a:endParaRPr lang="es-ES"/>
            </a:p>
          </p:txBody>
        </p:sp>
        <p:sp>
          <p:nvSpPr>
            <p:cNvPr id="167141" name="Rectangle 229"/>
            <p:cNvSpPr>
              <a:spLocks noChangeArrowheads="1"/>
            </p:cNvSpPr>
            <p:nvPr/>
          </p:nvSpPr>
          <p:spPr bwMode="auto">
            <a:xfrm rot="18900000">
              <a:off x="2156" y="2285"/>
              <a:ext cx="796" cy="144"/>
            </a:xfrm>
            <a:prstGeom prst="rect">
              <a:avLst/>
            </a:prstGeom>
            <a:noFill/>
            <a:ln w="9525">
              <a:noFill/>
              <a:miter lim="800000"/>
              <a:headEnd/>
              <a:tailEnd/>
            </a:ln>
          </p:spPr>
          <p:txBody>
            <a:bodyPr wrap="none" lIns="0" tIns="0" rIns="0" bIns="0">
              <a:spAutoFit/>
            </a:bodyPr>
            <a:lstStyle/>
            <a:p>
              <a:r>
                <a:rPr lang="es-ES" sz="1500">
                  <a:solidFill>
                    <a:srgbClr val="000000"/>
                  </a:solidFill>
                </a:rPr>
                <a:t>10-Coord brazos</a:t>
              </a:r>
              <a:endParaRPr lang="es-ES"/>
            </a:p>
          </p:txBody>
        </p:sp>
        <p:sp>
          <p:nvSpPr>
            <p:cNvPr id="167142" name="Rectangle 230"/>
            <p:cNvSpPr>
              <a:spLocks noChangeArrowheads="1"/>
            </p:cNvSpPr>
            <p:nvPr/>
          </p:nvSpPr>
          <p:spPr bwMode="auto">
            <a:xfrm rot="18900000">
              <a:off x="2255" y="2344"/>
              <a:ext cx="944" cy="145"/>
            </a:xfrm>
            <a:prstGeom prst="rect">
              <a:avLst/>
            </a:prstGeom>
            <a:noFill/>
            <a:ln w="9525">
              <a:noFill/>
              <a:miter lim="800000"/>
              <a:headEnd/>
              <a:tailEnd/>
            </a:ln>
          </p:spPr>
          <p:txBody>
            <a:bodyPr wrap="none" lIns="0" tIns="0" rIns="0" bIns="0">
              <a:spAutoFit/>
            </a:bodyPr>
            <a:lstStyle/>
            <a:p>
              <a:r>
                <a:rPr lang="es-ES" sz="1500">
                  <a:solidFill>
                    <a:srgbClr val="000000"/>
                  </a:solidFill>
                </a:rPr>
                <a:t>11-Acción imitativa</a:t>
              </a:r>
              <a:endParaRPr lang="es-ES"/>
            </a:p>
          </p:txBody>
        </p:sp>
        <p:sp>
          <p:nvSpPr>
            <p:cNvPr id="167143" name="Rectangle 231"/>
            <p:cNvSpPr>
              <a:spLocks noChangeArrowheads="1"/>
            </p:cNvSpPr>
            <p:nvPr/>
          </p:nvSpPr>
          <p:spPr bwMode="auto">
            <a:xfrm rot="18900000">
              <a:off x="2557" y="2295"/>
              <a:ext cx="836" cy="145"/>
            </a:xfrm>
            <a:prstGeom prst="rect">
              <a:avLst/>
            </a:prstGeom>
            <a:noFill/>
            <a:ln w="9525">
              <a:noFill/>
              <a:miter lim="800000"/>
              <a:headEnd/>
              <a:tailEnd/>
            </a:ln>
          </p:spPr>
          <p:txBody>
            <a:bodyPr wrap="none" lIns="0" tIns="0" rIns="0" bIns="0">
              <a:spAutoFit/>
            </a:bodyPr>
            <a:lstStyle/>
            <a:p>
              <a:r>
                <a:rPr lang="es-ES" sz="1500">
                  <a:solidFill>
                    <a:srgbClr val="000000"/>
                  </a:solidFill>
                </a:rPr>
                <a:t>12-Copia Dibujos</a:t>
              </a:r>
              <a:endParaRPr lang="es-ES"/>
            </a:p>
          </p:txBody>
        </p:sp>
        <p:sp>
          <p:nvSpPr>
            <p:cNvPr id="167144" name="Rectangle 232"/>
            <p:cNvSpPr>
              <a:spLocks noChangeArrowheads="1"/>
            </p:cNvSpPr>
            <p:nvPr/>
          </p:nvSpPr>
          <p:spPr bwMode="auto">
            <a:xfrm rot="18900000">
              <a:off x="2879" y="2231"/>
              <a:ext cx="717" cy="145"/>
            </a:xfrm>
            <a:prstGeom prst="rect">
              <a:avLst/>
            </a:prstGeom>
            <a:noFill/>
            <a:ln w="9525">
              <a:noFill/>
              <a:miter lim="800000"/>
              <a:headEnd/>
              <a:tailEnd/>
            </a:ln>
          </p:spPr>
          <p:txBody>
            <a:bodyPr wrap="none" lIns="0" tIns="0" rIns="0" bIns="0">
              <a:spAutoFit/>
            </a:bodyPr>
            <a:lstStyle/>
            <a:p>
              <a:r>
                <a:rPr lang="es-ES" sz="1500">
                  <a:solidFill>
                    <a:srgbClr val="000000"/>
                  </a:solidFill>
                </a:rPr>
                <a:t>13-DibujoNiño</a:t>
              </a:r>
              <a:endParaRPr lang="es-ES"/>
            </a:p>
          </p:txBody>
        </p:sp>
        <p:sp>
          <p:nvSpPr>
            <p:cNvPr id="167145" name="Rectangle 233"/>
            <p:cNvSpPr>
              <a:spLocks noChangeArrowheads="1"/>
            </p:cNvSpPr>
            <p:nvPr/>
          </p:nvSpPr>
          <p:spPr bwMode="auto">
            <a:xfrm rot="18900000">
              <a:off x="2830" y="2378"/>
              <a:ext cx="1048" cy="145"/>
            </a:xfrm>
            <a:prstGeom prst="rect">
              <a:avLst/>
            </a:prstGeom>
            <a:noFill/>
            <a:ln w="9525">
              <a:noFill/>
              <a:miter lim="800000"/>
              <a:headEnd/>
              <a:tailEnd/>
            </a:ln>
          </p:spPr>
          <p:txBody>
            <a:bodyPr wrap="none" lIns="0" tIns="0" rIns="0" bIns="0">
              <a:spAutoFit/>
            </a:bodyPr>
            <a:lstStyle/>
            <a:p>
              <a:r>
                <a:rPr lang="es-ES" sz="1500">
                  <a:solidFill>
                    <a:srgbClr val="000000"/>
                  </a:solidFill>
                </a:rPr>
                <a:t>14-MemoNum Direct</a:t>
              </a:r>
              <a:endParaRPr lang="es-ES"/>
            </a:p>
          </p:txBody>
        </p:sp>
        <p:sp>
          <p:nvSpPr>
            <p:cNvPr id="167146" name="Rectangle 234"/>
            <p:cNvSpPr>
              <a:spLocks noChangeArrowheads="1"/>
            </p:cNvSpPr>
            <p:nvPr/>
          </p:nvSpPr>
          <p:spPr bwMode="auto">
            <a:xfrm rot="18900000">
              <a:off x="3029" y="2382"/>
              <a:ext cx="1075" cy="145"/>
            </a:xfrm>
            <a:prstGeom prst="rect">
              <a:avLst/>
            </a:prstGeom>
            <a:noFill/>
            <a:ln w="9525">
              <a:noFill/>
              <a:miter lim="800000"/>
              <a:headEnd/>
              <a:tailEnd/>
            </a:ln>
          </p:spPr>
          <p:txBody>
            <a:bodyPr wrap="none" lIns="0" tIns="0" rIns="0" bIns="0">
              <a:spAutoFit/>
            </a:bodyPr>
            <a:lstStyle/>
            <a:p>
              <a:r>
                <a:rPr lang="es-ES" sz="1500">
                  <a:solidFill>
                    <a:srgbClr val="000000"/>
                  </a:solidFill>
                </a:rPr>
                <a:t>14-MemoNumInversa</a:t>
              </a:r>
              <a:endParaRPr lang="es-ES"/>
            </a:p>
          </p:txBody>
        </p:sp>
        <p:sp>
          <p:nvSpPr>
            <p:cNvPr id="167147" name="Rectangle 235"/>
            <p:cNvSpPr>
              <a:spLocks noChangeArrowheads="1"/>
            </p:cNvSpPr>
            <p:nvPr/>
          </p:nvSpPr>
          <p:spPr bwMode="auto">
            <a:xfrm rot="18900000">
              <a:off x="3377" y="2321"/>
              <a:ext cx="903" cy="145"/>
            </a:xfrm>
            <a:prstGeom prst="rect">
              <a:avLst/>
            </a:prstGeom>
            <a:noFill/>
            <a:ln w="9525">
              <a:noFill/>
              <a:miter lim="800000"/>
              <a:headEnd/>
              <a:tailEnd/>
            </a:ln>
          </p:spPr>
          <p:txBody>
            <a:bodyPr wrap="none" lIns="0" tIns="0" rIns="0" bIns="0">
              <a:spAutoFit/>
            </a:bodyPr>
            <a:lstStyle/>
            <a:p>
              <a:r>
                <a:rPr lang="es-ES" sz="1500">
                  <a:solidFill>
                    <a:srgbClr val="000000"/>
                  </a:solidFill>
                </a:rPr>
                <a:t>15-Fluencia verbal</a:t>
              </a:r>
              <a:endParaRPr lang="es-ES"/>
            </a:p>
          </p:txBody>
        </p:sp>
        <p:sp>
          <p:nvSpPr>
            <p:cNvPr id="167148" name="Rectangle 236"/>
            <p:cNvSpPr>
              <a:spLocks noChangeArrowheads="1"/>
            </p:cNvSpPr>
            <p:nvPr/>
          </p:nvSpPr>
          <p:spPr bwMode="auto">
            <a:xfrm rot="18900000">
              <a:off x="3509" y="2373"/>
              <a:ext cx="989" cy="145"/>
            </a:xfrm>
            <a:prstGeom prst="rect">
              <a:avLst/>
            </a:prstGeom>
            <a:noFill/>
            <a:ln w="9525">
              <a:noFill/>
              <a:miter lim="800000"/>
              <a:headEnd/>
              <a:tailEnd/>
            </a:ln>
          </p:spPr>
          <p:txBody>
            <a:bodyPr wrap="none" lIns="0" tIns="0" rIns="0" bIns="0">
              <a:spAutoFit/>
            </a:bodyPr>
            <a:lstStyle/>
            <a:p>
              <a:r>
                <a:rPr lang="es-ES" sz="1500">
                  <a:solidFill>
                    <a:srgbClr val="000000"/>
                  </a:solidFill>
                </a:rPr>
                <a:t>16-RecuentoYdistrib</a:t>
              </a:r>
              <a:endParaRPr lang="es-ES"/>
            </a:p>
          </p:txBody>
        </p:sp>
        <p:sp>
          <p:nvSpPr>
            <p:cNvPr id="167149" name="Rectangle 237"/>
            <p:cNvSpPr>
              <a:spLocks noChangeArrowheads="1"/>
            </p:cNvSpPr>
            <p:nvPr/>
          </p:nvSpPr>
          <p:spPr bwMode="auto">
            <a:xfrm rot="18900000">
              <a:off x="4015" y="2209"/>
              <a:ext cx="625" cy="145"/>
            </a:xfrm>
            <a:prstGeom prst="rect">
              <a:avLst/>
            </a:prstGeom>
            <a:noFill/>
            <a:ln w="9525">
              <a:noFill/>
              <a:miter lim="800000"/>
              <a:headEnd/>
              <a:tailEnd/>
            </a:ln>
          </p:spPr>
          <p:txBody>
            <a:bodyPr wrap="none" lIns="0" tIns="0" rIns="0" bIns="0">
              <a:spAutoFit/>
            </a:bodyPr>
            <a:lstStyle/>
            <a:p>
              <a:r>
                <a:rPr lang="es-ES" sz="1500">
                  <a:solidFill>
                    <a:srgbClr val="000000"/>
                  </a:solidFill>
                </a:rPr>
                <a:t>17-Opuestos</a:t>
              </a:r>
              <a:endParaRPr lang="es-ES"/>
            </a:p>
          </p:txBody>
        </p:sp>
        <p:sp>
          <p:nvSpPr>
            <p:cNvPr id="167150" name="Rectangle 238"/>
            <p:cNvSpPr>
              <a:spLocks noChangeArrowheads="1"/>
            </p:cNvSpPr>
            <p:nvPr/>
          </p:nvSpPr>
          <p:spPr bwMode="auto">
            <a:xfrm rot="18900000">
              <a:off x="4113" y="2275"/>
              <a:ext cx="785" cy="145"/>
            </a:xfrm>
            <a:prstGeom prst="rect">
              <a:avLst/>
            </a:prstGeom>
            <a:noFill/>
            <a:ln w="9525">
              <a:noFill/>
              <a:miter lim="800000"/>
              <a:headEnd/>
              <a:tailEnd/>
            </a:ln>
          </p:spPr>
          <p:txBody>
            <a:bodyPr wrap="none" lIns="0" tIns="0" rIns="0" bIns="0">
              <a:spAutoFit/>
            </a:bodyPr>
            <a:lstStyle/>
            <a:p>
              <a:r>
                <a:rPr lang="es-ES" sz="1500">
                  <a:solidFill>
                    <a:srgbClr val="000000"/>
                  </a:solidFill>
                </a:rPr>
                <a:t>18-FormConcep</a:t>
              </a:r>
              <a:endParaRPr lang="es-ES"/>
            </a:p>
          </p:txBody>
        </p:sp>
        <p:sp>
          <p:nvSpPr>
            <p:cNvPr id="167151" name="Rectangle 239"/>
            <p:cNvSpPr>
              <a:spLocks noChangeArrowheads="1"/>
            </p:cNvSpPr>
            <p:nvPr/>
          </p:nvSpPr>
          <p:spPr bwMode="auto">
            <a:xfrm>
              <a:off x="2388" y="2925"/>
              <a:ext cx="887" cy="145"/>
            </a:xfrm>
            <a:prstGeom prst="rect">
              <a:avLst/>
            </a:prstGeom>
            <a:noFill/>
            <a:ln w="9525">
              <a:noFill/>
              <a:miter lim="800000"/>
              <a:headEnd/>
              <a:tailEnd/>
            </a:ln>
          </p:spPr>
          <p:txBody>
            <a:bodyPr wrap="none" lIns="0" tIns="0" rIns="0" bIns="0">
              <a:spAutoFit/>
            </a:bodyPr>
            <a:lstStyle/>
            <a:p>
              <a:r>
                <a:rPr lang="es-ES" sz="1500" b="1">
                  <a:solidFill>
                    <a:srgbClr val="000000"/>
                  </a:solidFill>
                </a:rPr>
                <a:t>Tareas específicas</a:t>
              </a:r>
              <a:endParaRPr lang="es-ES"/>
            </a:p>
          </p:txBody>
        </p:sp>
        <p:sp>
          <p:nvSpPr>
            <p:cNvPr id="167152" name="Rectangle 240"/>
            <p:cNvSpPr>
              <a:spLocks noChangeArrowheads="1"/>
            </p:cNvSpPr>
            <p:nvPr/>
          </p:nvSpPr>
          <p:spPr bwMode="auto">
            <a:xfrm rot="16200000">
              <a:off x="14" y="1218"/>
              <a:ext cx="678" cy="145"/>
            </a:xfrm>
            <a:prstGeom prst="rect">
              <a:avLst/>
            </a:prstGeom>
            <a:noFill/>
            <a:ln w="9525">
              <a:noFill/>
              <a:miter lim="800000"/>
              <a:headEnd/>
              <a:tailEnd/>
            </a:ln>
          </p:spPr>
          <p:txBody>
            <a:bodyPr wrap="none" lIns="0" tIns="0" rIns="0" bIns="0">
              <a:spAutoFit/>
            </a:bodyPr>
            <a:lstStyle/>
            <a:p>
              <a:r>
                <a:rPr lang="es-ES" sz="1500" b="1">
                  <a:solidFill>
                    <a:srgbClr val="000000"/>
                  </a:solidFill>
                </a:rPr>
                <a:t>Puntuaciones</a:t>
              </a:r>
              <a:endParaRPr lang="es-ES"/>
            </a:p>
          </p:txBody>
        </p:sp>
        <p:sp>
          <p:nvSpPr>
            <p:cNvPr id="167153" name="Rectangle 241"/>
            <p:cNvSpPr>
              <a:spLocks noChangeArrowheads="1"/>
            </p:cNvSpPr>
            <p:nvPr/>
          </p:nvSpPr>
          <p:spPr bwMode="auto">
            <a:xfrm>
              <a:off x="4975" y="988"/>
              <a:ext cx="565" cy="592"/>
            </a:xfrm>
            <a:prstGeom prst="rect">
              <a:avLst/>
            </a:prstGeom>
            <a:solidFill>
              <a:srgbClr val="FFFFFF"/>
            </a:solidFill>
            <a:ln w="0">
              <a:solidFill>
                <a:srgbClr val="000000"/>
              </a:solidFill>
              <a:miter lim="800000"/>
              <a:headEnd/>
              <a:tailEnd/>
            </a:ln>
          </p:spPr>
          <p:txBody>
            <a:bodyPr/>
            <a:lstStyle/>
            <a:p>
              <a:endParaRPr lang="es-ES"/>
            </a:p>
          </p:txBody>
        </p:sp>
        <p:sp>
          <p:nvSpPr>
            <p:cNvPr id="167154" name="Rectangle 242"/>
            <p:cNvSpPr>
              <a:spLocks noChangeArrowheads="1"/>
            </p:cNvSpPr>
            <p:nvPr/>
          </p:nvSpPr>
          <p:spPr bwMode="auto">
            <a:xfrm>
              <a:off x="5013" y="1063"/>
              <a:ext cx="54" cy="66"/>
            </a:xfrm>
            <a:prstGeom prst="rect">
              <a:avLst/>
            </a:prstGeom>
            <a:solidFill>
              <a:srgbClr val="008000"/>
            </a:solidFill>
            <a:ln w="12700">
              <a:solidFill>
                <a:srgbClr val="000000"/>
              </a:solidFill>
              <a:miter lim="800000"/>
              <a:headEnd/>
              <a:tailEnd/>
            </a:ln>
          </p:spPr>
          <p:txBody>
            <a:bodyPr/>
            <a:lstStyle/>
            <a:p>
              <a:endParaRPr lang="es-ES"/>
            </a:p>
          </p:txBody>
        </p:sp>
        <p:sp>
          <p:nvSpPr>
            <p:cNvPr id="167155" name="Rectangle 243"/>
            <p:cNvSpPr>
              <a:spLocks noChangeArrowheads="1"/>
            </p:cNvSpPr>
            <p:nvPr/>
          </p:nvSpPr>
          <p:spPr bwMode="auto">
            <a:xfrm>
              <a:off x="5097" y="1016"/>
              <a:ext cx="459" cy="145"/>
            </a:xfrm>
            <a:prstGeom prst="rect">
              <a:avLst/>
            </a:prstGeom>
            <a:noFill/>
            <a:ln w="9525">
              <a:noFill/>
              <a:miter lim="800000"/>
              <a:headEnd/>
              <a:tailEnd/>
            </a:ln>
          </p:spPr>
          <p:txBody>
            <a:bodyPr wrap="none" lIns="0" tIns="0" rIns="0" bIns="0">
              <a:spAutoFit/>
            </a:bodyPr>
            <a:lstStyle/>
            <a:p>
              <a:r>
                <a:rPr lang="es-ES" sz="1500">
                  <a:solidFill>
                    <a:srgbClr val="000000"/>
                  </a:solidFill>
                </a:rPr>
                <a:t>Sin Mirex</a:t>
              </a:r>
              <a:endParaRPr lang="es-ES"/>
            </a:p>
          </p:txBody>
        </p:sp>
        <p:sp>
          <p:nvSpPr>
            <p:cNvPr id="167156" name="Rectangle 244"/>
            <p:cNvSpPr>
              <a:spLocks noChangeArrowheads="1"/>
            </p:cNvSpPr>
            <p:nvPr/>
          </p:nvSpPr>
          <p:spPr bwMode="auto">
            <a:xfrm>
              <a:off x="5013" y="1261"/>
              <a:ext cx="54" cy="65"/>
            </a:xfrm>
            <a:prstGeom prst="rect">
              <a:avLst/>
            </a:prstGeom>
            <a:solidFill>
              <a:srgbClr val="3366FF"/>
            </a:solidFill>
            <a:ln w="12700">
              <a:solidFill>
                <a:srgbClr val="000000"/>
              </a:solidFill>
              <a:miter lim="800000"/>
              <a:headEnd/>
              <a:tailEnd/>
            </a:ln>
          </p:spPr>
          <p:txBody>
            <a:bodyPr/>
            <a:lstStyle/>
            <a:p>
              <a:endParaRPr lang="es-ES"/>
            </a:p>
          </p:txBody>
        </p:sp>
        <p:sp>
          <p:nvSpPr>
            <p:cNvPr id="167157" name="Rectangle 245"/>
            <p:cNvSpPr>
              <a:spLocks noChangeArrowheads="1"/>
            </p:cNvSpPr>
            <p:nvPr/>
          </p:nvSpPr>
          <p:spPr bwMode="auto">
            <a:xfrm>
              <a:off x="5097" y="1214"/>
              <a:ext cx="284" cy="145"/>
            </a:xfrm>
            <a:prstGeom prst="rect">
              <a:avLst/>
            </a:prstGeom>
            <a:noFill/>
            <a:ln w="9525">
              <a:noFill/>
              <a:miter lim="800000"/>
              <a:headEnd/>
              <a:tailEnd/>
            </a:ln>
          </p:spPr>
          <p:txBody>
            <a:bodyPr wrap="none" lIns="0" tIns="0" rIns="0" bIns="0">
              <a:spAutoFit/>
            </a:bodyPr>
            <a:lstStyle/>
            <a:p>
              <a:r>
                <a:rPr lang="es-ES" sz="1500">
                  <a:solidFill>
                    <a:srgbClr val="000000"/>
                  </a:solidFill>
                </a:rPr>
                <a:t>Mirex</a:t>
              </a:r>
              <a:endParaRPr lang="es-ES"/>
            </a:p>
          </p:txBody>
        </p:sp>
        <p:sp>
          <p:nvSpPr>
            <p:cNvPr id="167158" name="Rectangle 246"/>
            <p:cNvSpPr>
              <a:spLocks noChangeArrowheads="1"/>
            </p:cNvSpPr>
            <p:nvPr/>
          </p:nvSpPr>
          <p:spPr bwMode="auto">
            <a:xfrm>
              <a:off x="5013" y="1458"/>
              <a:ext cx="54" cy="66"/>
            </a:xfrm>
            <a:prstGeom prst="rect">
              <a:avLst/>
            </a:prstGeom>
            <a:solidFill>
              <a:srgbClr val="FF6600"/>
            </a:solidFill>
            <a:ln w="12700">
              <a:solidFill>
                <a:srgbClr val="000000"/>
              </a:solidFill>
              <a:miter lim="800000"/>
              <a:headEnd/>
              <a:tailEnd/>
            </a:ln>
          </p:spPr>
          <p:txBody>
            <a:bodyPr/>
            <a:lstStyle/>
            <a:p>
              <a:endParaRPr lang="es-ES"/>
            </a:p>
          </p:txBody>
        </p:sp>
        <p:sp>
          <p:nvSpPr>
            <p:cNvPr id="167159" name="Rectangle 247"/>
            <p:cNvSpPr>
              <a:spLocks noChangeArrowheads="1"/>
            </p:cNvSpPr>
            <p:nvPr/>
          </p:nvSpPr>
          <p:spPr bwMode="auto">
            <a:xfrm>
              <a:off x="5097" y="1411"/>
              <a:ext cx="233" cy="145"/>
            </a:xfrm>
            <a:prstGeom prst="rect">
              <a:avLst/>
            </a:prstGeom>
            <a:noFill/>
            <a:ln w="9525">
              <a:noFill/>
              <a:miter lim="800000"/>
              <a:headEnd/>
              <a:tailEnd/>
            </a:ln>
          </p:spPr>
          <p:txBody>
            <a:bodyPr wrap="none" lIns="0" tIns="0" rIns="0" bIns="0">
              <a:spAutoFit/>
            </a:bodyPr>
            <a:lstStyle/>
            <a:p>
              <a:r>
                <a:rPr lang="es-ES" sz="1500">
                  <a:solidFill>
                    <a:srgbClr val="000000"/>
                  </a:solidFill>
                </a:rPr>
                <a:t>Caso</a:t>
              </a:r>
              <a:endParaRPr lang="es-ES"/>
            </a:p>
          </p:txBody>
        </p:sp>
        <p:sp>
          <p:nvSpPr>
            <p:cNvPr id="167160" name="Rectangle 248"/>
            <p:cNvSpPr>
              <a:spLocks noChangeArrowheads="1"/>
            </p:cNvSpPr>
            <p:nvPr/>
          </p:nvSpPr>
          <p:spPr bwMode="auto">
            <a:xfrm>
              <a:off x="182" y="527"/>
              <a:ext cx="5388" cy="2690"/>
            </a:xfrm>
            <a:prstGeom prst="rect">
              <a:avLst/>
            </a:prstGeom>
            <a:noFill/>
            <a:ln w="12700">
              <a:solidFill>
                <a:srgbClr val="000000"/>
              </a:solid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4" name="Text Box 8"/>
          <p:cNvSpPr txBox="1">
            <a:spLocks noChangeArrowheads="1"/>
          </p:cNvSpPr>
          <p:nvPr/>
        </p:nvSpPr>
        <p:spPr bwMode="auto">
          <a:xfrm>
            <a:off x="440267" y="5181601"/>
            <a:ext cx="8153400" cy="1015663"/>
          </a:xfrm>
          <a:prstGeom prst="rect">
            <a:avLst/>
          </a:prstGeom>
          <a:noFill/>
          <a:ln w="41275" algn="ctr">
            <a:noFill/>
            <a:miter lim="800000"/>
            <a:headEnd/>
            <a:tailEnd/>
          </a:ln>
          <a:effectLst/>
        </p:spPr>
        <p:txBody>
          <a:bodyPr>
            <a:spAutoFit/>
          </a:bodyPr>
          <a:lstStyle/>
          <a:p>
            <a:pPr algn="ctr">
              <a:spcBef>
                <a:spcPct val="50000"/>
              </a:spcBef>
            </a:pPr>
            <a:r>
              <a:rPr lang="es-ES" sz="2000" b="1">
                <a:latin typeface="Garamond" pitchFamily="18" charset="0"/>
              </a:rPr>
              <a:t>El sujeto caso de estudio presenta un rendimiento en cada una de las áreas que componen el test por debajo de la media de los otros dos grupos.</a:t>
            </a:r>
          </a:p>
        </p:txBody>
      </p:sp>
      <p:sp>
        <p:nvSpPr>
          <p:cNvPr id="167945" name="Line 9"/>
          <p:cNvSpPr>
            <a:spLocks noChangeShapeType="1"/>
          </p:cNvSpPr>
          <p:nvPr/>
        </p:nvSpPr>
        <p:spPr bwMode="auto">
          <a:xfrm>
            <a:off x="3276600" y="1600200"/>
            <a:ext cx="0" cy="6096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7946" name="Line 10"/>
          <p:cNvSpPr>
            <a:spLocks noChangeShapeType="1"/>
          </p:cNvSpPr>
          <p:nvPr/>
        </p:nvSpPr>
        <p:spPr bwMode="auto">
          <a:xfrm>
            <a:off x="4267200" y="1600200"/>
            <a:ext cx="0" cy="6096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7947" name="Line 11"/>
          <p:cNvSpPr>
            <a:spLocks noChangeShapeType="1"/>
          </p:cNvSpPr>
          <p:nvPr/>
        </p:nvSpPr>
        <p:spPr bwMode="auto">
          <a:xfrm>
            <a:off x="5867400" y="1752600"/>
            <a:ext cx="0" cy="533400"/>
          </a:xfrm>
          <a:prstGeom prst="line">
            <a:avLst/>
          </a:prstGeom>
          <a:noFill/>
          <a:ln w="41275">
            <a:solidFill>
              <a:schemeClr val="tx1"/>
            </a:solidFill>
            <a:round/>
            <a:headEnd/>
            <a:tailEnd type="triangle" w="med" len="med"/>
          </a:ln>
          <a:effectLst/>
        </p:spPr>
        <p:txBody>
          <a:bodyPr anchor="ctr">
            <a:spAutoFit/>
          </a:bodyPr>
          <a:lstStyle/>
          <a:p>
            <a:endParaRPr lang="es-ES"/>
          </a:p>
        </p:txBody>
      </p:sp>
      <p:sp>
        <p:nvSpPr>
          <p:cNvPr id="167948" name="Oval 12"/>
          <p:cNvSpPr>
            <a:spLocks noChangeArrowheads="1"/>
          </p:cNvSpPr>
          <p:nvPr/>
        </p:nvSpPr>
        <p:spPr bwMode="auto">
          <a:xfrm>
            <a:off x="4724400" y="914400"/>
            <a:ext cx="152400" cy="519351"/>
          </a:xfrm>
          <a:prstGeom prst="ellipse">
            <a:avLst/>
          </a:prstGeom>
          <a:solidFill>
            <a:srgbClr val="FF0000"/>
          </a:solidFill>
          <a:ln w="41275" algn="ctr">
            <a:solidFill>
              <a:srgbClr val="FF6600"/>
            </a:solidFill>
            <a:round/>
            <a:headEnd/>
            <a:tailEnd/>
          </a:ln>
          <a:effectLst/>
        </p:spPr>
        <p:txBody>
          <a:bodyPr anchor="ctr">
            <a:spAutoFit/>
          </a:bodyPr>
          <a:lstStyle/>
          <a:p>
            <a:endParaRPr lang="es-ES"/>
          </a:p>
        </p:txBody>
      </p:sp>
      <p:grpSp>
        <p:nvGrpSpPr>
          <p:cNvPr id="2" name="Group 14"/>
          <p:cNvGrpSpPr>
            <a:grpSpLocks noChangeAspect="1"/>
          </p:cNvGrpSpPr>
          <p:nvPr/>
        </p:nvGrpSpPr>
        <p:grpSpPr bwMode="auto">
          <a:xfrm>
            <a:off x="304800" y="609600"/>
            <a:ext cx="8458200" cy="4267200"/>
            <a:chOff x="192" y="240"/>
            <a:chExt cx="5328" cy="2736"/>
          </a:xfrm>
        </p:grpSpPr>
        <p:sp>
          <p:nvSpPr>
            <p:cNvPr id="167949" name="AutoShape 13"/>
            <p:cNvSpPr>
              <a:spLocks noChangeAspect="1" noChangeArrowheads="1" noTextEdit="1"/>
            </p:cNvSpPr>
            <p:nvPr/>
          </p:nvSpPr>
          <p:spPr bwMode="auto">
            <a:xfrm>
              <a:off x="192" y="240"/>
              <a:ext cx="5328" cy="2736"/>
            </a:xfrm>
            <a:prstGeom prst="rect">
              <a:avLst/>
            </a:prstGeom>
            <a:noFill/>
            <a:ln w="9525">
              <a:noFill/>
              <a:miter lim="800000"/>
              <a:headEnd/>
              <a:tailEnd/>
            </a:ln>
          </p:spPr>
          <p:txBody>
            <a:bodyPr/>
            <a:lstStyle/>
            <a:p>
              <a:endParaRPr lang="es-ES"/>
            </a:p>
          </p:txBody>
        </p:sp>
        <p:sp>
          <p:nvSpPr>
            <p:cNvPr id="167951" name="Rectangle 15"/>
            <p:cNvSpPr>
              <a:spLocks noChangeArrowheads="1"/>
            </p:cNvSpPr>
            <p:nvPr/>
          </p:nvSpPr>
          <p:spPr bwMode="auto">
            <a:xfrm>
              <a:off x="234" y="272"/>
              <a:ext cx="5236" cy="2672"/>
            </a:xfrm>
            <a:prstGeom prst="rect">
              <a:avLst/>
            </a:prstGeom>
            <a:solidFill>
              <a:srgbClr val="FFFFFF"/>
            </a:solidFill>
            <a:ln w="0">
              <a:solidFill>
                <a:srgbClr val="000000"/>
              </a:solidFill>
              <a:miter lim="800000"/>
              <a:headEnd/>
              <a:tailEnd/>
            </a:ln>
          </p:spPr>
          <p:txBody>
            <a:bodyPr/>
            <a:lstStyle/>
            <a:p>
              <a:endParaRPr lang="es-ES"/>
            </a:p>
          </p:txBody>
        </p:sp>
        <p:sp>
          <p:nvSpPr>
            <p:cNvPr id="167952" name="Rectangle 16"/>
            <p:cNvSpPr>
              <a:spLocks noChangeArrowheads="1"/>
            </p:cNvSpPr>
            <p:nvPr/>
          </p:nvSpPr>
          <p:spPr bwMode="auto">
            <a:xfrm>
              <a:off x="926" y="420"/>
              <a:ext cx="3668" cy="96"/>
            </a:xfrm>
            <a:prstGeom prst="rect">
              <a:avLst/>
            </a:prstGeom>
            <a:solidFill>
              <a:srgbClr val="FFFFCC"/>
            </a:solidFill>
            <a:ln w="9525">
              <a:noFill/>
              <a:miter lim="800000"/>
              <a:headEnd/>
              <a:tailEnd/>
            </a:ln>
          </p:spPr>
          <p:txBody>
            <a:bodyPr/>
            <a:lstStyle/>
            <a:p>
              <a:endParaRPr lang="es-ES"/>
            </a:p>
          </p:txBody>
        </p:sp>
        <p:sp>
          <p:nvSpPr>
            <p:cNvPr id="167953" name="Rectangle 17"/>
            <p:cNvSpPr>
              <a:spLocks noChangeArrowheads="1"/>
            </p:cNvSpPr>
            <p:nvPr/>
          </p:nvSpPr>
          <p:spPr bwMode="auto">
            <a:xfrm>
              <a:off x="926" y="516"/>
              <a:ext cx="3668" cy="90"/>
            </a:xfrm>
            <a:prstGeom prst="rect">
              <a:avLst/>
            </a:prstGeom>
            <a:solidFill>
              <a:srgbClr val="FFFFCA"/>
            </a:solidFill>
            <a:ln w="9525">
              <a:noFill/>
              <a:miter lim="800000"/>
              <a:headEnd/>
              <a:tailEnd/>
            </a:ln>
          </p:spPr>
          <p:txBody>
            <a:bodyPr/>
            <a:lstStyle/>
            <a:p>
              <a:endParaRPr lang="es-ES"/>
            </a:p>
          </p:txBody>
        </p:sp>
        <p:sp>
          <p:nvSpPr>
            <p:cNvPr id="167954" name="Rectangle 18"/>
            <p:cNvSpPr>
              <a:spLocks noChangeArrowheads="1"/>
            </p:cNvSpPr>
            <p:nvPr/>
          </p:nvSpPr>
          <p:spPr bwMode="auto">
            <a:xfrm>
              <a:off x="926" y="606"/>
              <a:ext cx="3668" cy="64"/>
            </a:xfrm>
            <a:prstGeom prst="rect">
              <a:avLst/>
            </a:prstGeom>
            <a:solidFill>
              <a:srgbClr val="FFFFC8"/>
            </a:solidFill>
            <a:ln w="9525">
              <a:noFill/>
              <a:miter lim="800000"/>
              <a:headEnd/>
              <a:tailEnd/>
            </a:ln>
          </p:spPr>
          <p:txBody>
            <a:bodyPr/>
            <a:lstStyle/>
            <a:p>
              <a:endParaRPr lang="es-ES"/>
            </a:p>
          </p:txBody>
        </p:sp>
        <p:sp>
          <p:nvSpPr>
            <p:cNvPr id="167955" name="Rectangle 19"/>
            <p:cNvSpPr>
              <a:spLocks noChangeArrowheads="1"/>
            </p:cNvSpPr>
            <p:nvPr/>
          </p:nvSpPr>
          <p:spPr bwMode="auto">
            <a:xfrm>
              <a:off x="926" y="670"/>
              <a:ext cx="3668" cy="58"/>
            </a:xfrm>
            <a:prstGeom prst="rect">
              <a:avLst/>
            </a:prstGeom>
            <a:solidFill>
              <a:srgbClr val="FFFFC6"/>
            </a:solidFill>
            <a:ln w="9525">
              <a:noFill/>
              <a:miter lim="800000"/>
              <a:headEnd/>
              <a:tailEnd/>
            </a:ln>
          </p:spPr>
          <p:txBody>
            <a:bodyPr/>
            <a:lstStyle/>
            <a:p>
              <a:endParaRPr lang="es-ES"/>
            </a:p>
          </p:txBody>
        </p:sp>
        <p:sp>
          <p:nvSpPr>
            <p:cNvPr id="167956" name="Rectangle 20"/>
            <p:cNvSpPr>
              <a:spLocks noChangeArrowheads="1"/>
            </p:cNvSpPr>
            <p:nvPr/>
          </p:nvSpPr>
          <p:spPr bwMode="auto">
            <a:xfrm>
              <a:off x="926" y="728"/>
              <a:ext cx="3668" cy="45"/>
            </a:xfrm>
            <a:prstGeom prst="rect">
              <a:avLst/>
            </a:prstGeom>
            <a:solidFill>
              <a:srgbClr val="FFFFC4"/>
            </a:solidFill>
            <a:ln w="9525">
              <a:noFill/>
              <a:miter lim="800000"/>
              <a:headEnd/>
              <a:tailEnd/>
            </a:ln>
          </p:spPr>
          <p:txBody>
            <a:bodyPr/>
            <a:lstStyle/>
            <a:p>
              <a:endParaRPr lang="es-ES"/>
            </a:p>
          </p:txBody>
        </p:sp>
        <p:sp>
          <p:nvSpPr>
            <p:cNvPr id="167957" name="Rectangle 21"/>
            <p:cNvSpPr>
              <a:spLocks noChangeArrowheads="1"/>
            </p:cNvSpPr>
            <p:nvPr/>
          </p:nvSpPr>
          <p:spPr bwMode="auto">
            <a:xfrm>
              <a:off x="926" y="773"/>
              <a:ext cx="3668" cy="32"/>
            </a:xfrm>
            <a:prstGeom prst="rect">
              <a:avLst/>
            </a:prstGeom>
            <a:solidFill>
              <a:srgbClr val="FFFFC2"/>
            </a:solidFill>
            <a:ln w="9525">
              <a:noFill/>
              <a:miter lim="800000"/>
              <a:headEnd/>
              <a:tailEnd/>
            </a:ln>
          </p:spPr>
          <p:txBody>
            <a:bodyPr/>
            <a:lstStyle/>
            <a:p>
              <a:endParaRPr lang="es-ES"/>
            </a:p>
          </p:txBody>
        </p:sp>
        <p:sp>
          <p:nvSpPr>
            <p:cNvPr id="167958" name="Rectangle 22"/>
            <p:cNvSpPr>
              <a:spLocks noChangeArrowheads="1"/>
            </p:cNvSpPr>
            <p:nvPr/>
          </p:nvSpPr>
          <p:spPr bwMode="auto">
            <a:xfrm>
              <a:off x="926" y="805"/>
              <a:ext cx="3668" cy="39"/>
            </a:xfrm>
            <a:prstGeom prst="rect">
              <a:avLst/>
            </a:prstGeom>
            <a:solidFill>
              <a:srgbClr val="FFFFC0"/>
            </a:solidFill>
            <a:ln w="9525">
              <a:noFill/>
              <a:miter lim="800000"/>
              <a:headEnd/>
              <a:tailEnd/>
            </a:ln>
          </p:spPr>
          <p:txBody>
            <a:bodyPr/>
            <a:lstStyle/>
            <a:p>
              <a:endParaRPr lang="es-ES"/>
            </a:p>
          </p:txBody>
        </p:sp>
        <p:sp>
          <p:nvSpPr>
            <p:cNvPr id="167959" name="Rectangle 23"/>
            <p:cNvSpPr>
              <a:spLocks noChangeArrowheads="1"/>
            </p:cNvSpPr>
            <p:nvPr/>
          </p:nvSpPr>
          <p:spPr bwMode="auto">
            <a:xfrm>
              <a:off x="926" y="844"/>
              <a:ext cx="3668" cy="38"/>
            </a:xfrm>
            <a:prstGeom prst="rect">
              <a:avLst/>
            </a:prstGeom>
            <a:solidFill>
              <a:srgbClr val="FFFFBE"/>
            </a:solidFill>
            <a:ln w="9525">
              <a:noFill/>
              <a:miter lim="800000"/>
              <a:headEnd/>
              <a:tailEnd/>
            </a:ln>
          </p:spPr>
          <p:txBody>
            <a:bodyPr/>
            <a:lstStyle/>
            <a:p>
              <a:endParaRPr lang="es-ES"/>
            </a:p>
          </p:txBody>
        </p:sp>
        <p:sp>
          <p:nvSpPr>
            <p:cNvPr id="167960" name="Rectangle 24"/>
            <p:cNvSpPr>
              <a:spLocks noChangeArrowheads="1"/>
            </p:cNvSpPr>
            <p:nvPr/>
          </p:nvSpPr>
          <p:spPr bwMode="auto">
            <a:xfrm>
              <a:off x="926" y="882"/>
              <a:ext cx="3668" cy="26"/>
            </a:xfrm>
            <a:prstGeom prst="rect">
              <a:avLst/>
            </a:prstGeom>
            <a:solidFill>
              <a:srgbClr val="FFFFBC"/>
            </a:solidFill>
            <a:ln w="9525">
              <a:noFill/>
              <a:miter lim="800000"/>
              <a:headEnd/>
              <a:tailEnd/>
            </a:ln>
          </p:spPr>
          <p:txBody>
            <a:bodyPr/>
            <a:lstStyle/>
            <a:p>
              <a:endParaRPr lang="es-ES"/>
            </a:p>
          </p:txBody>
        </p:sp>
        <p:sp>
          <p:nvSpPr>
            <p:cNvPr id="167961" name="Rectangle 25"/>
            <p:cNvSpPr>
              <a:spLocks noChangeArrowheads="1"/>
            </p:cNvSpPr>
            <p:nvPr/>
          </p:nvSpPr>
          <p:spPr bwMode="auto">
            <a:xfrm>
              <a:off x="926" y="908"/>
              <a:ext cx="3668" cy="26"/>
            </a:xfrm>
            <a:prstGeom prst="rect">
              <a:avLst/>
            </a:prstGeom>
            <a:solidFill>
              <a:srgbClr val="FFFFBA"/>
            </a:solidFill>
            <a:ln w="9525">
              <a:noFill/>
              <a:miter lim="800000"/>
              <a:headEnd/>
              <a:tailEnd/>
            </a:ln>
          </p:spPr>
          <p:txBody>
            <a:bodyPr/>
            <a:lstStyle/>
            <a:p>
              <a:endParaRPr lang="es-ES"/>
            </a:p>
          </p:txBody>
        </p:sp>
        <p:sp>
          <p:nvSpPr>
            <p:cNvPr id="167962" name="Rectangle 26"/>
            <p:cNvSpPr>
              <a:spLocks noChangeArrowheads="1"/>
            </p:cNvSpPr>
            <p:nvPr/>
          </p:nvSpPr>
          <p:spPr bwMode="auto">
            <a:xfrm>
              <a:off x="926" y="934"/>
              <a:ext cx="3668" cy="25"/>
            </a:xfrm>
            <a:prstGeom prst="rect">
              <a:avLst/>
            </a:prstGeom>
            <a:solidFill>
              <a:srgbClr val="FFFFB8"/>
            </a:solidFill>
            <a:ln w="9525">
              <a:noFill/>
              <a:miter lim="800000"/>
              <a:headEnd/>
              <a:tailEnd/>
            </a:ln>
          </p:spPr>
          <p:txBody>
            <a:bodyPr/>
            <a:lstStyle/>
            <a:p>
              <a:endParaRPr lang="es-ES"/>
            </a:p>
          </p:txBody>
        </p:sp>
        <p:sp>
          <p:nvSpPr>
            <p:cNvPr id="167963" name="Rectangle 27"/>
            <p:cNvSpPr>
              <a:spLocks noChangeArrowheads="1"/>
            </p:cNvSpPr>
            <p:nvPr/>
          </p:nvSpPr>
          <p:spPr bwMode="auto">
            <a:xfrm>
              <a:off x="926" y="959"/>
              <a:ext cx="3668" cy="26"/>
            </a:xfrm>
            <a:prstGeom prst="rect">
              <a:avLst/>
            </a:prstGeom>
            <a:solidFill>
              <a:srgbClr val="FFFFB6"/>
            </a:solidFill>
            <a:ln w="9525">
              <a:noFill/>
              <a:miter lim="800000"/>
              <a:headEnd/>
              <a:tailEnd/>
            </a:ln>
          </p:spPr>
          <p:txBody>
            <a:bodyPr/>
            <a:lstStyle/>
            <a:p>
              <a:endParaRPr lang="es-ES"/>
            </a:p>
          </p:txBody>
        </p:sp>
        <p:sp>
          <p:nvSpPr>
            <p:cNvPr id="167964" name="Rectangle 28"/>
            <p:cNvSpPr>
              <a:spLocks noChangeArrowheads="1"/>
            </p:cNvSpPr>
            <p:nvPr/>
          </p:nvSpPr>
          <p:spPr bwMode="auto">
            <a:xfrm>
              <a:off x="926" y="985"/>
              <a:ext cx="3668" cy="32"/>
            </a:xfrm>
            <a:prstGeom prst="rect">
              <a:avLst/>
            </a:prstGeom>
            <a:solidFill>
              <a:srgbClr val="FFFFB4"/>
            </a:solidFill>
            <a:ln w="9525">
              <a:noFill/>
              <a:miter lim="800000"/>
              <a:headEnd/>
              <a:tailEnd/>
            </a:ln>
          </p:spPr>
          <p:txBody>
            <a:bodyPr/>
            <a:lstStyle/>
            <a:p>
              <a:endParaRPr lang="es-ES"/>
            </a:p>
          </p:txBody>
        </p:sp>
        <p:sp>
          <p:nvSpPr>
            <p:cNvPr id="167965" name="Rectangle 29"/>
            <p:cNvSpPr>
              <a:spLocks noChangeArrowheads="1"/>
            </p:cNvSpPr>
            <p:nvPr/>
          </p:nvSpPr>
          <p:spPr bwMode="auto">
            <a:xfrm>
              <a:off x="926" y="1017"/>
              <a:ext cx="3668" cy="19"/>
            </a:xfrm>
            <a:prstGeom prst="rect">
              <a:avLst/>
            </a:prstGeom>
            <a:solidFill>
              <a:srgbClr val="FFFFB2"/>
            </a:solidFill>
            <a:ln w="9525">
              <a:noFill/>
              <a:miter lim="800000"/>
              <a:headEnd/>
              <a:tailEnd/>
            </a:ln>
          </p:spPr>
          <p:txBody>
            <a:bodyPr/>
            <a:lstStyle/>
            <a:p>
              <a:endParaRPr lang="es-ES"/>
            </a:p>
          </p:txBody>
        </p:sp>
        <p:sp>
          <p:nvSpPr>
            <p:cNvPr id="167966" name="Rectangle 30"/>
            <p:cNvSpPr>
              <a:spLocks noChangeArrowheads="1"/>
            </p:cNvSpPr>
            <p:nvPr/>
          </p:nvSpPr>
          <p:spPr bwMode="auto">
            <a:xfrm>
              <a:off x="926" y="1036"/>
              <a:ext cx="3668" cy="20"/>
            </a:xfrm>
            <a:prstGeom prst="rect">
              <a:avLst/>
            </a:prstGeom>
            <a:solidFill>
              <a:srgbClr val="FFFFB0"/>
            </a:solidFill>
            <a:ln w="9525">
              <a:noFill/>
              <a:miter lim="800000"/>
              <a:headEnd/>
              <a:tailEnd/>
            </a:ln>
          </p:spPr>
          <p:txBody>
            <a:bodyPr/>
            <a:lstStyle/>
            <a:p>
              <a:endParaRPr lang="es-ES"/>
            </a:p>
          </p:txBody>
        </p:sp>
        <p:sp>
          <p:nvSpPr>
            <p:cNvPr id="167967" name="Rectangle 31"/>
            <p:cNvSpPr>
              <a:spLocks noChangeArrowheads="1"/>
            </p:cNvSpPr>
            <p:nvPr/>
          </p:nvSpPr>
          <p:spPr bwMode="auto">
            <a:xfrm>
              <a:off x="926" y="1056"/>
              <a:ext cx="3668" cy="19"/>
            </a:xfrm>
            <a:prstGeom prst="rect">
              <a:avLst/>
            </a:prstGeom>
            <a:solidFill>
              <a:srgbClr val="FFFFAE"/>
            </a:solidFill>
            <a:ln w="9525">
              <a:noFill/>
              <a:miter lim="800000"/>
              <a:headEnd/>
              <a:tailEnd/>
            </a:ln>
          </p:spPr>
          <p:txBody>
            <a:bodyPr/>
            <a:lstStyle/>
            <a:p>
              <a:endParaRPr lang="es-ES"/>
            </a:p>
          </p:txBody>
        </p:sp>
        <p:sp>
          <p:nvSpPr>
            <p:cNvPr id="167968" name="Rectangle 32"/>
            <p:cNvSpPr>
              <a:spLocks noChangeArrowheads="1"/>
            </p:cNvSpPr>
            <p:nvPr/>
          </p:nvSpPr>
          <p:spPr bwMode="auto">
            <a:xfrm>
              <a:off x="926" y="1075"/>
              <a:ext cx="3668" cy="19"/>
            </a:xfrm>
            <a:prstGeom prst="rect">
              <a:avLst/>
            </a:prstGeom>
            <a:solidFill>
              <a:srgbClr val="FFFFAC"/>
            </a:solidFill>
            <a:ln w="9525">
              <a:noFill/>
              <a:miter lim="800000"/>
              <a:headEnd/>
              <a:tailEnd/>
            </a:ln>
          </p:spPr>
          <p:txBody>
            <a:bodyPr/>
            <a:lstStyle/>
            <a:p>
              <a:endParaRPr lang="es-ES"/>
            </a:p>
          </p:txBody>
        </p:sp>
        <p:sp>
          <p:nvSpPr>
            <p:cNvPr id="167969" name="Rectangle 33"/>
            <p:cNvSpPr>
              <a:spLocks noChangeArrowheads="1"/>
            </p:cNvSpPr>
            <p:nvPr/>
          </p:nvSpPr>
          <p:spPr bwMode="auto">
            <a:xfrm>
              <a:off x="926" y="1094"/>
              <a:ext cx="3668" cy="19"/>
            </a:xfrm>
            <a:prstGeom prst="rect">
              <a:avLst/>
            </a:prstGeom>
            <a:solidFill>
              <a:srgbClr val="FFFFAA"/>
            </a:solidFill>
            <a:ln w="9525">
              <a:noFill/>
              <a:miter lim="800000"/>
              <a:headEnd/>
              <a:tailEnd/>
            </a:ln>
          </p:spPr>
          <p:txBody>
            <a:bodyPr/>
            <a:lstStyle/>
            <a:p>
              <a:endParaRPr lang="es-ES"/>
            </a:p>
          </p:txBody>
        </p:sp>
        <p:sp>
          <p:nvSpPr>
            <p:cNvPr id="167970" name="Rectangle 34"/>
            <p:cNvSpPr>
              <a:spLocks noChangeArrowheads="1"/>
            </p:cNvSpPr>
            <p:nvPr/>
          </p:nvSpPr>
          <p:spPr bwMode="auto">
            <a:xfrm>
              <a:off x="926" y="1113"/>
              <a:ext cx="3668" cy="20"/>
            </a:xfrm>
            <a:prstGeom prst="rect">
              <a:avLst/>
            </a:prstGeom>
            <a:solidFill>
              <a:srgbClr val="FFFFA8"/>
            </a:solidFill>
            <a:ln w="9525">
              <a:noFill/>
              <a:miter lim="800000"/>
              <a:headEnd/>
              <a:tailEnd/>
            </a:ln>
          </p:spPr>
          <p:txBody>
            <a:bodyPr/>
            <a:lstStyle/>
            <a:p>
              <a:endParaRPr lang="es-ES"/>
            </a:p>
          </p:txBody>
        </p:sp>
        <p:sp>
          <p:nvSpPr>
            <p:cNvPr id="167971" name="Rectangle 35"/>
            <p:cNvSpPr>
              <a:spLocks noChangeArrowheads="1"/>
            </p:cNvSpPr>
            <p:nvPr/>
          </p:nvSpPr>
          <p:spPr bwMode="auto">
            <a:xfrm>
              <a:off x="926" y="1133"/>
              <a:ext cx="3668" cy="25"/>
            </a:xfrm>
            <a:prstGeom prst="rect">
              <a:avLst/>
            </a:prstGeom>
            <a:solidFill>
              <a:srgbClr val="FFFFA6"/>
            </a:solidFill>
            <a:ln w="9525">
              <a:noFill/>
              <a:miter lim="800000"/>
              <a:headEnd/>
              <a:tailEnd/>
            </a:ln>
          </p:spPr>
          <p:txBody>
            <a:bodyPr/>
            <a:lstStyle/>
            <a:p>
              <a:endParaRPr lang="es-ES"/>
            </a:p>
          </p:txBody>
        </p:sp>
        <p:sp>
          <p:nvSpPr>
            <p:cNvPr id="167972" name="Rectangle 36"/>
            <p:cNvSpPr>
              <a:spLocks noChangeArrowheads="1"/>
            </p:cNvSpPr>
            <p:nvPr/>
          </p:nvSpPr>
          <p:spPr bwMode="auto">
            <a:xfrm>
              <a:off x="926" y="1158"/>
              <a:ext cx="3668" cy="13"/>
            </a:xfrm>
            <a:prstGeom prst="rect">
              <a:avLst/>
            </a:prstGeom>
            <a:solidFill>
              <a:srgbClr val="FFFFA4"/>
            </a:solidFill>
            <a:ln w="9525">
              <a:noFill/>
              <a:miter lim="800000"/>
              <a:headEnd/>
              <a:tailEnd/>
            </a:ln>
          </p:spPr>
          <p:txBody>
            <a:bodyPr/>
            <a:lstStyle/>
            <a:p>
              <a:endParaRPr lang="es-ES"/>
            </a:p>
          </p:txBody>
        </p:sp>
        <p:sp>
          <p:nvSpPr>
            <p:cNvPr id="167973" name="Rectangle 37"/>
            <p:cNvSpPr>
              <a:spLocks noChangeArrowheads="1"/>
            </p:cNvSpPr>
            <p:nvPr/>
          </p:nvSpPr>
          <p:spPr bwMode="auto">
            <a:xfrm>
              <a:off x="926" y="1171"/>
              <a:ext cx="3668" cy="19"/>
            </a:xfrm>
            <a:prstGeom prst="rect">
              <a:avLst/>
            </a:prstGeom>
            <a:solidFill>
              <a:srgbClr val="FFFFA2"/>
            </a:solidFill>
            <a:ln w="9525">
              <a:noFill/>
              <a:miter lim="800000"/>
              <a:headEnd/>
              <a:tailEnd/>
            </a:ln>
          </p:spPr>
          <p:txBody>
            <a:bodyPr/>
            <a:lstStyle/>
            <a:p>
              <a:endParaRPr lang="es-ES"/>
            </a:p>
          </p:txBody>
        </p:sp>
        <p:sp>
          <p:nvSpPr>
            <p:cNvPr id="167974" name="Rectangle 38"/>
            <p:cNvSpPr>
              <a:spLocks noChangeArrowheads="1"/>
            </p:cNvSpPr>
            <p:nvPr/>
          </p:nvSpPr>
          <p:spPr bwMode="auto">
            <a:xfrm>
              <a:off x="926" y="1190"/>
              <a:ext cx="3668" cy="13"/>
            </a:xfrm>
            <a:prstGeom prst="rect">
              <a:avLst/>
            </a:prstGeom>
            <a:solidFill>
              <a:srgbClr val="FFFFA0"/>
            </a:solidFill>
            <a:ln w="9525">
              <a:noFill/>
              <a:miter lim="800000"/>
              <a:headEnd/>
              <a:tailEnd/>
            </a:ln>
          </p:spPr>
          <p:txBody>
            <a:bodyPr/>
            <a:lstStyle/>
            <a:p>
              <a:endParaRPr lang="es-ES"/>
            </a:p>
          </p:txBody>
        </p:sp>
        <p:sp>
          <p:nvSpPr>
            <p:cNvPr id="167975" name="Rectangle 39"/>
            <p:cNvSpPr>
              <a:spLocks noChangeArrowheads="1"/>
            </p:cNvSpPr>
            <p:nvPr/>
          </p:nvSpPr>
          <p:spPr bwMode="auto">
            <a:xfrm>
              <a:off x="926" y="1203"/>
              <a:ext cx="3668" cy="20"/>
            </a:xfrm>
            <a:prstGeom prst="rect">
              <a:avLst/>
            </a:prstGeom>
            <a:solidFill>
              <a:srgbClr val="FFFF9E"/>
            </a:solidFill>
            <a:ln w="9525">
              <a:noFill/>
              <a:miter lim="800000"/>
              <a:headEnd/>
              <a:tailEnd/>
            </a:ln>
          </p:spPr>
          <p:txBody>
            <a:bodyPr/>
            <a:lstStyle/>
            <a:p>
              <a:endParaRPr lang="es-ES"/>
            </a:p>
          </p:txBody>
        </p:sp>
        <p:sp>
          <p:nvSpPr>
            <p:cNvPr id="167976" name="Rectangle 40"/>
            <p:cNvSpPr>
              <a:spLocks noChangeArrowheads="1"/>
            </p:cNvSpPr>
            <p:nvPr/>
          </p:nvSpPr>
          <p:spPr bwMode="auto">
            <a:xfrm>
              <a:off x="926" y="1223"/>
              <a:ext cx="3668" cy="12"/>
            </a:xfrm>
            <a:prstGeom prst="rect">
              <a:avLst/>
            </a:prstGeom>
            <a:solidFill>
              <a:srgbClr val="FFFF9C"/>
            </a:solidFill>
            <a:ln w="9525">
              <a:noFill/>
              <a:miter lim="800000"/>
              <a:headEnd/>
              <a:tailEnd/>
            </a:ln>
          </p:spPr>
          <p:txBody>
            <a:bodyPr/>
            <a:lstStyle/>
            <a:p>
              <a:endParaRPr lang="es-ES"/>
            </a:p>
          </p:txBody>
        </p:sp>
        <p:sp>
          <p:nvSpPr>
            <p:cNvPr id="167977" name="Rectangle 41"/>
            <p:cNvSpPr>
              <a:spLocks noChangeArrowheads="1"/>
            </p:cNvSpPr>
            <p:nvPr/>
          </p:nvSpPr>
          <p:spPr bwMode="auto">
            <a:xfrm>
              <a:off x="926" y="1235"/>
              <a:ext cx="3668" cy="13"/>
            </a:xfrm>
            <a:prstGeom prst="rect">
              <a:avLst/>
            </a:prstGeom>
            <a:solidFill>
              <a:srgbClr val="FFFF9A"/>
            </a:solidFill>
            <a:ln w="9525">
              <a:noFill/>
              <a:miter lim="800000"/>
              <a:headEnd/>
              <a:tailEnd/>
            </a:ln>
          </p:spPr>
          <p:txBody>
            <a:bodyPr/>
            <a:lstStyle/>
            <a:p>
              <a:endParaRPr lang="es-ES"/>
            </a:p>
          </p:txBody>
        </p:sp>
        <p:sp>
          <p:nvSpPr>
            <p:cNvPr id="167978" name="Rectangle 42"/>
            <p:cNvSpPr>
              <a:spLocks noChangeArrowheads="1"/>
            </p:cNvSpPr>
            <p:nvPr/>
          </p:nvSpPr>
          <p:spPr bwMode="auto">
            <a:xfrm>
              <a:off x="926" y="1248"/>
              <a:ext cx="3668" cy="20"/>
            </a:xfrm>
            <a:prstGeom prst="rect">
              <a:avLst/>
            </a:prstGeom>
            <a:solidFill>
              <a:srgbClr val="FFFF98"/>
            </a:solidFill>
            <a:ln w="9525">
              <a:noFill/>
              <a:miter lim="800000"/>
              <a:headEnd/>
              <a:tailEnd/>
            </a:ln>
          </p:spPr>
          <p:txBody>
            <a:bodyPr/>
            <a:lstStyle/>
            <a:p>
              <a:endParaRPr lang="es-ES"/>
            </a:p>
          </p:txBody>
        </p:sp>
        <p:sp>
          <p:nvSpPr>
            <p:cNvPr id="167979" name="Rectangle 43"/>
            <p:cNvSpPr>
              <a:spLocks noChangeArrowheads="1"/>
            </p:cNvSpPr>
            <p:nvPr/>
          </p:nvSpPr>
          <p:spPr bwMode="auto">
            <a:xfrm>
              <a:off x="926" y="1268"/>
              <a:ext cx="3668" cy="19"/>
            </a:xfrm>
            <a:prstGeom prst="rect">
              <a:avLst/>
            </a:prstGeom>
            <a:solidFill>
              <a:srgbClr val="FFFF96"/>
            </a:solidFill>
            <a:ln w="9525">
              <a:noFill/>
              <a:miter lim="800000"/>
              <a:headEnd/>
              <a:tailEnd/>
            </a:ln>
          </p:spPr>
          <p:txBody>
            <a:bodyPr/>
            <a:lstStyle/>
            <a:p>
              <a:endParaRPr lang="es-ES"/>
            </a:p>
          </p:txBody>
        </p:sp>
        <p:sp>
          <p:nvSpPr>
            <p:cNvPr id="167980" name="Rectangle 44"/>
            <p:cNvSpPr>
              <a:spLocks noChangeArrowheads="1"/>
            </p:cNvSpPr>
            <p:nvPr/>
          </p:nvSpPr>
          <p:spPr bwMode="auto">
            <a:xfrm>
              <a:off x="926" y="1287"/>
              <a:ext cx="3668" cy="13"/>
            </a:xfrm>
            <a:prstGeom prst="rect">
              <a:avLst/>
            </a:prstGeom>
            <a:solidFill>
              <a:srgbClr val="FFFF94"/>
            </a:solidFill>
            <a:ln w="9525">
              <a:noFill/>
              <a:miter lim="800000"/>
              <a:headEnd/>
              <a:tailEnd/>
            </a:ln>
          </p:spPr>
          <p:txBody>
            <a:bodyPr/>
            <a:lstStyle/>
            <a:p>
              <a:endParaRPr lang="es-ES"/>
            </a:p>
          </p:txBody>
        </p:sp>
        <p:sp>
          <p:nvSpPr>
            <p:cNvPr id="167981" name="Rectangle 45"/>
            <p:cNvSpPr>
              <a:spLocks noChangeArrowheads="1"/>
            </p:cNvSpPr>
            <p:nvPr/>
          </p:nvSpPr>
          <p:spPr bwMode="auto">
            <a:xfrm>
              <a:off x="926" y="1300"/>
              <a:ext cx="3668" cy="13"/>
            </a:xfrm>
            <a:prstGeom prst="rect">
              <a:avLst/>
            </a:prstGeom>
            <a:solidFill>
              <a:srgbClr val="FFFF92"/>
            </a:solidFill>
            <a:ln w="9525">
              <a:noFill/>
              <a:miter lim="800000"/>
              <a:headEnd/>
              <a:tailEnd/>
            </a:ln>
          </p:spPr>
          <p:txBody>
            <a:bodyPr/>
            <a:lstStyle/>
            <a:p>
              <a:endParaRPr lang="es-ES"/>
            </a:p>
          </p:txBody>
        </p:sp>
        <p:sp>
          <p:nvSpPr>
            <p:cNvPr id="167982" name="Rectangle 46"/>
            <p:cNvSpPr>
              <a:spLocks noChangeArrowheads="1"/>
            </p:cNvSpPr>
            <p:nvPr/>
          </p:nvSpPr>
          <p:spPr bwMode="auto">
            <a:xfrm>
              <a:off x="926" y="1313"/>
              <a:ext cx="3668" cy="12"/>
            </a:xfrm>
            <a:prstGeom prst="rect">
              <a:avLst/>
            </a:prstGeom>
            <a:solidFill>
              <a:srgbClr val="FFFF90"/>
            </a:solidFill>
            <a:ln w="9525">
              <a:noFill/>
              <a:miter lim="800000"/>
              <a:headEnd/>
              <a:tailEnd/>
            </a:ln>
          </p:spPr>
          <p:txBody>
            <a:bodyPr/>
            <a:lstStyle/>
            <a:p>
              <a:endParaRPr lang="es-ES"/>
            </a:p>
          </p:txBody>
        </p:sp>
        <p:sp>
          <p:nvSpPr>
            <p:cNvPr id="167983" name="Rectangle 47"/>
            <p:cNvSpPr>
              <a:spLocks noChangeArrowheads="1"/>
            </p:cNvSpPr>
            <p:nvPr/>
          </p:nvSpPr>
          <p:spPr bwMode="auto">
            <a:xfrm>
              <a:off x="926" y="1325"/>
              <a:ext cx="3668" cy="20"/>
            </a:xfrm>
            <a:prstGeom prst="rect">
              <a:avLst/>
            </a:prstGeom>
            <a:solidFill>
              <a:srgbClr val="FFFF8E"/>
            </a:solidFill>
            <a:ln w="9525">
              <a:noFill/>
              <a:miter lim="800000"/>
              <a:headEnd/>
              <a:tailEnd/>
            </a:ln>
          </p:spPr>
          <p:txBody>
            <a:bodyPr/>
            <a:lstStyle/>
            <a:p>
              <a:endParaRPr lang="es-ES"/>
            </a:p>
          </p:txBody>
        </p:sp>
        <p:sp>
          <p:nvSpPr>
            <p:cNvPr id="167984" name="Rectangle 48"/>
            <p:cNvSpPr>
              <a:spLocks noChangeArrowheads="1"/>
            </p:cNvSpPr>
            <p:nvPr/>
          </p:nvSpPr>
          <p:spPr bwMode="auto">
            <a:xfrm>
              <a:off x="926" y="1345"/>
              <a:ext cx="3668" cy="12"/>
            </a:xfrm>
            <a:prstGeom prst="rect">
              <a:avLst/>
            </a:prstGeom>
            <a:solidFill>
              <a:srgbClr val="FFFF8C"/>
            </a:solidFill>
            <a:ln w="9525">
              <a:noFill/>
              <a:miter lim="800000"/>
              <a:headEnd/>
              <a:tailEnd/>
            </a:ln>
          </p:spPr>
          <p:txBody>
            <a:bodyPr/>
            <a:lstStyle/>
            <a:p>
              <a:endParaRPr lang="es-ES"/>
            </a:p>
          </p:txBody>
        </p:sp>
        <p:sp>
          <p:nvSpPr>
            <p:cNvPr id="167985" name="Rectangle 49"/>
            <p:cNvSpPr>
              <a:spLocks noChangeArrowheads="1"/>
            </p:cNvSpPr>
            <p:nvPr/>
          </p:nvSpPr>
          <p:spPr bwMode="auto">
            <a:xfrm>
              <a:off x="926" y="1357"/>
              <a:ext cx="3668" cy="13"/>
            </a:xfrm>
            <a:prstGeom prst="rect">
              <a:avLst/>
            </a:prstGeom>
            <a:solidFill>
              <a:srgbClr val="FFFF8A"/>
            </a:solidFill>
            <a:ln w="9525">
              <a:noFill/>
              <a:miter lim="800000"/>
              <a:headEnd/>
              <a:tailEnd/>
            </a:ln>
          </p:spPr>
          <p:txBody>
            <a:bodyPr/>
            <a:lstStyle/>
            <a:p>
              <a:endParaRPr lang="es-ES"/>
            </a:p>
          </p:txBody>
        </p:sp>
        <p:sp>
          <p:nvSpPr>
            <p:cNvPr id="167986" name="Rectangle 50"/>
            <p:cNvSpPr>
              <a:spLocks noChangeArrowheads="1"/>
            </p:cNvSpPr>
            <p:nvPr/>
          </p:nvSpPr>
          <p:spPr bwMode="auto">
            <a:xfrm>
              <a:off x="926" y="1370"/>
              <a:ext cx="3668" cy="13"/>
            </a:xfrm>
            <a:prstGeom prst="rect">
              <a:avLst/>
            </a:prstGeom>
            <a:solidFill>
              <a:srgbClr val="FFFF88"/>
            </a:solidFill>
            <a:ln w="9525">
              <a:noFill/>
              <a:miter lim="800000"/>
              <a:headEnd/>
              <a:tailEnd/>
            </a:ln>
          </p:spPr>
          <p:txBody>
            <a:bodyPr/>
            <a:lstStyle/>
            <a:p>
              <a:endParaRPr lang="es-ES"/>
            </a:p>
          </p:txBody>
        </p:sp>
        <p:sp>
          <p:nvSpPr>
            <p:cNvPr id="167987" name="Rectangle 51"/>
            <p:cNvSpPr>
              <a:spLocks noChangeArrowheads="1"/>
            </p:cNvSpPr>
            <p:nvPr/>
          </p:nvSpPr>
          <p:spPr bwMode="auto">
            <a:xfrm>
              <a:off x="926" y="1383"/>
              <a:ext cx="3668" cy="13"/>
            </a:xfrm>
            <a:prstGeom prst="rect">
              <a:avLst/>
            </a:prstGeom>
            <a:solidFill>
              <a:srgbClr val="FFFF86"/>
            </a:solidFill>
            <a:ln w="9525">
              <a:noFill/>
              <a:miter lim="800000"/>
              <a:headEnd/>
              <a:tailEnd/>
            </a:ln>
          </p:spPr>
          <p:txBody>
            <a:bodyPr/>
            <a:lstStyle/>
            <a:p>
              <a:endParaRPr lang="es-ES"/>
            </a:p>
          </p:txBody>
        </p:sp>
        <p:sp>
          <p:nvSpPr>
            <p:cNvPr id="167988" name="Rectangle 52"/>
            <p:cNvSpPr>
              <a:spLocks noChangeArrowheads="1"/>
            </p:cNvSpPr>
            <p:nvPr/>
          </p:nvSpPr>
          <p:spPr bwMode="auto">
            <a:xfrm>
              <a:off x="926" y="1396"/>
              <a:ext cx="3668" cy="13"/>
            </a:xfrm>
            <a:prstGeom prst="rect">
              <a:avLst/>
            </a:prstGeom>
            <a:solidFill>
              <a:srgbClr val="FFFF84"/>
            </a:solidFill>
            <a:ln w="9525">
              <a:noFill/>
              <a:miter lim="800000"/>
              <a:headEnd/>
              <a:tailEnd/>
            </a:ln>
          </p:spPr>
          <p:txBody>
            <a:bodyPr/>
            <a:lstStyle/>
            <a:p>
              <a:endParaRPr lang="es-ES"/>
            </a:p>
          </p:txBody>
        </p:sp>
        <p:sp>
          <p:nvSpPr>
            <p:cNvPr id="167989" name="Rectangle 53"/>
            <p:cNvSpPr>
              <a:spLocks noChangeArrowheads="1"/>
            </p:cNvSpPr>
            <p:nvPr/>
          </p:nvSpPr>
          <p:spPr bwMode="auto">
            <a:xfrm>
              <a:off x="926" y="1409"/>
              <a:ext cx="3668" cy="19"/>
            </a:xfrm>
            <a:prstGeom prst="rect">
              <a:avLst/>
            </a:prstGeom>
            <a:solidFill>
              <a:srgbClr val="FFFF82"/>
            </a:solidFill>
            <a:ln w="9525">
              <a:noFill/>
              <a:miter lim="800000"/>
              <a:headEnd/>
              <a:tailEnd/>
            </a:ln>
          </p:spPr>
          <p:txBody>
            <a:bodyPr/>
            <a:lstStyle/>
            <a:p>
              <a:endParaRPr lang="es-ES"/>
            </a:p>
          </p:txBody>
        </p:sp>
        <p:sp>
          <p:nvSpPr>
            <p:cNvPr id="167990" name="Rectangle 54"/>
            <p:cNvSpPr>
              <a:spLocks noChangeArrowheads="1"/>
            </p:cNvSpPr>
            <p:nvPr/>
          </p:nvSpPr>
          <p:spPr bwMode="auto">
            <a:xfrm>
              <a:off x="926" y="1428"/>
              <a:ext cx="3668" cy="13"/>
            </a:xfrm>
            <a:prstGeom prst="rect">
              <a:avLst/>
            </a:prstGeom>
            <a:solidFill>
              <a:srgbClr val="FFFF80"/>
            </a:solidFill>
            <a:ln w="9525">
              <a:noFill/>
              <a:miter lim="800000"/>
              <a:headEnd/>
              <a:tailEnd/>
            </a:ln>
          </p:spPr>
          <p:txBody>
            <a:bodyPr/>
            <a:lstStyle/>
            <a:p>
              <a:endParaRPr lang="es-ES"/>
            </a:p>
          </p:txBody>
        </p:sp>
        <p:sp>
          <p:nvSpPr>
            <p:cNvPr id="167991" name="Rectangle 55"/>
            <p:cNvSpPr>
              <a:spLocks noChangeArrowheads="1"/>
            </p:cNvSpPr>
            <p:nvPr/>
          </p:nvSpPr>
          <p:spPr bwMode="auto">
            <a:xfrm>
              <a:off x="926" y="1441"/>
              <a:ext cx="3668" cy="13"/>
            </a:xfrm>
            <a:prstGeom prst="rect">
              <a:avLst/>
            </a:prstGeom>
            <a:solidFill>
              <a:srgbClr val="FFFF7E"/>
            </a:solidFill>
            <a:ln w="9525">
              <a:noFill/>
              <a:miter lim="800000"/>
              <a:headEnd/>
              <a:tailEnd/>
            </a:ln>
          </p:spPr>
          <p:txBody>
            <a:bodyPr/>
            <a:lstStyle/>
            <a:p>
              <a:endParaRPr lang="es-ES"/>
            </a:p>
          </p:txBody>
        </p:sp>
        <p:sp>
          <p:nvSpPr>
            <p:cNvPr id="167992" name="Rectangle 56"/>
            <p:cNvSpPr>
              <a:spLocks noChangeArrowheads="1"/>
            </p:cNvSpPr>
            <p:nvPr/>
          </p:nvSpPr>
          <p:spPr bwMode="auto">
            <a:xfrm>
              <a:off x="926" y="1454"/>
              <a:ext cx="3668" cy="13"/>
            </a:xfrm>
            <a:prstGeom prst="rect">
              <a:avLst/>
            </a:prstGeom>
            <a:solidFill>
              <a:srgbClr val="FFFF7C"/>
            </a:solidFill>
            <a:ln w="9525">
              <a:noFill/>
              <a:miter lim="800000"/>
              <a:headEnd/>
              <a:tailEnd/>
            </a:ln>
          </p:spPr>
          <p:txBody>
            <a:bodyPr/>
            <a:lstStyle/>
            <a:p>
              <a:endParaRPr lang="es-ES"/>
            </a:p>
          </p:txBody>
        </p:sp>
        <p:sp>
          <p:nvSpPr>
            <p:cNvPr id="167993" name="Rectangle 57"/>
            <p:cNvSpPr>
              <a:spLocks noChangeArrowheads="1"/>
            </p:cNvSpPr>
            <p:nvPr/>
          </p:nvSpPr>
          <p:spPr bwMode="auto">
            <a:xfrm>
              <a:off x="926" y="1467"/>
              <a:ext cx="3668" cy="13"/>
            </a:xfrm>
            <a:prstGeom prst="rect">
              <a:avLst/>
            </a:prstGeom>
            <a:solidFill>
              <a:srgbClr val="FFFF7A"/>
            </a:solidFill>
            <a:ln w="9525">
              <a:noFill/>
              <a:miter lim="800000"/>
              <a:headEnd/>
              <a:tailEnd/>
            </a:ln>
          </p:spPr>
          <p:txBody>
            <a:bodyPr/>
            <a:lstStyle/>
            <a:p>
              <a:endParaRPr lang="es-ES"/>
            </a:p>
          </p:txBody>
        </p:sp>
        <p:sp>
          <p:nvSpPr>
            <p:cNvPr id="167994" name="Rectangle 58"/>
            <p:cNvSpPr>
              <a:spLocks noChangeArrowheads="1"/>
            </p:cNvSpPr>
            <p:nvPr/>
          </p:nvSpPr>
          <p:spPr bwMode="auto">
            <a:xfrm>
              <a:off x="926" y="1480"/>
              <a:ext cx="3668" cy="12"/>
            </a:xfrm>
            <a:prstGeom prst="rect">
              <a:avLst/>
            </a:prstGeom>
            <a:solidFill>
              <a:srgbClr val="FFFF78"/>
            </a:solidFill>
            <a:ln w="9525">
              <a:noFill/>
              <a:miter lim="800000"/>
              <a:headEnd/>
              <a:tailEnd/>
            </a:ln>
          </p:spPr>
          <p:txBody>
            <a:bodyPr/>
            <a:lstStyle/>
            <a:p>
              <a:endParaRPr lang="es-ES"/>
            </a:p>
          </p:txBody>
        </p:sp>
        <p:sp>
          <p:nvSpPr>
            <p:cNvPr id="167995" name="Rectangle 59"/>
            <p:cNvSpPr>
              <a:spLocks noChangeArrowheads="1"/>
            </p:cNvSpPr>
            <p:nvPr/>
          </p:nvSpPr>
          <p:spPr bwMode="auto">
            <a:xfrm>
              <a:off x="926" y="1492"/>
              <a:ext cx="3668" cy="13"/>
            </a:xfrm>
            <a:prstGeom prst="rect">
              <a:avLst/>
            </a:prstGeom>
            <a:solidFill>
              <a:srgbClr val="FFFF76"/>
            </a:solidFill>
            <a:ln w="9525">
              <a:noFill/>
              <a:miter lim="800000"/>
              <a:headEnd/>
              <a:tailEnd/>
            </a:ln>
          </p:spPr>
          <p:txBody>
            <a:bodyPr/>
            <a:lstStyle/>
            <a:p>
              <a:endParaRPr lang="es-ES"/>
            </a:p>
          </p:txBody>
        </p:sp>
        <p:sp>
          <p:nvSpPr>
            <p:cNvPr id="167996" name="Rectangle 60"/>
            <p:cNvSpPr>
              <a:spLocks noChangeArrowheads="1"/>
            </p:cNvSpPr>
            <p:nvPr/>
          </p:nvSpPr>
          <p:spPr bwMode="auto">
            <a:xfrm>
              <a:off x="926" y="1505"/>
              <a:ext cx="3668" cy="13"/>
            </a:xfrm>
            <a:prstGeom prst="rect">
              <a:avLst/>
            </a:prstGeom>
            <a:solidFill>
              <a:srgbClr val="FFFF74"/>
            </a:solidFill>
            <a:ln w="9525">
              <a:noFill/>
              <a:miter lim="800000"/>
              <a:headEnd/>
              <a:tailEnd/>
            </a:ln>
          </p:spPr>
          <p:txBody>
            <a:bodyPr/>
            <a:lstStyle/>
            <a:p>
              <a:endParaRPr lang="es-ES"/>
            </a:p>
          </p:txBody>
        </p:sp>
        <p:sp>
          <p:nvSpPr>
            <p:cNvPr id="167997" name="Rectangle 61"/>
            <p:cNvSpPr>
              <a:spLocks noChangeArrowheads="1"/>
            </p:cNvSpPr>
            <p:nvPr/>
          </p:nvSpPr>
          <p:spPr bwMode="auto">
            <a:xfrm>
              <a:off x="926" y="1518"/>
              <a:ext cx="3668" cy="13"/>
            </a:xfrm>
            <a:prstGeom prst="rect">
              <a:avLst/>
            </a:prstGeom>
            <a:solidFill>
              <a:srgbClr val="FFFF72"/>
            </a:solidFill>
            <a:ln w="9525">
              <a:noFill/>
              <a:miter lim="800000"/>
              <a:headEnd/>
              <a:tailEnd/>
            </a:ln>
          </p:spPr>
          <p:txBody>
            <a:bodyPr/>
            <a:lstStyle/>
            <a:p>
              <a:endParaRPr lang="es-ES"/>
            </a:p>
          </p:txBody>
        </p:sp>
        <p:sp>
          <p:nvSpPr>
            <p:cNvPr id="167998" name="Rectangle 62"/>
            <p:cNvSpPr>
              <a:spLocks noChangeArrowheads="1"/>
            </p:cNvSpPr>
            <p:nvPr/>
          </p:nvSpPr>
          <p:spPr bwMode="auto">
            <a:xfrm>
              <a:off x="926" y="1531"/>
              <a:ext cx="3668" cy="13"/>
            </a:xfrm>
            <a:prstGeom prst="rect">
              <a:avLst/>
            </a:prstGeom>
            <a:solidFill>
              <a:srgbClr val="FFFF70"/>
            </a:solidFill>
            <a:ln w="9525">
              <a:noFill/>
              <a:miter lim="800000"/>
              <a:headEnd/>
              <a:tailEnd/>
            </a:ln>
          </p:spPr>
          <p:txBody>
            <a:bodyPr/>
            <a:lstStyle/>
            <a:p>
              <a:endParaRPr lang="es-ES"/>
            </a:p>
          </p:txBody>
        </p:sp>
        <p:sp>
          <p:nvSpPr>
            <p:cNvPr id="167999" name="Rectangle 63"/>
            <p:cNvSpPr>
              <a:spLocks noChangeArrowheads="1"/>
            </p:cNvSpPr>
            <p:nvPr/>
          </p:nvSpPr>
          <p:spPr bwMode="auto">
            <a:xfrm>
              <a:off x="926" y="1544"/>
              <a:ext cx="3668" cy="13"/>
            </a:xfrm>
            <a:prstGeom prst="rect">
              <a:avLst/>
            </a:prstGeom>
            <a:solidFill>
              <a:srgbClr val="FFFF6E"/>
            </a:solidFill>
            <a:ln w="9525">
              <a:noFill/>
              <a:miter lim="800000"/>
              <a:headEnd/>
              <a:tailEnd/>
            </a:ln>
          </p:spPr>
          <p:txBody>
            <a:bodyPr/>
            <a:lstStyle/>
            <a:p>
              <a:endParaRPr lang="es-ES"/>
            </a:p>
          </p:txBody>
        </p:sp>
        <p:sp>
          <p:nvSpPr>
            <p:cNvPr id="168000" name="Rectangle 64"/>
            <p:cNvSpPr>
              <a:spLocks noChangeArrowheads="1"/>
            </p:cNvSpPr>
            <p:nvPr/>
          </p:nvSpPr>
          <p:spPr bwMode="auto">
            <a:xfrm>
              <a:off x="926" y="1557"/>
              <a:ext cx="3668" cy="12"/>
            </a:xfrm>
            <a:prstGeom prst="rect">
              <a:avLst/>
            </a:prstGeom>
            <a:solidFill>
              <a:srgbClr val="FFFF6C"/>
            </a:solidFill>
            <a:ln w="9525">
              <a:noFill/>
              <a:miter lim="800000"/>
              <a:headEnd/>
              <a:tailEnd/>
            </a:ln>
          </p:spPr>
          <p:txBody>
            <a:bodyPr/>
            <a:lstStyle/>
            <a:p>
              <a:endParaRPr lang="es-ES"/>
            </a:p>
          </p:txBody>
        </p:sp>
        <p:sp>
          <p:nvSpPr>
            <p:cNvPr id="168001" name="Rectangle 65"/>
            <p:cNvSpPr>
              <a:spLocks noChangeArrowheads="1"/>
            </p:cNvSpPr>
            <p:nvPr/>
          </p:nvSpPr>
          <p:spPr bwMode="auto">
            <a:xfrm>
              <a:off x="926" y="1569"/>
              <a:ext cx="3668" cy="13"/>
            </a:xfrm>
            <a:prstGeom prst="rect">
              <a:avLst/>
            </a:prstGeom>
            <a:solidFill>
              <a:srgbClr val="FFFF6A"/>
            </a:solidFill>
            <a:ln w="9525">
              <a:noFill/>
              <a:miter lim="800000"/>
              <a:headEnd/>
              <a:tailEnd/>
            </a:ln>
          </p:spPr>
          <p:txBody>
            <a:bodyPr/>
            <a:lstStyle/>
            <a:p>
              <a:endParaRPr lang="es-ES"/>
            </a:p>
          </p:txBody>
        </p:sp>
        <p:sp>
          <p:nvSpPr>
            <p:cNvPr id="168002" name="Rectangle 66"/>
            <p:cNvSpPr>
              <a:spLocks noChangeArrowheads="1"/>
            </p:cNvSpPr>
            <p:nvPr/>
          </p:nvSpPr>
          <p:spPr bwMode="auto">
            <a:xfrm>
              <a:off x="926" y="1582"/>
              <a:ext cx="3668" cy="13"/>
            </a:xfrm>
            <a:prstGeom prst="rect">
              <a:avLst/>
            </a:prstGeom>
            <a:solidFill>
              <a:srgbClr val="FFFF68"/>
            </a:solidFill>
            <a:ln w="9525">
              <a:noFill/>
              <a:miter lim="800000"/>
              <a:headEnd/>
              <a:tailEnd/>
            </a:ln>
          </p:spPr>
          <p:txBody>
            <a:bodyPr/>
            <a:lstStyle/>
            <a:p>
              <a:endParaRPr lang="es-ES"/>
            </a:p>
          </p:txBody>
        </p:sp>
        <p:sp>
          <p:nvSpPr>
            <p:cNvPr id="168003" name="Rectangle 67"/>
            <p:cNvSpPr>
              <a:spLocks noChangeArrowheads="1"/>
            </p:cNvSpPr>
            <p:nvPr/>
          </p:nvSpPr>
          <p:spPr bwMode="auto">
            <a:xfrm>
              <a:off x="926" y="1595"/>
              <a:ext cx="3668" cy="13"/>
            </a:xfrm>
            <a:prstGeom prst="rect">
              <a:avLst/>
            </a:prstGeom>
            <a:solidFill>
              <a:srgbClr val="FFFF66"/>
            </a:solidFill>
            <a:ln w="9525">
              <a:noFill/>
              <a:miter lim="800000"/>
              <a:headEnd/>
              <a:tailEnd/>
            </a:ln>
          </p:spPr>
          <p:txBody>
            <a:bodyPr/>
            <a:lstStyle/>
            <a:p>
              <a:endParaRPr lang="es-ES"/>
            </a:p>
          </p:txBody>
        </p:sp>
        <p:sp>
          <p:nvSpPr>
            <p:cNvPr id="168004" name="Rectangle 68"/>
            <p:cNvSpPr>
              <a:spLocks noChangeArrowheads="1"/>
            </p:cNvSpPr>
            <p:nvPr/>
          </p:nvSpPr>
          <p:spPr bwMode="auto">
            <a:xfrm>
              <a:off x="926" y="1608"/>
              <a:ext cx="3668" cy="13"/>
            </a:xfrm>
            <a:prstGeom prst="rect">
              <a:avLst/>
            </a:prstGeom>
            <a:solidFill>
              <a:srgbClr val="FFFF64"/>
            </a:solidFill>
            <a:ln w="9525">
              <a:noFill/>
              <a:miter lim="800000"/>
              <a:headEnd/>
              <a:tailEnd/>
            </a:ln>
          </p:spPr>
          <p:txBody>
            <a:bodyPr/>
            <a:lstStyle/>
            <a:p>
              <a:endParaRPr lang="es-ES"/>
            </a:p>
          </p:txBody>
        </p:sp>
        <p:sp>
          <p:nvSpPr>
            <p:cNvPr id="168005" name="Rectangle 69"/>
            <p:cNvSpPr>
              <a:spLocks noChangeArrowheads="1"/>
            </p:cNvSpPr>
            <p:nvPr/>
          </p:nvSpPr>
          <p:spPr bwMode="auto">
            <a:xfrm>
              <a:off x="926" y="1621"/>
              <a:ext cx="3668" cy="13"/>
            </a:xfrm>
            <a:prstGeom prst="rect">
              <a:avLst/>
            </a:prstGeom>
            <a:solidFill>
              <a:srgbClr val="FFFF62"/>
            </a:solidFill>
            <a:ln w="9525">
              <a:noFill/>
              <a:miter lim="800000"/>
              <a:headEnd/>
              <a:tailEnd/>
            </a:ln>
          </p:spPr>
          <p:txBody>
            <a:bodyPr/>
            <a:lstStyle/>
            <a:p>
              <a:endParaRPr lang="es-ES"/>
            </a:p>
          </p:txBody>
        </p:sp>
        <p:sp>
          <p:nvSpPr>
            <p:cNvPr id="168006" name="Rectangle 70"/>
            <p:cNvSpPr>
              <a:spLocks noChangeArrowheads="1"/>
            </p:cNvSpPr>
            <p:nvPr/>
          </p:nvSpPr>
          <p:spPr bwMode="auto">
            <a:xfrm>
              <a:off x="926" y="1634"/>
              <a:ext cx="3668" cy="12"/>
            </a:xfrm>
            <a:prstGeom prst="rect">
              <a:avLst/>
            </a:prstGeom>
            <a:solidFill>
              <a:srgbClr val="FFFF60"/>
            </a:solidFill>
            <a:ln w="9525">
              <a:noFill/>
              <a:miter lim="800000"/>
              <a:headEnd/>
              <a:tailEnd/>
            </a:ln>
          </p:spPr>
          <p:txBody>
            <a:bodyPr/>
            <a:lstStyle/>
            <a:p>
              <a:endParaRPr lang="es-ES"/>
            </a:p>
          </p:txBody>
        </p:sp>
        <p:sp>
          <p:nvSpPr>
            <p:cNvPr id="168007" name="Rectangle 71"/>
            <p:cNvSpPr>
              <a:spLocks noChangeArrowheads="1"/>
            </p:cNvSpPr>
            <p:nvPr/>
          </p:nvSpPr>
          <p:spPr bwMode="auto">
            <a:xfrm>
              <a:off x="926" y="1646"/>
              <a:ext cx="3668" cy="13"/>
            </a:xfrm>
            <a:prstGeom prst="rect">
              <a:avLst/>
            </a:prstGeom>
            <a:solidFill>
              <a:srgbClr val="FFFF5E"/>
            </a:solidFill>
            <a:ln w="9525">
              <a:noFill/>
              <a:miter lim="800000"/>
              <a:headEnd/>
              <a:tailEnd/>
            </a:ln>
          </p:spPr>
          <p:txBody>
            <a:bodyPr/>
            <a:lstStyle/>
            <a:p>
              <a:endParaRPr lang="es-ES"/>
            </a:p>
          </p:txBody>
        </p:sp>
        <p:sp>
          <p:nvSpPr>
            <p:cNvPr id="168008" name="Rectangle 72"/>
            <p:cNvSpPr>
              <a:spLocks noChangeArrowheads="1"/>
            </p:cNvSpPr>
            <p:nvPr/>
          </p:nvSpPr>
          <p:spPr bwMode="auto">
            <a:xfrm>
              <a:off x="926" y="1659"/>
              <a:ext cx="3668" cy="20"/>
            </a:xfrm>
            <a:prstGeom prst="rect">
              <a:avLst/>
            </a:prstGeom>
            <a:solidFill>
              <a:srgbClr val="FFFF5B"/>
            </a:solidFill>
            <a:ln w="9525">
              <a:noFill/>
              <a:miter lim="800000"/>
              <a:headEnd/>
              <a:tailEnd/>
            </a:ln>
          </p:spPr>
          <p:txBody>
            <a:bodyPr/>
            <a:lstStyle/>
            <a:p>
              <a:endParaRPr lang="es-ES"/>
            </a:p>
          </p:txBody>
        </p:sp>
        <p:sp>
          <p:nvSpPr>
            <p:cNvPr id="168009" name="Rectangle 73"/>
            <p:cNvSpPr>
              <a:spLocks noChangeArrowheads="1"/>
            </p:cNvSpPr>
            <p:nvPr/>
          </p:nvSpPr>
          <p:spPr bwMode="auto">
            <a:xfrm>
              <a:off x="926" y="1679"/>
              <a:ext cx="3668" cy="12"/>
            </a:xfrm>
            <a:prstGeom prst="rect">
              <a:avLst/>
            </a:prstGeom>
            <a:solidFill>
              <a:srgbClr val="FFFF58"/>
            </a:solidFill>
            <a:ln w="9525">
              <a:noFill/>
              <a:miter lim="800000"/>
              <a:headEnd/>
              <a:tailEnd/>
            </a:ln>
          </p:spPr>
          <p:txBody>
            <a:bodyPr/>
            <a:lstStyle/>
            <a:p>
              <a:endParaRPr lang="es-ES"/>
            </a:p>
          </p:txBody>
        </p:sp>
        <p:sp>
          <p:nvSpPr>
            <p:cNvPr id="168010" name="Rectangle 74"/>
            <p:cNvSpPr>
              <a:spLocks noChangeArrowheads="1"/>
            </p:cNvSpPr>
            <p:nvPr/>
          </p:nvSpPr>
          <p:spPr bwMode="auto">
            <a:xfrm>
              <a:off x="926" y="1691"/>
              <a:ext cx="3668" cy="13"/>
            </a:xfrm>
            <a:prstGeom prst="rect">
              <a:avLst/>
            </a:prstGeom>
            <a:solidFill>
              <a:srgbClr val="FFFF56"/>
            </a:solidFill>
            <a:ln w="9525">
              <a:noFill/>
              <a:miter lim="800000"/>
              <a:headEnd/>
              <a:tailEnd/>
            </a:ln>
          </p:spPr>
          <p:txBody>
            <a:bodyPr/>
            <a:lstStyle/>
            <a:p>
              <a:endParaRPr lang="es-ES"/>
            </a:p>
          </p:txBody>
        </p:sp>
        <p:sp>
          <p:nvSpPr>
            <p:cNvPr id="168011" name="Rectangle 75"/>
            <p:cNvSpPr>
              <a:spLocks noChangeArrowheads="1"/>
            </p:cNvSpPr>
            <p:nvPr/>
          </p:nvSpPr>
          <p:spPr bwMode="auto">
            <a:xfrm>
              <a:off x="926" y="1704"/>
              <a:ext cx="3668" cy="20"/>
            </a:xfrm>
            <a:prstGeom prst="rect">
              <a:avLst/>
            </a:prstGeom>
            <a:solidFill>
              <a:srgbClr val="FFFF54"/>
            </a:solidFill>
            <a:ln w="9525">
              <a:noFill/>
              <a:miter lim="800000"/>
              <a:headEnd/>
              <a:tailEnd/>
            </a:ln>
          </p:spPr>
          <p:txBody>
            <a:bodyPr/>
            <a:lstStyle/>
            <a:p>
              <a:endParaRPr lang="es-ES"/>
            </a:p>
          </p:txBody>
        </p:sp>
        <p:sp>
          <p:nvSpPr>
            <p:cNvPr id="168012" name="Rectangle 76"/>
            <p:cNvSpPr>
              <a:spLocks noChangeArrowheads="1"/>
            </p:cNvSpPr>
            <p:nvPr/>
          </p:nvSpPr>
          <p:spPr bwMode="auto">
            <a:xfrm>
              <a:off x="926" y="1724"/>
              <a:ext cx="3668" cy="12"/>
            </a:xfrm>
            <a:prstGeom prst="rect">
              <a:avLst/>
            </a:prstGeom>
            <a:solidFill>
              <a:srgbClr val="FFFF52"/>
            </a:solidFill>
            <a:ln w="9525">
              <a:noFill/>
              <a:miter lim="800000"/>
              <a:headEnd/>
              <a:tailEnd/>
            </a:ln>
          </p:spPr>
          <p:txBody>
            <a:bodyPr/>
            <a:lstStyle/>
            <a:p>
              <a:endParaRPr lang="es-ES"/>
            </a:p>
          </p:txBody>
        </p:sp>
        <p:sp>
          <p:nvSpPr>
            <p:cNvPr id="168013" name="Rectangle 77"/>
            <p:cNvSpPr>
              <a:spLocks noChangeArrowheads="1"/>
            </p:cNvSpPr>
            <p:nvPr/>
          </p:nvSpPr>
          <p:spPr bwMode="auto">
            <a:xfrm>
              <a:off x="926" y="1736"/>
              <a:ext cx="3668" cy="13"/>
            </a:xfrm>
            <a:prstGeom prst="rect">
              <a:avLst/>
            </a:prstGeom>
            <a:solidFill>
              <a:srgbClr val="FFFF50"/>
            </a:solidFill>
            <a:ln w="9525">
              <a:noFill/>
              <a:miter lim="800000"/>
              <a:headEnd/>
              <a:tailEnd/>
            </a:ln>
          </p:spPr>
          <p:txBody>
            <a:bodyPr/>
            <a:lstStyle/>
            <a:p>
              <a:endParaRPr lang="es-ES"/>
            </a:p>
          </p:txBody>
        </p:sp>
        <p:sp>
          <p:nvSpPr>
            <p:cNvPr id="168014" name="Rectangle 78"/>
            <p:cNvSpPr>
              <a:spLocks noChangeArrowheads="1"/>
            </p:cNvSpPr>
            <p:nvPr/>
          </p:nvSpPr>
          <p:spPr bwMode="auto">
            <a:xfrm>
              <a:off x="926" y="1749"/>
              <a:ext cx="3668" cy="13"/>
            </a:xfrm>
            <a:prstGeom prst="rect">
              <a:avLst/>
            </a:prstGeom>
            <a:solidFill>
              <a:srgbClr val="FFFF4E"/>
            </a:solidFill>
            <a:ln w="9525">
              <a:noFill/>
              <a:miter lim="800000"/>
              <a:headEnd/>
              <a:tailEnd/>
            </a:ln>
          </p:spPr>
          <p:txBody>
            <a:bodyPr/>
            <a:lstStyle/>
            <a:p>
              <a:endParaRPr lang="es-ES"/>
            </a:p>
          </p:txBody>
        </p:sp>
        <p:sp>
          <p:nvSpPr>
            <p:cNvPr id="168015" name="Rectangle 79"/>
            <p:cNvSpPr>
              <a:spLocks noChangeArrowheads="1"/>
            </p:cNvSpPr>
            <p:nvPr/>
          </p:nvSpPr>
          <p:spPr bwMode="auto">
            <a:xfrm>
              <a:off x="926" y="1762"/>
              <a:ext cx="3668" cy="7"/>
            </a:xfrm>
            <a:prstGeom prst="rect">
              <a:avLst/>
            </a:prstGeom>
            <a:solidFill>
              <a:srgbClr val="FFFF4C"/>
            </a:solidFill>
            <a:ln w="9525">
              <a:noFill/>
              <a:miter lim="800000"/>
              <a:headEnd/>
              <a:tailEnd/>
            </a:ln>
          </p:spPr>
          <p:txBody>
            <a:bodyPr/>
            <a:lstStyle/>
            <a:p>
              <a:endParaRPr lang="es-ES"/>
            </a:p>
          </p:txBody>
        </p:sp>
        <p:sp>
          <p:nvSpPr>
            <p:cNvPr id="168016" name="Rectangle 80"/>
            <p:cNvSpPr>
              <a:spLocks noChangeArrowheads="1"/>
            </p:cNvSpPr>
            <p:nvPr/>
          </p:nvSpPr>
          <p:spPr bwMode="auto">
            <a:xfrm>
              <a:off x="926" y="1769"/>
              <a:ext cx="3668" cy="12"/>
            </a:xfrm>
            <a:prstGeom prst="rect">
              <a:avLst/>
            </a:prstGeom>
            <a:solidFill>
              <a:srgbClr val="FFFF4A"/>
            </a:solidFill>
            <a:ln w="9525">
              <a:noFill/>
              <a:miter lim="800000"/>
              <a:headEnd/>
              <a:tailEnd/>
            </a:ln>
          </p:spPr>
          <p:txBody>
            <a:bodyPr/>
            <a:lstStyle/>
            <a:p>
              <a:endParaRPr lang="es-ES"/>
            </a:p>
          </p:txBody>
        </p:sp>
        <p:sp>
          <p:nvSpPr>
            <p:cNvPr id="168017" name="Rectangle 81"/>
            <p:cNvSpPr>
              <a:spLocks noChangeArrowheads="1"/>
            </p:cNvSpPr>
            <p:nvPr/>
          </p:nvSpPr>
          <p:spPr bwMode="auto">
            <a:xfrm>
              <a:off x="926" y="1781"/>
              <a:ext cx="3668" cy="13"/>
            </a:xfrm>
            <a:prstGeom prst="rect">
              <a:avLst/>
            </a:prstGeom>
            <a:solidFill>
              <a:srgbClr val="FFFF48"/>
            </a:solidFill>
            <a:ln w="9525">
              <a:noFill/>
              <a:miter lim="800000"/>
              <a:headEnd/>
              <a:tailEnd/>
            </a:ln>
          </p:spPr>
          <p:txBody>
            <a:bodyPr/>
            <a:lstStyle/>
            <a:p>
              <a:endParaRPr lang="es-ES"/>
            </a:p>
          </p:txBody>
        </p:sp>
        <p:sp>
          <p:nvSpPr>
            <p:cNvPr id="168018" name="Rectangle 82"/>
            <p:cNvSpPr>
              <a:spLocks noChangeArrowheads="1"/>
            </p:cNvSpPr>
            <p:nvPr/>
          </p:nvSpPr>
          <p:spPr bwMode="auto">
            <a:xfrm>
              <a:off x="926" y="1794"/>
              <a:ext cx="3668" cy="13"/>
            </a:xfrm>
            <a:prstGeom prst="rect">
              <a:avLst/>
            </a:prstGeom>
            <a:solidFill>
              <a:srgbClr val="FFFF46"/>
            </a:solidFill>
            <a:ln w="9525">
              <a:noFill/>
              <a:miter lim="800000"/>
              <a:headEnd/>
              <a:tailEnd/>
            </a:ln>
          </p:spPr>
          <p:txBody>
            <a:bodyPr/>
            <a:lstStyle/>
            <a:p>
              <a:endParaRPr lang="es-ES"/>
            </a:p>
          </p:txBody>
        </p:sp>
        <p:sp>
          <p:nvSpPr>
            <p:cNvPr id="168019" name="Rectangle 83"/>
            <p:cNvSpPr>
              <a:spLocks noChangeArrowheads="1"/>
            </p:cNvSpPr>
            <p:nvPr/>
          </p:nvSpPr>
          <p:spPr bwMode="auto">
            <a:xfrm>
              <a:off x="926" y="1807"/>
              <a:ext cx="3668" cy="13"/>
            </a:xfrm>
            <a:prstGeom prst="rect">
              <a:avLst/>
            </a:prstGeom>
            <a:solidFill>
              <a:srgbClr val="FFFF44"/>
            </a:solidFill>
            <a:ln w="9525">
              <a:noFill/>
              <a:miter lim="800000"/>
              <a:headEnd/>
              <a:tailEnd/>
            </a:ln>
          </p:spPr>
          <p:txBody>
            <a:bodyPr/>
            <a:lstStyle/>
            <a:p>
              <a:endParaRPr lang="es-ES"/>
            </a:p>
          </p:txBody>
        </p:sp>
        <p:sp>
          <p:nvSpPr>
            <p:cNvPr id="168020" name="Rectangle 84"/>
            <p:cNvSpPr>
              <a:spLocks noChangeArrowheads="1"/>
            </p:cNvSpPr>
            <p:nvPr/>
          </p:nvSpPr>
          <p:spPr bwMode="auto">
            <a:xfrm>
              <a:off x="926" y="1820"/>
              <a:ext cx="3668" cy="13"/>
            </a:xfrm>
            <a:prstGeom prst="rect">
              <a:avLst/>
            </a:prstGeom>
            <a:solidFill>
              <a:srgbClr val="FFFF42"/>
            </a:solidFill>
            <a:ln w="9525">
              <a:noFill/>
              <a:miter lim="800000"/>
              <a:headEnd/>
              <a:tailEnd/>
            </a:ln>
          </p:spPr>
          <p:txBody>
            <a:bodyPr/>
            <a:lstStyle/>
            <a:p>
              <a:endParaRPr lang="es-ES"/>
            </a:p>
          </p:txBody>
        </p:sp>
        <p:sp>
          <p:nvSpPr>
            <p:cNvPr id="168021" name="Rectangle 85"/>
            <p:cNvSpPr>
              <a:spLocks noChangeArrowheads="1"/>
            </p:cNvSpPr>
            <p:nvPr/>
          </p:nvSpPr>
          <p:spPr bwMode="auto">
            <a:xfrm>
              <a:off x="926" y="1833"/>
              <a:ext cx="3668" cy="13"/>
            </a:xfrm>
            <a:prstGeom prst="rect">
              <a:avLst/>
            </a:prstGeom>
            <a:solidFill>
              <a:srgbClr val="FFFF40"/>
            </a:solidFill>
            <a:ln w="9525">
              <a:noFill/>
              <a:miter lim="800000"/>
              <a:headEnd/>
              <a:tailEnd/>
            </a:ln>
          </p:spPr>
          <p:txBody>
            <a:bodyPr/>
            <a:lstStyle/>
            <a:p>
              <a:endParaRPr lang="es-ES"/>
            </a:p>
          </p:txBody>
        </p:sp>
        <p:sp>
          <p:nvSpPr>
            <p:cNvPr id="168022" name="Rectangle 86"/>
            <p:cNvSpPr>
              <a:spLocks noChangeArrowheads="1"/>
            </p:cNvSpPr>
            <p:nvPr/>
          </p:nvSpPr>
          <p:spPr bwMode="auto">
            <a:xfrm>
              <a:off x="926" y="1846"/>
              <a:ext cx="3668" cy="19"/>
            </a:xfrm>
            <a:prstGeom prst="rect">
              <a:avLst/>
            </a:prstGeom>
            <a:solidFill>
              <a:srgbClr val="FFFF3E"/>
            </a:solidFill>
            <a:ln w="9525">
              <a:noFill/>
              <a:miter lim="800000"/>
              <a:headEnd/>
              <a:tailEnd/>
            </a:ln>
          </p:spPr>
          <p:txBody>
            <a:bodyPr/>
            <a:lstStyle/>
            <a:p>
              <a:endParaRPr lang="es-ES"/>
            </a:p>
          </p:txBody>
        </p:sp>
        <p:sp>
          <p:nvSpPr>
            <p:cNvPr id="168023" name="Rectangle 87"/>
            <p:cNvSpPr>
              <a:spLocks noChangeArrowheads="1"/>
            </p:cNvSpPr>
            <p:nvPr/>
          </p:nvSpPr>
          <p:spPr bwMode="auto">
            <a:xfrm>
              <a:off x="926" y="1865"/>
              <a:ext cx="3668" cy="13"/>
            </a:xfrm>
            <a:prstGeom prst="rect">
              <a:avLst/>
            </a:prstGeom>
            <a:solidFill>
              <a:srgbClr val="FFFF3C"/>
            </a:solidFill>
            <a:ln w="9525">
              <a:noFill/>
              <a:miter lim="800000"/>
              <a:headEnd/>
              <a:tailEnd/>
            </a:ln>
          </p:spPr>
          <p:txBody>
            <a:bodyPr/>
            <a:lstStyle/>
            <a:p>
              <a:endParaRPr lang="es-ES"/>
            </a:p>
          </p:txBody>
        </p:sp>
        <p:sp>
          <p:nvSpPr>
            <p:cNvPr id="168024" name="Rectangle 88"/>
            <p:cNvSpPr>
              <a:spLocks noChangeArrowheads="1"/>
            </p:cNvSpPr>
            <p:nvPr/>
          </p:nvSpPr>
          <p:spPr bwMode="auto">
            <a:xfrm>
              <a:off x="926" y="1878"/>
              <a:ext cx="3668" cy="19"/>
            </a:xfrm>
            <a:prstGeom prst="rect">
              <a:avLst/>
            </a:prstGeom>
            <a:solidFill>
              <a:srgbClr val="FFFF39"/>
            </a:solidFill>
            <a:ln w="9525">
              <a:noFill/>
              <a:miter lim="800000"/>
              <a:headEnd/>
              <a:tailEnd/>
            </a:ln>
          </p:spPr>
          <p:txBody>
            <a:bodyPr/>
            <a:lstStyle/>
            <a:p>
              <a:endParaRPr lang="es-ES"/>
            </a:p>
          </p:txBody>
        </p:sp>
        <p:sp>
          <p:nvSpPr>
            <p:cNvPr id="168025" name="Rectangle 89"/>
            <p:cNvSpPr>
              <a:spLocks noChangeArrowheads="1"/>
            </p:cNvSpPr>
            <p:nvPr/>
          </p:nvSpPr>
          <p:spPr bwMode="auto">
            <a:xfrm>
              <a:off x="926" y="1897"/>
              <a:ext cx="3668" cy="19"/>
            </a:xfrm>
            <a:prstGeom prst="rect">
              <a:avLst/>
            </a:prstGeom>
            <a:solidFill>
              <a:srgbClr val="FFFF36"/>
            </a:solidFill>
            <a:ln w="9525">
              <a:noFill/>
              <a:miter lim="800000"/>
              <a:headEnd/>
              <a:tailEnd/>
            </a:ln>
          </p:spPr>
          <p:txBody>
            <a:bodyPr/>
            <a:lstStyle/>
            <a:p>
              <a:endParaRPr lang="es-ES"/>
            </a:p>
          </p:txBody>
        </p:sp>
        <p:sp>
          <p:nvSpPr>
            <p:cNvPr id="168026" name="Rectangle 90"/>
            <p:cNvSpPr>
              <a:spLocks noChangeArrowheads="1"/>
            </p:cNvSpPr>
            <p:nvPr/>
          </p:nvSpPr>
          <p:spPr bwMode="auto">
            <a:xfrm>
              <a:off x="926" y="1916"/>
              <a:ext cx="3668" cy="19"/>
            </a:xfrm>
            <a:prstGeom prst="rect">
              <a:avLst/>
            </a:prstGeom>
            <a:solidFill>
              <a:srgbClr val="FFFF33"/>
            </a:solidFill>
            <a:ln w="9525">
              <a:noFill/>
              <a:miter lim="800000"/>
              <a:headEnd/>
              <a:tailEnd/>
            </a:ln>
          </p:spPr>
          <p:txBody>
            <a:bodyPr/>
            <a:lstStyle/>
            <a:p>
              <a:endParaRPr lang="es-ES"/>
            </a:p>
          </p:txBody>
        </p:sp>
        <p:sp>
          <p:nvSpPr>
            <p:cNvPr id="168027" name="Rectangle 91"/>
            <p:cNvSpPr>
              <a:spLocks noChangeArrowheads="1"/>
            </p:cNvSpPr>
            <p:nvPr/>
          </p:nvSpPr>
          <p:spPr bwMode="auto">
            <a:xfrm>
              <a:off x="926" y="1935"/>
              <a:ext cx="3668" cy="13"/>
            </a:xfrm>
            <a:prstGeom prst="rect">
              <a:avLst/>
            </a:prstGeom>
            <a:solidFill>
              <a:srgbClr val="FFFF30"/>
            </a:solidFill>
            <a:ln w="9525">
              <a:noFill/>
              <a:miter lim="800000"/>
              <a:headEnd/>
              <a:tailEnd/>
            </a:ln>
          </p:spPr>
          <p:txBody>
            <a:bodyPr/>
            <a:lstStyle/>
            <a:p>
              <a:endParaRPr lang="es-ES"/>
            </a:p>
          </p:txBody>
        </p:sp>
        <p:sp>
          <p:nvSpPr>
            <p:cNvPr id="168028" name="Rectangle 92"/>
            <p:cNvSpPr>
              <a:spLocks noChangeArrowheads="1"/>
            </p:cNvSpPr>
            <p:nvPr/>
          </p:nvSpPr>
          <p:spPr bwMode="auto">
            <a:xfrm>
              <a:off x="926" y="1948"/>
              <a:ext cx="3668" cy="13"/>
            </a:xfrm>
            <a:prstGeom prst="rect">
              <a:avLst/>
            </a:prstGeom>
            <a:solidFill>
              <a:srgbClr val="FFFF2E"/>
            </a:solidFill>
            <a:ln w="9525">
              <a:noFill/>
              <a:miter lim="800000"/>
              <a:headEnd/>
              <a:tailEnd/>
            </a:ln>
          </p:spPr>
          <p:txBody>
            <a:bodyPr/>
            <a:lstStyle/>
            <a:p>
              <a:endParaRPr lang="es-ES"/>
            </a:p>
          </p:txBody>
        </p:sp>
        <p:sp>
          <p:nvSpPr>
            <p:cNvPr id="168029" name="Rectangle 93"/>
            <p:cNvSpPr>
              <a:spLocks noChangeArrowheads="1"/>
            </p:cNvSpPr>
            <p:nvPr/>
          </p:nvSpPr>
          <p:spPr bwMode="auto">
            <a:xfrm>
              <a:off x="926" y="1961"/>
              <a:ext cx="3668" cy="13"/>
            </a:xfrm>
            <a:prstGeom prst="rect">
              <a:avLst/>
            </a:prstGeom>
            <a:solidFill>
              <a:srgbClr val="FFFF2C"/>
            </a:solidFill>
            <a:ln w="9525">
              <a:noFill/>
              <a:miter lim="800000"/>
              <a:headEnd/>
              <a:tailEnd/>
            </a:ln>
          </p:spPr>
          <p:txBody>
            <a:bodyPr/>
            <a:lstStyle/>
            <a:p>
              <a:endParaRPr lang="es-ES"/>
            </a:p>
          </p:txBody>
        </p:sp>
        <p:sp>
          <p:nvSpPr>
            <p:cNvPr id="168030" name="Rectangle 94"/>
            <p:cNvSpPr>
              <a:spLocks noChangeArrowheads="1"/>
            </p:cNvSpPr>
            <p:nvPr/>
          </p:nvSpPr>
          <p:spPr bwMode="auto">
            <a:xfrm>
              <a:off x="926" y="1974"/>
              <a:ext cx="3668" cy="13"/>
            </a:xfrm>
            <a:prstGeom prst="rect">
              <a:avLst/>
            </a:prstGeom>
            <a:solidFill>
              <a:srgbClr val="FFFF2A"/>
            </a:solidFill>
            <a:ln w="9525">
              <a:noFill/>
              <a:miter lim="800000"/>
              <a:headEnd/>
              <a:tailEnd/>
            </a:ln>
          </p:spPr>
          <p:txBody>
            <a:bodyPr/>
            <a:lstStyle/>
            <a:p>
              <a:endParaRPr lang="es-ES"/>
            </a:p>
          </p:txBody>
        </p:sp>
        <p:sp>
          <p:nvSpPr>
            <p:cNvPr id="168031" name="Rectangle 95"/>
            <p:cNvSpPr>
              <a:spLocks noChangeArrowheads="1"/>
            </p:cNvSpPr>
            <p:nvPr/>
          </p:nvSpPr>
          <p:spPr bwMode="auto">
            <a:xfrm>
              <a:off x="926" y="1987"/>
              <a:ext cx="3668" cy="13"/>
            </a:xfrm>
            <a:prstGeom prst="rect">
              <a:avLst/>
            </a:prstGeom>
            <a:solidFill>
              <a:srgbClr val="FFFF28"/>
            </a:solidFill>
            <a:ln w="9525">
              <a:noFill/>
              <a:miter lim="800000"/>
              <a:headEnd/>
              <a:tailEnd/>
            </a:ln>
          </p:spPr>
          <p:txBody>
            <a:bodyPr/>
            <a:lstStyle/>
            <a:p>
              <a:endParaRPr lang="es-ES"/>
            </a:p>
          </p:txBody>
        </p:sp>
        <p:sp>
          <p:nvSpPr>
            <p:cNvPr id="168032" name="Rectangle 96"/>
            <p:cNvSpPr>
              <a:spLocks noChangeArrowheads="1"/>
            </p:cNvSpPr>
            <p:nvPr/>
          </p:nvSpPr>
          <p:spPr bwMode="auto">
            <a:xfrm>
              <a:off x="926" y="2000"/>
              <a:ext cx="3668" cy="13"/>
            </a:xfrm>
            <a:prstGeom prst="rect">
              <a:avLst/>
            </a:prstGeom>
            <a:solidFill>
              <a:srgbClr val="FFFF26"/>
            </a:solidFill>
            <a:ln w="9525">
              <a:noFill/>
              <a:miter lim="800000"/>
              <a:headEnd/>
              <a:tailEnd/>
            </a:ln>
          </p:spPr>
          <p:txBody>
            <a:bodyPr/>
            <a:lstStyle/>
            <a:p>
              <a:endParaRPr lang="es-ES"/>
            </a:p>
          </p:txBody>
        </p:sp>
        <p:sp>
          <p:nvSpPr>
            <p:cNvPr id="168033" name="Rectangle 97"/>
            <p:cNvSpPr>
              <a:spLocks noChangeArrowheads="1"/>
            </p:cNvSpPr>
            <p:nvPr/>
          </p:nvSpPr>
          <p:spPr bwMode="auto">
            <a:xfrm>
              <a:off x="926" y="2013"/>
              <a:ext cx="3668" cy="12"/>
            </a:xfrm>
            <a:prstGeom prst="rect">
              <a:avLst/>
            </a:prstGeom>
            <a:solidFill>
              <a:srgbClr val="FFFF24"/>
            </a:solidFill>
            <a:ln w="9525">
              <a:noFill/>
              <a:miter lim="800000"/>
              <a:headEnd/>
              <a:tailEnd/>
            </a:ln>
          </p:spPr>
          <p:txBody>
            <a:bodyPr/>
            <a:lstStyle/>
            <a:p>
              <a:endParaRPr lang="es-ES"/>
            </a:p>
          </p:txBody>
        </p:sp>
        <p:sp>
          <p:nvSpPr>
            <p:cNvPr id="168034" name="Rectangle 98"/>
            <p:cNvSpPr>
              <a:spLocks noChangeArrowheads="1"/>
            </p:cNvSpPr>
            <p:nvPr/>
          </p:nvSpPr>
          <p:spPr bwMode="auto">
            <a:xfrm>
              <a:off x="926" y="2025"/>
              <a:ext cx="3668" cy="13"/>
            </a:xfrm>
            <a:prstGeom prst="rect">
              <a:avLst/>
            </a:prstGeom>
            <a:solidFill>
              <a:srgbClr val="FFFF21"/>
            </a:solidFill>
            <a:ln w="9525">
              <a:noFill/>
              <a:miter lim="800000"/>
              <a:headEnd/>
              <a:tailEnd/>
            </a:ln>
          </p:spPr>
          <p:txBody>
            <a:bodyPr/>
            <a:lstStyle/>
            <a:p>
              <a:endParaRPr lang="es-ES"/>
            </a:p>
          </p:txBody>
        </p:sp>
        <p:sp>
          <p:nvSpPr>
            <p:cNvPr id="168035" name="Rectangle 99"/>
            <p:cNvSpPr>
              <a:spLocks noChangeArrowheads="1"/>
            </p:cNvSpPr>
            <p:nvPr/>
          </p:nvSpPr>
          <p:spPr bwMode="auto">
            <a:xfrm>
              <a:off x="926" y="2038"/>
              <a:ext cx="3668" cy="20"/>
            </a:xfrm>
            <a:prstGeom prst="rect">
              <a:avLst/>
            </a:prstGeom>
            <a:solidFill>
              <a:srgbClr val="FFFF1F"/>
            </a:solidFill>
            <a:ln w="9525">
              <a:noFill/>
              <a:miter lim="800000"/>
              <a:headEnd/>
              <a:tailEnd/>
            </a:ln>
          </p:spPr>
          <p:txBody>
            <a:bodyPr/>
            <a:lstStyle/>
            <a:p>
              <a:endParaRPr lang="es-ES"/>
            </a:p>
          </p:txBody>
        </p:sp>
        <p:sp>
          <p:nvSpPr>
            <p:cNvPr id="168036" name="Rectangle 100"/>
            <p:cNvSpPr>
              <a:spLocks noChangeArrowheads="1"/>
            </p:cNvSpPr>
            <p:nvPr/>
          </p:nvSpPr>
          <p:spPr bwMode="auto">
            <a:xfrm>
              <a:off x="926" y="2058"/>
              <a:ext cx="3668" cy="6"/>
            </a:xfrm>
            <a:prstGeom prst="rect">
              <a:avLst/>
            </a:prstGeom>
            <a:solidFill>
              <a:srgbClr val="FFFF1C"/>
            </a:solidFill>
            <a:ln w="9525">
              <a:noFill/>
              <a:miter lim="800000"/>
              <a:headEnd/>
              <a:tailEnd/>
            </a:ln>
          </p:spPr>
          <p:txBody>
            <a:bodyPr/>
            <a:lstStyle/>
            <a:p>
              <a:endParaRPr lang="es-ES"/>
            </a:p>
          </p:txBody>
        </p:sp>
        <p:sp>
          <p:nvSpPr>
            <p:cNvPr id="168037" name="Rectangle 101"/>
            <p:cNvSpPr>
              <a:spLocks noChangeArrowheads="1"/>
            </p:cNvSpPr>
            <p:nvPr/>
          </p:nvSpPr>
          <p:spPr bwMode="auto">
            <a:xfrm>
              <a:off x="926" y="2064"/>
              <a:ext cx="3668" cy="19"/>
            </a:xfrm>
            <a:prstGeom prst="rect">
              <a:avLst/>
            </a:prstGeom>
            <a:solidFill>
              <a:srgbClr val="FFFF1A"/>
            </a:solidFill>
            <a:ln w="9525">
              <a:noFill/>
              <a:miter lim="800000"/>
              <a:headEnd/>
              <a:tailEnd/>
            </a:ln>
          </p:spPr>
          <p:txBody>
            <a:bodyPr/>
            <a:lstStyle/>
            <a:p>
              <a:endParaRPr lang="es-ES"/>
            </a:p>
          </p:txBody>
        </p:sp>
        <p:sp>
          <p:nvSpPr>
            <p:cNvPr id="168038" name="Rectangle 102"/>
            <p:cNvSpPr>
              <a:spLocks noChangeArrowheads="1"/>
            </p:cNvSpPr>
            <p:nvPr/>
          </p:nvSpPr>
          <p:spPr bwMode="auto">
            <a:xfrm>
              <a:off x="926" y="2083"/>
              <a:ext cx="3668" cy="7"/>
            </a:xfrm>
            <a:prstGeom prst="rect">
              <a:avLst/>
            </a:prstGeom>
            <a:solidFill>
              <a:srgbClr val="FFFF17"/>
            </a:solidFill>
            <a:ln w="9525">
              <a:noFill/>
              <a:miter lim="800000"/>
              <a:headEnd/>
              <a:tailEnd/>
            </a:ln>
          </p:spPr>
          <p:txBody>
            <a:bodyPr/>
            <a:lstStyle/>
            <a:p>
              <a:endParaRPr lang="es-ES"/>
            </a:p>
          </p:txBody>
        </p:sp>
        <p:sp>
          <p:nvSpPr>
            <p:cNvPr id="168039" name="Rectangle 103"/>
            <p:cNvSpPr>
              <a:spLocks noChangeArrowheads="1"/>
            </p:cNvSpPr>
            <p:nvPr/>
          </p:nvSpPr>
          <p:spPr bwMode="auto">
            <a:xfrm>
              <a:off x="926" y="2090"/>
              <a:ext cx="3668" cy="12"/>
            </a:xfrm>
            <a:prstGeom prst="rect">
              <a:avLst/>
            </a:prstGeom>
            <a:solidFill>
              <a:srgbClr val="FFFF15"/>
            </a:solidFill>
            <a:ln w="9525">
              <a:noFill/>
              <a:miter lim="800000"/>
              <a:headEnd/>
              <a:tailEnd/>
            </a:ln>
          </p:spPr>
          <p:txBody>
            <a:bodyPr/>
            <a:lstStyle/>
            <a:p>
              <a:endParaRPr lang="es-ES"/>
            </a:p>
          </p:txBody>
        </p:sp>
        <p:sp>
          <p:nvSpPr>
            <p:cNvPr id="168040" name="Rectangle 104"/>
            <p:cNvSpPr>
              <a:spLocks noChangeArrowheads="1"/>
            </p:cNvSpPr>
            <p:nvPr/>
          </p:nvSpPr>
          <p:spPr bwMode="auto">
            <a:xfrm>
              <a:off x="926" y="2102"/>
              <a:ext cx="3668" cy="7"/>
            </a:xfrm>
            <a:prstGeom prst="rect">
              <a:avLst/>
            </a:prstGeom>
            <a:solidFill>
              <a:srgbClr val="FFFF13"/>
            </a:solidFill>
            <a:ln w="9525">
              <a:noFill/>
              <a:miter lim="800000"/>
              <a:headEnd/>
              <a:tailEnd/>
            </a:ln>
          </p:spPr>
          <p:txBody>
            <a:bodyPr/>
            <a:lstStyle/>
            <a:p>
              <a:endParaRPr lang="es-ES"/>
            </a:p>
          </p:txBody>
        </p:sp>
        <p:sp>
          <p:nvSpPr>
            <p:cNvPr id="168041" name="Rectangle 105"/>
            <p:cNvSpPr>
              <a:spLocks noChangeArrowheads="1"/>
            </p:cNvSpPr>
            <p:nvPr/>
          </p:nvSpPr>
          <p:spPr bwMode="auto">
            <a:xfrm>
              <a:off x="926" y="2109"/>
              <a:ext cx="3668" cy="13"/>
            </a:xfrm>
            <a:prstGeom prst="rect">
              <a:avLst/>
            </a:prstGeom>
            <a:solidFill>
              <a:srgbClr val="FFFF10"/>
            </a:solidFill>
            <a:ln w="9525">
              <a:noFill/>
              <a:miter lim="800000"/>
              <a:headEnd/>
              <a:tailEnd/>
            </a:ln>
          </p:spPr>
          <p:txBody>
            <a:bodyPr/>
            <a:lstStyle/>
            <a:p>
              <a:endParaRPr lang="es-ES"/>
            </a:p>
          </p:txBody>
        </p:sp>
        <p:sp>
          <p:nvSpPr>
            <p:cNvPr id="168042" name="Rectangle 106"/>
            <p:cNvSpPr>
              <a:spLocks noChangeArrowheads="1"/>
            </p:cNvSpPr>
            <p:nvPr/>
          </p:nvSpPr>
          <p:spPr bwMode="auto">
            <a:xfrm>
              <a:off x="926" y="2122"/>
              <a:ext cx="3668" cy="6"/>
            </a:xfrm>
            <a:prstGeom prst="rect">
              <a:avLst/>
            </a:prstGeom>
            <a:solidFill>
              <a:srgbClr val="FFFF0D"/>
            </a:solidFill>
            <a:ln w="9525">
              <a:noFill/>
              <a:miter lim="800000"/>
              <a:headEnd/>
              <a:tailEnd/>
            </a:ln>
          </p:spPr>
          <p:txBody>
            <a:bodyPr/>
            <a:lstStyle/>
            <a:p>
              <a:endParaRPr lang="es-ES"/>
            </a:p>
          </p:txBody>
        </p:sp>
        <p:sp>
          <p:nvSpPr>
            <p:cNvPr id="168043" name="Rectangle 107"/>
            <p:cNvSpPr>
              <a:spLocks noChangeArrowheads="1"/>
            </p:cNvSpPr>
            <p:nvPr/>
          </p:nvSpPr>
          <p:spPr bwMode="auto">
            <a:xfrm>
              <a:off x="926" y="2128"/>
              <a:ext cx="3668" cy="7"/>
            </a:xfrm>
            <a:prstGeom prst="rect">
              <a:avLst/>
            </a:prstGeom>
            <a:solidFill>
              <a:srgbClr val="FFFF0B"/>
            </a:solidFill>
            <a:ln w="9525">
              <a:noFill/>
              <a:miter lim="800000"/>
              <a:headEnd/>
              <a:tailEnd/>
            </a:ln>
          </p:spPr>
          <p:txBody>
            <a:bodyPr/>
            <a:lstStyle/>
            <a:p>
              <a:endParaRPr lang="es-ES"/>
            </a:p>
          </p:txBody>
        </p:sp>
        <p:sp>
          <p:nvSpPr>
            <p:cNvPr id="168044" name="Rectangle 108"/>
            <p:cNvSpPr>
              <a:spLocks noChangeArrowheads="1"/>
            </p:cNvSpPr>
            <p:nvPr/>
          </p:nvSpPr>
          <p:spPr bwMode="auto">
            <a:xfrm>
              <a:off x="926" y="2135"/>
              <a:ext cx="3668" cy="6"/>
            </a:xfrm>
            <a:prstGeom prst="rect">
              <a:avLst/>
            </a:prstGeom>
            <a:solidFill>
              <a:srgbClr val="FFFF05"/>
            </a:solidFill>
            <a:ln w="9525">
              <a:noFill/>
              <a:miter lim="800000"/>
              <a:headEnd/>
              <a:tailEnd/>
            </a:ln>
          </p:spPr>
          <p:txBody>
            <a:bodyPr/>
            <a:lstStyle/>
            <a:p>
              <a:endParaRPr lang="es-ES"/>
            </a:p>
          </p:txBody>
        </p:sp>
        <p:sp>
          <p:nvSpPr>
            <p:cNvPr id="168045" name="Rectangle 109"/>
            <p:cNvSpPr>
              <a:spLocks noChangeArrowheads="1"/>
            </p:cNvSpPr>
            <p:nvPr/>
          </p:nvSpPr>
          <p:spPr bwMode="auto">
            <a:xfrm>
              <a:off x="926" y="420"/>
              <a:ext cx="3668" cy="1721"/>
            </a:xfrm>
            <a:prstGeom prst="rect">
              <a:avLst/>
            </a:prstGeom>
            <a:noFill/>
            <a:ln w="9525">
              <a:noFill/>
              <a:miter lim="800000"/>
              <a:headEnd/>
              <a:tailEnd/>
            </a:ln>
          </p:spPr>
          <p:txBody>
            <a:bodyPr/>
            <a:lstStyle/>
            <a:p>
              <a:endParaRPr lang="es-ES"/>
            </a:p>
          </p:txBody>
        </p:sp>
        <p:sp>
          <p:nvSpPr>
            <p:cNvPr id="168046" name="Line 110"/>
            <p:cNvSpPr>
              <a:spLocks noChangeShapeType="1"/>
            </p:cNvSpPr>
            <p:nvPr/>
          </p:nvSpPr>
          <p:spPr bwMode="auto">
            <a:xfrm>
              <a:off x="926" y="1852"/>
              <a:ext cx="3668" cy="1"/>
            </a:xfrm>
            <a:prstGeom prst="line">
              <a:avLst/>
            </a:prstGeom>
            <a:noFill/>
            <a:ln w="0">
              <a:solidFill>
                <a:srgbClr val="000000"/>
              </a:solidFill>
              <a:round/>
              <a:headEnd/>
              <a:tailEnd/>
            </a:ln>
          </p:spPr>
          <p:txBody>
            <a:bodyPr/>
            <a:lstStyle/>
            <a:p>
              <a:endParaRPr lang="es-ES"/>
            </a:p>
          </p:txBody>
        </p:sp>
        <p:sp>
          <p:nvSpPr>
            <p:cNvPr id="168047" name="Line 111"/>
            <p:cNvSpPr>
              <a:spLocks noChangeShapeType="1"/>
            </p:cNvSpPr>
            <p:nvPr/>
          </p:nvSpPr>
          <p:spPr bwMode="auto">
            <a:xfrm>
              <a:off x="926" y="1569"/>
              <a:ext cx="3668" cy="1"/>
            </a:xfrm>
            <a:prstGeom prst="line">
              <a:avLst/>
            </a:prstGeom>
            <a:noFill/>
            <a:ln w="0">
              <a:solidFill>
                <a:srgbClr val="000000"/>
              </a:solidFill>
              <a:round/>
              <a:headEnd/>
              <a:tailEnd/>
            </a:ln>
          </p:spPr>
          <p:txBody>
            <a:bodyPr/>
            <a:lstStyle/>
            <a:p>
              <a:endParaRPr lang="es-ES"/>
            </a:p>
          </p:txBody>
        </p:sp>
        <p:sp>
          <p:nvSpPr>
            <p:cNvPr id="168048" name="Line 112"/>
            <p:cNvSpPr>
              <a:spLocks noChangeShapeType="1"/>
            </p:cNvSpPr>
            <p:nvPr/>
          </p:nvSpPr>
          <p:spPr bwMode="auto">
            <a:xfrm>
              <a:off x="926" y="1280"/>
              <a:ext cx="3668" cy="1"/>
            </a:xfrm>
            <a:prstGeom prst="line">
              <a:avLst/>
            </a:prstGeom>
            <a:noFill/>
            <a:ln w="0">
              <a:solidFill>
                <a:srgbClr val="000000"/>
              </a:solidFill>
              <a:round/>
              <a:headEnd/>
              <a:tailEnd/>
            </a:ln>
          </p:spPr>
          <p:txBody>
            <a:bodyPr/>
            <a:lstStyle/>
            <a:p>
              <a:endParaRPr lang="es-ES"/>
            </a:p>
          </p:txBody>
        </p:sp>
        <p:sp>
          <p:nvSpPr>
            <p:cNvPr id="168049" name="Line 113"/>
            <p:cNvSpPr>
              <a:spLocks noChangeShapeType="1"/>
            </p:cNvSpPr>
            <p:nvPr/>
          </p:nvSpPr>
          <p:spPr bwMode="auto">
            <a:xfrm>
              <a:off x="926" y="991"/>
              <a:ext cx="3668" cy="1"/>
            </a:xfrm>
            <a:prstGeom prst="line">
              <a:avLst/>
            </a:prstGeom>
            <a:noFill/>
            <a:ln w="0">
              <a:solidFill>
                <a:srgbClr val="000000"/>
              </a:solidFill>
              <a:round/>
              <a:headEnd/>
              <a:tailEnd/>
            </a:ln>
          </p:spPr>
          <p:txBody>
            <a:bodyPr/>
            <a:lstStyle/>
            <a:p>
              <a:endParaRPr lang="es-ES"/>
            </a:p>
          </p:txBody>
        </p:sp>
        <p:sp>
          <p:nvSpPr>
            <p:cNvPr id="168050" name="Line 114"/>
            <p:cNvSpPr>
              <a:spLocks noChangeShapeType="1"/>
            </p:cNvSpPr>
            <p:nvPr/>
          </p:nvSpPr>
          <p:spPr bwMode="auto">
            <a:xfrm>
              <a:off x="926" y="709"/>
              <a:ext cx="3668" cy="1"/>
            </a:xfrm>
            <a:prstGeom prst="line">
              <a:avLst/>
            </a:prstGeom>
            <a:noFill/>
            <a:ln w="0">
              <a:solidFill>
                <a:srgbClr val="000000"/>
              </a:solidFill>
              <a:round/>
              <a:headEnd/>
              <a:tailEnd/>
            </a:ln>
          </p:spPr>
          <p:txBody>
            <a:bodyPr/>
            <a:lstStyle/>
            <a:p>
              <a:endParaRPr lang="es-ES"/>
            </a:p>
          </p:txBody>
        </p:sp>
        <p:sp>
          <p:nvSpPr>
            <p:cNvPr id="168051" name="Line 115"/>
            <p:cNvSpPr>
              <a:spLocks noChangeShapeType="1"/>
            </p:cNvSpPr>
            <p:nvPr/>
          </p:nvSpPr>
          <p:spPr bwMode="auto">
            <a:xfrm>
              <a:off x="926" y="420"/>
              <a:ext cx="3668" cy="1"/>
            </a:xfrm>
            <a:prstGeom prst="line">
              <a:avLst/>
            </a:prstGeom>
            <a:noFill/>
            <a:ln w="0">
              <a:solidFill>
                <a:srgbClr val="000000"/>
              </a:solidFill>
              <a:round/>
              <a:headEnd/>
              <a:tailEnd/>
            </a:ln>
          </p:spPr>
          <p:txBody>
            <a:bodyPr/>
            <a:lstStyle/>
            <a:p>
              <a:endParaRPr lang="es-ES"/>
            </a:p>
          </p:txBody>
        </p:sp>
        <p:sp>
          <p:nvSpPr>
            <p:cNvPr id="168052" name="Rectangle 116"/>
            <p:cNvSpPr>
              <a:spLocks noChangeArrowheads="1"/>
            </p:cNvSpPr>
            <p:nvPr/>
          </p:nvSpPr>
          <p:spPr bwMode="auto">
            <a:xfrm>
              <a:off x="926" y="420"/>
              <a:ext cx="3668" cy="1721"/>
            </a:xfrm>
            <a:prstGeom prst="rect">
              <a:avLst/>
            </a:prstGeom>
            <a:noFill/>
            <a:ln w="12700">
              <a:solidFill>
                <a:srgbClr val="808080"/>
              </a:solidFill>
              <a:miter lim="800000"/>
              <a:headEnd/>
              <a:tailEnd/>
            </a:ln>
          </p:spPr>
          <p:txBody>
            <a:bodyPr/>
            <a:lstStyle/>
            <a:p>
              <a:endParaRPr lang="es-ES"/>
            </a:p>
          </p:txBody>
        </p:sp>
        <p:sp>
          <p:nvSpPr>
            <p:cNvPr id="168053" name="Rectangle 117"/>
            <p:cNvSpPr>
              <a:spLocks noChangeArrowheads="1"/>
            </p:cNvSpPr>
            <p:nvPr/>
          </p:nvSpPr>
          <p:spPr bwMode="auto">
            <a:xfrm>
              <a:off x="976" y="1370"/>
              <a:ext cx="75" cy="771"/>
            </a:xfrm>
            <a:prstGeom prst="rect">
              <a:avLst/>
            </a:prstGeom>
            <a:solidFill>
              <a:srgbClr val="0066CC"/>
            </a:solidFill>
            <a:ln w="12700">
              <a:solidFill>
                <a:srgbClr val="000000"/>
              </a:solidFill>
              <a:miter lim="800000"/>
              <a:headEnd/>
              <a:tailEnd/>
            </a:ln>
          </p:spPr>
          <p:txBody>
            <a:bodyPr/>
            <a:lstStyle/>
            <a:p>
              <a:endParaRPr lang="es-ES"/>
            </a:p>
          </p:txBody>
        </p:sp>
        <p:sp>
          <p:nvSpPr>
            <p:cNvPr id="168054" name="Rectangle 118"/>
            <p:cNvSpPr>
              <a:spLocks noChangeArrowheads="1"/>
            </p:cNvSpPr>
            <p:nvPr/>
          </p:nvSpPr>
          <p:spPr bwMode="auto">
            <a:xfrm>
              <a:off x="1309" y="1460"/>
              <a:ext cx="75" cy="681"/>
            </a:xfrm>
            <a:prstGeom prst="rect">
              <a:avLst/>
            </a:prstGeom>
            <a:solidFill>
              <a:srgbClr val="0066CC"/>
            </a:solidFill>
            <a:ln w="12700">
              <a:solidFill>
                <a:srgbClr val="000000"/>
              </a:solidFill>
              <a:miter lim="800000"/>
              <a:headEnd/>
              <a:tailEnd/>
            </a:ln>
          </p:spPr>
          <p:txBody>
            <a:bodyPr/>
            <a:lstStyle/>
            <a:p>
              <a:endParaRPr lang="es-ES"/>
            </a:p>
          </p:txBody>
        </p:sp>
        <p:sp>
          <p:nvSpPr>
            <p:cNvPr id="168055" name="Rectangle 119"/>
            <p:cNvSpPr>
              <a:spLocks noChangeArrowheads="1"/>
            </p:cNvSpPr>
            <p:nvPr/>
          </p:nvSpPr>
          <p:spPr bwMode="auto">
            <a:xfrm>
              <a:off x="1643" y="1499"/>
              <a:ext cx="75" cy="642"/>
            </a:xfrm>
            <a:prstGeom prst="rect">
              <a:avLst/>
            </a:prstGeom>
            <a:solidFill>
              <a:srgbClr val="0066CC"/>
            </a:solidFill>
            <a:ln w="12700">
              <a:solidFill>
                <a:srgbClr val="000000"/>
              </a:solidFill>
              <a:miter lim="800000"/>
              <a:headEnd/>
              <a:tailEnd/>
            </a:ln>
          </p:spPr>
          <p:txBody>
            <a:bodyPr/>
            <a:lstStyle/>
            <a:p>
              <a:endParaRPr lang="es-ES"/>
            </a:p>
          </p:txBody>
        </p:sp>
        <p:sp>
          <p:nvSpPr>
            <p:cNvPr id="168056" name="Rectangle 120"/>
            <p:cNvSpPr>
              <a:spLocks noChangeArrowheads="1"/>
            </p:cNvSpPr>
            <p:nvPr/>
          </p:nvSpPr>
          <p:spPr bwMode="auto">
            <a:xfrm>
              <a:off x="1976" y="1422"/>
              <a:ext cx="75" cy="719"/>
            </a:xfrm>
            <a:prstGeom prst="rect">
              <a:avLst/>
            </a:prstGeom>
            <a:solidFill>
              <a:srgbClr val="0066CC"/>
            </a:solidFill>
            <a:ln w="12700">
              <a:solidFill>
                <a:srgbClr val="000000"/>
              </a:solidFill>
              <a:miter lim="800000"/>
              <a:headEnd/>
              <a:tailEnd/>
            </a:ln>
          </p:spPr>
          <p:txBody>
            <a:bodyPr/>
            <a:lstStyle/>
            <a:p>
              <a:endParaRPr lang="es-ES"/>
            </a:p>
          </p:txBody>
        </p:sp>
        <p:sp>
          <p:nvSpPr>
            <p:cNvPr id="168057" name="Rectangle 121"/>
            <p:cNvSpPr>
              <a:spLocks noChangeArrowheads="1"/>
            </p:cNvSpPr>
            <p:nvPr/>
          </p:nvSpPr>
          <p:spPr bwMode="auto">
            <a:xfrm>
              <a:off x="2310" y="1878"/>
              <a:ext cx="75" cy="263"/>
            </a:xfrm>
            <a:prstGeom prst="rect">
              <a:avLst/>
            </a:prstGeom>
            <a:solidFill>
              <a:srgbClr val="0066CC"/>
            </a:solidFill>
            <a:ln w="12700">
              <a:solidFill>
                <a:srgbClr val="000000"/>
              </a:solidFill>
              <a:miter lim="800000"/>
              <a:headEnd/>
              <a:tailEnd/>
            </a:ln>
          </p:spPr>
          <p:txBody>
            <a:bodyPr/>
            <a:lstStyle/>
            <a:p>
              <a:endParaRPr lang="es-ES"/>
            </a:p>
          </p:txBody>
        </p:sp>
        <p:sp>
          <p:nvSpPr>
            <p:cNvPr id="168058" name="Rectangle 122"/>
            <p:cNvSpPr>
              <a:spLocks noChangeArrowheads="1"/>
            </p:cNvSpPr>
            <p:nvPr/>
          </p:nvSpPr>
          <p:spPr bwMode="auto">
            <a:xfrm>
              <a:off x="2643" y="1454"/>
              <a:ext cx="75" cy="687"/>
            </a:xfrm>
            <a:prstGeom prst="rect">
              <a:avLst/>
            </a:prstGeom>
            <a:solidFill>
              <a:srgbClr val="0066CC"/>
            </a:solidFill>
            <a:ln w="12700">
              <a:solidFill>
                <a:srgbClr val="000000"/>
              </a:solidFill>
              <a:miter lim="800000"/>
              <a:headEnd/>
              <a:tailEnd/>
            </a:ln>
          </p:spPr>
          <p:txBody>
            <a:bodyPr/>
            <a:lstStyle/>
            <a:p>
              <a:endParaRPr lang="es-ES"/>
            </a:p>
          </p:txBody>
        </p:sp>
        <p:sp>
          <p:nvSpPr>
            <p:cNvPr id="168059" name="Rectangle 123"/>
            <p:cNvSpPr>
              <a:spLocks noChangeArrowheads="1"/>
            </p:cNvSpPr>
            <p:nvPr/>
          </p:nvSpPr>
          <p:spPr bwMode="auto">
            <a:xfrm>
              <a:off x="2977" y="747"/>
              <a:ext cx="75" cy="1394"/>
            </a:xfrm>
            <a:prstGeom prst="rect">
              <a:avLst/>
            </a:prstGeom>
            <a:solidFill>
              <a:srgbClr val="0066CC"/>
            </a:solidFill>
            <a:ln w="12700">
              <a:solidFill>
                <a:srgbClr val="000000"/>
              </a:solidFill>
              <a:miter lim="800000"/>
              <a:headEnd/>
              <a:tailEnd/>
            </a:ln>
          </p:spPr>
          <p:txBody>
            <a:bodyPr/>
            <a:lstStyle/>
            <a:p>
              <a:endParaRPr lang="es-ES"/>
            </a:p>
          </p:txBody>
        </p:sp>
        <p:sp>
          <p:nvSpPr>
            <p:cNvPr id="168060" name="Rectangle 124"/>
            <p:cNvSpPr>
              <a:spLocks noChangeArrowheads="1"/>
            </p:cNvSpPr>
            <p:nvPr/>
          </p:nvSpPr>
          <p:spPr bwMode="auto">
            <a:xfrm>
              <a:off x="3310" y="1769"/>
              <a:ext cx="75" cy="372"/>
            </a:xfrm>
            <a:prstGeom prst="rect">
              <a:avLst/>
            </a:prstGeom>
            <a:solidFill>
              <a:srgbClr val="0066CC"/>
            </a:solidFill>
            <a:ln w="12700">
              <a:solidFill>
                <a:srgbClr val="000000"/>
              </a:solidFill>
              <a:miter lim="800000"/>
              <a:headEnd/>
              <a:tailEnd/>
            </a:ln>
          </p:spPr>
          <p:txBody>
            <a:bodyPr/>
            <a:lstStyle/>
            <a:p>
              <a:endParaRPr lang="es-ES"/>
            </a:p>
          </p:txBody>
        </p:sp>
        <p:sp>
          <p:nvSpPr>
            <p:cNvPr id="168061" name="Rectangle 125"/>
            <p:cNvSpPr>
              <a:spLocks noChangeArrowheads="1"/>
            </p:cNvSpPr>
            <p:nvPr/>
          </p:nvSpPr>
          <p:spPr bwMode="auto">
            <a:xfrm>
              <a:off x="3644" y="1454"/>
              <a:ext cx="75" cy="687"/>
            </a:xfrm>
            <a:prstGeom prst="rect">
              <a:avLst/>
            </a:prstGeom>
            <a:solidFill>
              <a:srgbClr val="0066CC"/>
            </a:solidFill>
            <a:ln w="12700">
              <a:solidFill>
                <a:srgbClr val="000000"/>
              </a:solidFill>
              <a:miter lim="800000"/>
              <a:headEnd/>
              <a:tailEnd/>
            </a:ln>
          </p:spPr>
          <p:txBody>
            <a:bodyPr/>
            <a:lstStyle/>
            <a:p>
              <a:endParaRPr lang="es-ES"/>
            </a:p>
          </p:txBody>
        </p:sp>
        <p:sp>
          <p:nvSpPr>
            <p:cNvPr id="168062" name="Rectangle 126"/>
            <p:cNvSpPr>
              <a:spLocks noChangeArrowheads="1"/>
            </p:cNvSpPr>
            <p:nvPr/>
          </p:nvSpPr>
          <p:spPr bwMode="auto">
            <a:xfrm>
              <a:off x="3977" y="1621"/>
              <a:ext cx="75" cy="520"/>
            </a:xfrm>
            <a:prstGeom prst="rect">
              <a:avLst/>
            </a:prstGeom>
            <a:solidFill>
              <a:srgbClr val="0066CC"/>
            </a:solidFill>
            <a:ln w="12700">
              <a:solidFill>
                <a:srgbClr val="000000"/>
              </a:solidFill>
              <a:miter lim="800000"/>
              <a:headEnd/>
              <a:tailEnd/>
            </a:ln>
          </p:spPr>
          <p:txBody>
            <a:bodyPr/>
            <a:lstStyle/>
            <a:p>
              <a:endParaRPr lang="es-ES"/>
            </a:p>
          </p:txBody>
        </p:sp>
        <p:sp>
          <p:nvSpPr>
            <p:cNvPr id="168063" name="Rectangle 127"/>
            <p:cNvSpPr>
              <a:spLocks noChangeArrowheads="1"/>
            </p:cNvSpPr>
            <p:nvPr/>
          </p:nvSpPr>
          <p:spPr bwMode="auto">
            <a:xfrm>
              <a:off x="4311" y="1460"/>
              <a:ext cx="75" cy="681"/>
            </a:xfrm>
            <a:prstGeom prst="rect">
              <a:avLst/>
            </a:prstGeom>
            <a:solidFill>
              <a:srgbClr val="0066CC"/>
            </a:solidFill>
            <a:ln w="12700">
              <a:solidFill>
                <a:srgbClr val="000000"/>
              </a:solidFill>
              <a:miter lim="800000"/>
              <a:headEnd/>
              <a:tailEnd/>
            </a:ln>
          </p:spPr>
          <p:txBody>
            <a:bodyPr/>
            <a:lstStyle/>
            <a:p>
              <a:endParaRPr lang="es-ES"/>
            </a:p>
          </p:txBody>
        </p:sp>
        <p:sp>
          <p:nvSpPr>
            <p:cNvPr id="168064" name="Rectangle 128"/>
            <p:cNvSpPr>
              <a:spLocks noChangeArrowheads="1"/>
            </p:cNvSpPr>
            <p:nvPr/>
          </p:nvSpPr>
          <p:spPr bwMode="auto">
            <a:xfrm>
              <a:off x="1051" y="1383"/>
              <a:ext cx="75" cy="758"/>
            </a:xfrm>
            <a:prstGeom prst="rect">
              <a:avLst/>
            </a:prstGeom>
            <a:solidFill>
              <a:srgbClr val="008000"/>
            </a:solidFill>
            <a:ln w="12700">
              <a:solidFill>
                <a:srgbClr val="000000"/>
              </a:solidFill>
              <a:miter lim="800000"/>
              <a:headEnd/>
              <a:tailEnd/>
            </a:ln>
          </p:spPr>
          <p:txBody>
            <a:bodyPr/>
            <a:lstStyle/>
            <a:p>
              <a:endParaRPr lang="es-ES"/>
            </a:p>
          </p:txBody>
        </p:sp>
        <p:sp>
          <p:nvSpPr>
            <p:cNvPr id="168065" name="Rectangle 129"/>
            <p:cNvSpPr>
              <a:spLocks noChangeArrowheads="1"/>
            </p:cNvSpPr>
            <p:nvPr/>
          </p:nvSpPr>
          <p:spPr bwMode="auto">
            <a:xfrm>
              <a:off x="1384" y="1467"/>
              <a:ext cx="75" cy="674"/>
            </a:xfrm>
            <a:prstGeom prst="rect">
              <a:avLst/>
            </a:prstGeom>
            <a:solidFill>
              <a:srgbClr val="008000"/>
            </a:solidFill>
            <a:ln w="12700">
              <a:solidFill>
                <a:srgbClr val="000000"/>
              </a:solidFill>
              <a:miter lim="800000"/>
              <a:headEnd/>
              <a:tailEnd/>
            </a:ln>
          </p:spPr>
          <p:txBody>
            <a:bodyPr/>
            <a:lstStyle/>
            <a:p>
              <a:endParaRPr lang="es-ES"/>
            </a:p>
          </p:txBody>
        </p:sp>
        <p:sp>
          <p:nvSpPr>
            <p:cNvPr id="168066" name="Rectangle 130"/>
            <p:cNvSpPr>
              <a:spLocks noChangeArrowheads="1"/>
            </p:cNvSpPr>
            <p:nvPr/>
          </p:nvSpPr>
          <p:spPr bwMode="auto">
            <a:xfrm>
              <a:off x="1718" y="1550"/>
              <a:ext cx="75" cy="591"/>
            </a:xfrm>
            <a:prstGeom prst="rect">
              <a:avLst/>
            </a:prstGeom>
            <a:solidFill>
              <a:srgbClr val="008000"/>
            </a:solidFill>
            <a:ln w="12700">
              <a:solidFill>
                <a:srgbClr val="000000"/>
              </a:solidFill>
              <a:miter lim="800000"/>
              <a:headEnd/>
              <a:tailEnd/>
            </a:ln>
          </p:spPr>
          <p:txBody>
            <a:bodyPr/>
            <a:lstStyle/>
            <a:p>
              <a:endParaRPr lang="es-ES"/>
            </a:p>
          </p:txBody>
        </p:sp>
        <p:sp>
          <p:nvSpPr>
            <p:cNvPr id="168067" name="Rectangle 131"/>
            <p:cNvSpPr>
              <a:spLocks noChangeArrowheads="1"/>
            </p:cNvSpPr>
            <p:nvPr/>
          </p:nvSpPr>
          <p:spPr bwMode="auto">
            <a:xfrm>
              <a:off x="2051" y="1480"/>
              <a:ext cx="75" cy="661"/>
            </a:xfrm>
            <a:prstGeom prst="rect">
              <a:avLst/>
            </a:prstGeom>
            <a:solidFill>
              <a:srgbClr val="008000"/>
            </a:solidFill>
            <a:ln w="12700">
              <a:solidFill>
                <a:srgbClr val="000000"/>
              </a:solidFill>
              <a:miter lim="800000"/>
              <a:headEnd/>
              <a:tailEnd/>
            </a:ln>
          </p:spPr>
          <p:txBody>
            <a:bodyPr/>
            <a:lstStyle/>
            <a:p>
              <a:endParaRPr lang="es-ES"/>
            </a:p>
          </p:txBody>
        </p:sp>
        <p:sp>
          <p:nvSpPr>
            <p:cNvPr id="168068" name="Rectangle 132"/>
            <p:cNvSpPr>
              <a:spLocks noChangeArrowheads="1"/>
            </p:cNvSpPr>
            <p:nvPr/>
          </p:nvSpPr>
          <p:spPr bwMode="auto">
            <a:xfrm>
              <a:off x="2385" y="1916"/>
              <a:ext cx="75" cy="225"/>
            </a:xfrm>
            <a:prstGeom prst="rect">
              <a:avLst/>
            </a:prstGeom>
            <a:solidFill>
              <a:srgbClr val="008000"/>
            </a:solidFill>
            <a:ln w="12700">
              <a:solidFill>
                <a:srgbClr val="000000"/>
              </a:solidFill>
              <a:miter lim="800000"/>
              <a:headEnd/>
              <a:tailEnd/>
            </a:ln>
          </p:spPr>
          <p:txBody>
            <a:bodyPr/>
            <a:lstStyle/>
            <a:p>
              <a:endParaRPr lang="es-ES"/>
            </a:p>
          </p:txBody>
        </p:sp>
        <p:sp>
          <p:nvSpPr>
            <p:cNvPr id="168069" name="Rectangle 133"/>
            <p:cNvSpPr>
              <a:spLocks noChangeArrowheads="1"/>
            </p:cNvSpPr>
            <p:nvPr/>
          </p:nvSpPr>
          <p:spPr bwMode="auto">
            <a:xfrm>
              <a:off x="2718" y="1524"/>
              <a:ext cx="75" cy="617"/>
            </a:xfrm>
            <a:prstGeom prst="rect">
              <a:avLst/>
            </a:prstGeom>
            <a:solidFill>
              <a:srgbClr val="008000"/>
            </a:solidFill>
            <a:ln w="12700">
              <a:solidFill>
                <a:srgbClr val="000000"/>
              </a:solidFill>
              <a:miter lim="800000"/>
              <a:headEnd/>
              <a:tailEnd/>
            </a:ln>
          </p:spPr>
          <p:txBody>
            <a:bodyPr/>
            <a:lstStyle/>
            <a:p>
              <a:endParaRPr lang="es-ES"/>
            </a:p>
          </p:txBody>
        </p:sp>
        <p:sp>
          <p:nvSpPr>
            <p:cNvPr id="168070" name="Rectangle 134"/>
            <p:cNvSpPr>
              <a:spLocks noChangeArrowheads="1"/>
            </p:cNvSpPr>
            <p:nvPr/>
          </p:nvSpPr>
          <p:spPr bwMode="auto">
            <a:xfrm>
              <a:off x="3052" y="786"/>
              <a:ext cx="75" cy="1355"/>
            </a:xfrm>
            <a:prstGeom prst="rect">
              <a:avLst/>
            </a:prstGeom>
            <a:solidFill>
              <a:srgbClr val="008000"/>
            </a:solidFill>
            <a:ln w="12700">
              <a:solidFill>
                <a:srgbClr val="000000"/>
              </a:solidFill>
              <a:miter lim="800000"/>
              <a:headEnd/>
              <a:tailEnd/>
            </a:ln>
          </p:spPr>
          <p:txBody>
            <a:bodyPr/>
            <a:lstStyle/>
            <a:p>
              <a:endParaRPr lang="es-ES"/>
            </a:p>
          </p:txBody>
        </p:sp>
        <p:sp>
          <p:nvSpPr>
            <p:cNvPr id="168071" name="Rectangle 135"/>
            <p:cNvSpPr>
              <a:spLocks noChangeArrowheads="1"/>
            </p:cNvSpPr>
            <p:nvPr/>
          </p:nvSpPr>
          <p:spPr bwMode="auto">
            <a:xfrm>
              <a:off x="3385" y="1813"/>
              <a:ext cx="75" cy="328"/>
            </a:xfrm>
            <a:prstGeom prst="rect">
              <a:avLst/>
            </a:prstGeom>
            <a:solidFill>
              <a:srgbClr val="008000"/>
            </a:solidFill>
            <a:ln w="12700">
              <a:solidFill>
                <a:srgbClr val="000000"/>
              </a:solidFill>
              <a:miter lim="800000"/>
              <a:headEnd/>
              <a:tailEnd/>
            </a:ln>
          </p:spPr>
          <p:txBody>
            <a:bodyPr/>
            <a:lstStyle/>
            <a:p>
              <a:endParaRPr lang="es-ES"/>
            </a:p>
          </p:txBody>
        </p:sp>
        <p:sp>
          <p:nvSpPr>
            <p:cNvPr id="168072" name="Rectangle 136"/>
            <p:cNvSpPr>
              <a:spLocks noChangeArrowheads="1"/>
            </p:cNvSpPr>
            <p:nvPr/>
          </p:nvSpPr>
          <p:spPr bwMode="auto">
            <a:xfrm>
              <a:off x="3719" y="1512"/>
              <a:ext cx="75" cy="629"/>
            </a:xfrm>
            <a:prstGeom prst="rect">
              <a:avLst/>
            </a:prstGeom>
            <a:solidFill>
              <a:srgbClr val="008000"/>
            </a:solidFill>
            <a:ln w="12700">
              <a:solidFill>
                <a:srgbClr val="000000"/>
              </a:solidFill>
              <a:miter lim="800000"/>
              <a:headEnd/>
              <a:tailEnd/>
            </a:ln>
          </p:spPr>
          <p:txBody>
            <a:bodyPr/>
            <a:lstStyle/>
            <a:p>
              <a:endParaRPr lang="es-ES"/>
            </a:p>
          </p:txBody>
        </p:sp>
        <p:sp>
          <p:nvSpPr>
            <p:cNvPr id="168073" name="Rectangle 137"/>
            <p:cNvSpPr>
              <a:spLocks noChangeArrowheads="1"/>
            </p:cNvSpPr>
            <p:nvPr/>
          </p:nvSpPr>
          <p:spPr bwMode="auto">
            <a:xfrm>
              <a:off x="4052" y="1621"/>
              <a:ext cx="76" cy="520"/>
            </a:xfrm>
            <a:prstGeom prst="rect">
              <a:avLst/>
            </a:prstGeom>
            <a:solidFill>
              <a:srgbClr val="008000"/>
            </a:solidFill>
            <a:ln w="12700">
              <a:solidFill>
                <a:srgbClr val="000000"/>
              </a:solidFill>
              <a:miter lim="800000"/>
              <a:headEnd/>
              <a:tailEnd/>
            </a:ln>
          </p:spPr>
          <p:txBody>
            <a:bodyPr/>
            <a:lstStyle/>
            <a:p>
              <a:endParaRPr lang="es-ES"/>
            </a:p>
          </p:txBody>
        </p:sp>
        <p:sp>
          <p:nvSpPr>
            <p:cNvPr id="168074" name="Rectangle 138"/>
            <p:cNvSpPr>
              <a:spLocks noChangeArrowheads="1"/>
            </p:cNvSpPr>
            <p:nvPr/>
          </p:nvSpPr>
          <p:spPr bwMode="auto">
            <a:xfrm>
              <a:off x="4386" y="1473"/>
              <a:ext cx="75" cy="668"/>
            </a:xfrm>
            <a:prstGeom prst="rect">
              <a:avLst/>
            </a:prstGeom>
            <a:solidFill>
              <a:srgbClr val="008000"/>
            </a:solidFill>
            <a:ln w="12700">
              <a:solidFill>
                <a:srgbClr val="000000"/>
              </a:solidFill>
              <a:miter lim="800000"/>
              <a:headEnd/>
              <a:tailEnd/>
            </a:ln>
          </p:spPr>
          <p:txBody>
            <a:bodyPr/>
            <a:lstStyle/>
            <a:p>
              <a:endParaRPr lang="es-ES"/>
            </a:p>
          </p:txBody>
        </p:sp>
        <p:sp>
          <p:nvSpPr>
            <p:cNvPr id="168075" name="Rectangle 139"/>
            <p:cNvSpPr>
              <a:spLocks noChangeArrowheads="1"/>
            </p:cNvSpPr>
            <p:nvPr/>
          </p:nvSpPr>
          <p:spPr bwMode="auto">
            <a:xfrm>
              <a:off x="1126" y="1467"/>
              <a:ext cx="75" cy="674"/>
            </a:xfrm>
            <a:prstGeom prst="rect">
              <a:avLst/>
            </a:prstGeom>
            <a:solidFill>
              <a:srgbClr val="FF6600"/>
            </a:solidFill>
            <a:ln w="12700">
              <a:solidFill>
                <a:srgbClr val="000000"/>
              </a:solidFill>
              <a:miter lim="800000"/>
              <a:headEnd/>
              <a:tailEnd/>
            </a:ln>
          </p:spPr>
          <p:txBody>
            <a:bodyPr/>
            <a:lstStyle/>
            <a:p>
              <a:endParaRPr lang="es-ES"/>
            </a:p>
          </p:txBody>
        </p:sp>
        <p:sp>
          <p:nvSpPr>
            <p:cNvPr id="168076" name="Rectangle 140"/>
            <p:cNvSpPr>
              <a:spLocks noChangeArrowheads="1"/>
            </p:cNvSpPr>
            <p:nvPr/>
          </p:nvSpPr>
          <p:spPr bwMode="auto">
            <a:xfrm>
              <a:off x="1459" y="1524"/>
              <a:ext cx="75" cy="617"/>
            </a:xfrm>
            <a:prstGeom prst="rect">
              <a:avLst/>
            </a:prstGeom>
            <a:solidFill>
              <a:srgbClr val="FF6600"/>
            </a:solidFill>
            <a:ln w="12700">
              <a:solidFill>
                <a:srgbClr val="000000"/>
              </a:solidFill>
              <a:miter lim="800000"/>
              <a:headEnd/>
              <a:tailEnd/>
            </a:ln>
          </p:spPr>
          <p:txBody>
            <a:bodyPr/>
            <a:lstStyle/>
            <a:p>
              <a:endParaRPr lang="es-ES"/>
            </a:p>
          </p:txBody>
        </p:sp>
        <p:sp>
          <p:nvSpPr>
            <p:cNvPr id="168077" name="Rectangle 141"/>
            <p:cNvSpPr>
              <a:spLocks noChangeArrowheads="1"/>
            </p:cNvSpPr>
            <p:nvPr/>
          </p:nvSpPr>
          <p:spPr bwMode="auto">
            <a:xfrm>
              <a:off x="1793" y="1736"/>
              <a:ext cx="75" cy="405"/>
            </a:xfrm>
            <a:prstGeom prst="rect">
              <a:avLst/>
            </a:prstGeom>
            <a:solidFill>
              <a:srgbClr val="FF6600"/>
            </a:solidFill>
            <a:ln w="12700">
              <a:solidFill>
                <a:srgbClr val="000000"/>
              </a:solidFill>
              <a:miter lim="800000"/>
              <a:headEnd/>
              <a:tailEnd/>
            </a:ln>
          </p:spPr>
          <p:txBody>
            <a:bodyPr/>
            <a:lstStyle/>
            <a:p>
              <a:endParaRPr lang="es-ES"/>
            </a:p>
          </p:txBody>
        </p:sp>
        <p:sp>
          <p:nvSpPr>
            <p:cNvPr id="168078" name="Rectangle 142"/>
            <p:cNvSpPr>
              <a:spLocks noChangeArrowheads="1"/>
            </p:cNvSpPr>
            <p:nvPr/>
          </p:nvSpPr>
          <p:spPr bwMode="auto">
            <a:xfrm>
              <a:off x="2126" y="1640"/>
              <a:ext cx="75" cy="501"/>
            </a:xfrm>
            <a:prstGeom prst="rect">
              <a:avLst/>
            </a:prstGeom>
            <a:solidFill>
              <a:srgbClr val="FF6600"/>
            </a:solidFill>
            <a:ln w="12700">
              <a:solidFill>
                <a:srgbClr val="000000"/>
              </a:solidFill>
              <a:miter lim="800000"/>
              <a:headEnd/>
              <a:tailEnd/>
            </a:ln>
          </p:spPr>
          <p:txBody>
            <a:bodyPr/>
            <a:lstStyle/>
            <a:p>
              <a:endParaRPr lang="es-ES"/>
            </a:p>
          </p:txBody>
        </p:sp>
        <p:sp>
          <p:nvSpPr>
            <p:cNvPr id="168079" name="Rectangle 143"/>
            <p:cNvSpPr>
              <a:spLocks noChangeArrowheads="1"/>
            </p:cNvSpPr>
            <p:nvPr/>
          </p:nvSpPr>
          <p:spPr bwMode="auto">
            <a:xfrm>
              <a:off x="2460" y="1968"/>
              <a:ext cx="75" cy="173"/>
            </a:xfrm>
            <a:prstGeom prst="rect">
              <a:avLst/>
            </a:prstGeom>
            <a:solidFill>
              <a:srgbClr val="FF6600"/>
            </a:solidFill>
            <a:ln w="12700">
              <a:solidFill>
                <a:srgbClr val="000000"/>
              </a:solidFill>
              <a:miter lim="800000"/>
              <a:headEnd/>
              <a:tailEnd/>
            </a:ln>
          </p:spPr>
          <p:txBody>
            <a:bodyPr/>
            <a:lstStyle/>
            <a:p>
              <a:endParaRPr lang="es-ES"/>
            </a:p>
          </p:txBody>
        </p:sp>
        <p:sp>
          <p:nvSpPr>
            <p:cNvPr id="168080" name="Rectangle 144"/>
            <p:cNvSpPr>
              <a:spLocks noChangeArrowheads="1"/>
            </p:cNvSpPr>
            <p:nvPr/>
          </p:nvSpPr>
          <p:spPr bwMode="auto">
            <a:xfrm>
              <a:off x="2793" y="1608"/>
              <a:ext cx="75" cy="533"/>
            </a:xfrm>
            <a:prstGeom prst="rect">
              <a:avLst/>
            </a:prstGeom>
            <a:solidFill>
              <a:srgbClr val="FF6600"/>
            </a:solidFill>
            <a:ln w="12700">
              <a:solidFill>
                <a:srgbClr val="000000"/>
              </a:solidFill>
              <a:miter lim="800000"/>
              <a:headEnd/>
              <a:tailEnd/>
            </a:ln>
          </p:spPr>
          <p:txBody>
            <a:bodyPr/>
            <a:lstStyle/>
            <a:p>
              <a:endParaRPr lang="es-ES"/>
            </a:p>
          </p:txBody>
        </p:sp>
        <p:sp>
          <p:nvSpPr>
            <p:cNvPr id="168081" name="Rectangle 145"/>
            <p:cNvSpPr>
              <a:spLocks noChangeArrowheads="1"/>
            </p:cNvSpPr>
            <p:nvPr/>
          </p:nvSpPr>
          <p:spPr bwMode="auto">
            <a:xfrm>
              <a:off x="3127" y="1036"/>
              <a:ext cx="75" cy="1105"/>
            </a:xfrm>
            <a:prstGeom prst="rect">
              <a:avLst/>
            </a:prstGeom>
            <a:solidFill>
              <a:srgbClr val="FF6600"/>
            </a:solidFill>
            <a:ln w="12700">
              <a:solidFill>
                <a:srgbClr val="000000"/>
              </a:solidFill>
              <a:miter lim="800000"/>
              <a:headEnd/>
              <a:tailEnd/>
            </a:ln>
          </p:spPr>
          <p:txBody>
            <a:bodyPr/>
            <a:lstStyle/>
            <a:p>
              <a:endParaRPr lang="es-ES"/>
            </a:p>
          </p:txBody>
        </p:sp>
        <p:sp>
          <p:nvSpPr>
            <p:cNvPr id="168082" name="Rectangle 146"/>
            <p:cNvSpPr>
              <a:spLocks noChangeArrowheads="1"/>
            </p:cNvSpPr>
            <p:nvPr/>
          </p:nvSpPr>
          <p:spPr bwMode="auto">
            <a:xfrm>
              <a:off x="3460" y="1884"/>
              <a:ext cx="76" cy="257"/>
            </a:xfrm>
            <a:prstGeom prst="rect">
              <a:avLst/>
            </a:prstGeom>
            <a:solidFill>
              <a:srgbClr val="FF6600"/>
            </a:solidFill>
            <a:ln w="12700">
              <a:solidFill>
                <a:srgbClr val="000000"/>
              </a:solidFill>
              <a:miter lim="800000"/>
              <a:headEnd/>
              <a:tailEnd/>
            </a:ln>
          </p:spPr>
          <p:txBody>
            <a:bodyPr/>
            <a:lstStyle/>
            <a:p>
              <a:endParaRPr lang="es-ES"/>
            </a:p>
          </p:txBody>
        </p:sp>
        <p:sp>
          <p:nvSpPr>
            <p:cNvPr id="168083" name="Rectangle 147"/>
            <p:cNvSpPr>
              <a:spLocks noChangeArrowheads="1"/>
            </p:cNvSpPr>
            <p:nvPr/>
          </p:nvSpPr>
          <p:spPr bwMode="auto">
            <a:xfrm>
              <a:off x="3794" y="1595"/>
              <a:ext cx="75" cy="546"/>
            </a:xfrm>
            <a:prstGeom prst="rect">
              <a:avLst/>
            </a:prstGeom>
            <a:solidFill>
              <a:srgbClr val="FF6600"/>
            </a:solidFill>
            <a:ln w="12700">
              <a:solidFill>
                <a:srgbClr val="000000"/>
              </a:solidFill>
              <a:miter lim="800000"/>
              <a:headEnd/>
              <a:tailEnd/>
            </a:ln>
          </p:spPr>
          <p:txBody>
            <a:bodyPr/>
            <a:lstStyle/>
            <a:p>
              <a:endParaRPr lang="es-ES"/>
            </a:p>
          </p:txBody>
        </p:sp>
        <p:sp>
          <p:nvSpPr>
            <p:cNvPr id="168084" name="Rectangle 148"/>
            <p:cNvSpPr>
              <a:spLocks noChangeArrowheads="1"/>
            </p:cNvSpPr>
            <p:nvPr/>
          </p:nvSpPr>
          <p:spPr bwMode="auto">
            <a:xfrm>
              <a:off x="4128" y="1736"/>
              <a:ext cx="75" cy="405"/>
            </a:xfrm>
            <a:prstGeom prst="rect">
              <a:avLst/>
            </a:prstGeom>
            <a:solidFill>
              <a:srgbClr val="FF6600"/>
            </a:solidFill>
            <a:ln w="12700">
              <a:solidFill>
                <a:srgbClr val="000000"/>
              </a:solidFill>
              <a:miter lim="800000"/>
              <a:headEnd/>
              <a:tailEnd/>
            </a:ln>
          </p:spPr>
          <p:txBody>
            <a:bodyPr/>
            <a:lstStyle/>
            <a:p>
              <a:endParaRPr lang="es-ES"/>
            </a:p>
          </p:txBody>
        </p:sp>
        <p:sp>
          <p:nvSpPr>
            <p:cNvPr id="168085" name="Rectangle 149"/>
            <p:cNvSpPr>
              <a:spLocks noChangeArrowheads="1"/>
            </p:cNvSpPr>
            <p:nvPr/>
          </p:nvSpPr>
          <p:spPr bwMode="auto">
            <a:xfrm>
              <a:off x="4461" y="1595"/>
              <a:ext cx="75" cy="546"/>
            </a:xfrm>
            <a:prstGeom prst="rect">
              <a:avLst/>
            </a:prstGeom>
            <a:solidFill>
              <a:srgbClr val="FF6600"/>
            </a:solidFill>
            <a:ln w="12700">
              <a:solidFill>
                <a:srgbClr val="000000"/>
              </a:solidFill>
              <a:miter lim="800000"/>
              <a:headEnd/>
              <a:tailEnd/>
            </a:ln>
          </p:spPr>
          <p:txBody>
            <a:bodyPr/>
            <a:lstStyle/>
            <a:p>
              <a:endParaRPr lang="es-ES"/>
            </a:p>
          </p:txBody>
        </p:sp>
        <p:sp>
          <p:nvSpPr>
            <p:cNvPr id="168086" name="Line 150"/>
            <p:cNvSpPr>
              <a:spLocks noChangeShapeType="1"/>
            </p:cNvSpPr>
            <p:nvPr/>
          </p:nvSpPr>
          <p:spPr bwMode="auto">
            <a:xfrm>
              <a:off x="926" y="420"/>
              <a:ext cx="1" cy="1721"/>
            </a:xfrm>
            <a:prstGeom prst="line">
              <a:avLst/>
            </a:prstGeom>
            <a:noFill/>
            <a:ln w="0">
              <a:solidFill>
                <a:srgbClr val="000000"/>
              </a:solidFill>
              <a:round/>
              <a:headEnd/>
              <a:tailEnd/>
            </a:ln>
          </p:spPr>
          <p:txBody>
            <a:bodyPr/>
            <a:lstStyle/>
            <a:p>
              <a:endParaRPr lang="es-ES"/>
            </a:p>
          </p:txBody>
        </p:sp>
        <p:sp>
          <p:nvSpPr>
            <p:cNvPr id="168087" name="Line 151"/>
            <p:cNvSpPr>
              <a:spLocks noChangeShapeType="1"/>
            </p:cNvSpPr>
            <p:nvPr/>
          </p:nvSpPr>
          <p:spPr bwMode="auto">
            <a:xfrm>
              <a:off x="884" y="2141"/>
              <a:ext cx="42" cy="1"/>
            </a:xfrm>
            <a:prstGeom prst="line">
              <a:avLst/>
            </a:prstGeom>
            <a:noFill/>
            <a:ln w="0">
              <a:solidFill>
                <a:srgbClr val="000000"/>
              </a:solidFill>
              <a:round/>
              <a:headEnd/>
              <a:tailEnd/>
            </a:ln>
          </p:spPr>
          <p:txBody>
            <a:bodyPr/>
            <a:lstStyle/>
            <a:p>
              <a:endParaRPr lang="es-ES"/>
            </a:p>
          </p:txBody>
        </p:sp>
        <p:sp>
          <p:nvSpPr>
            <p:cNvPr id="168088" name="Line 152"/>
            <p:cNvSpPr>
              <a:spLocks noChangeShapeType="1"/>
            </p:cNvSpPr>
            <p:nvPr/>
          </p:nvSpPr>
          <p:spPr bwMode="auto">
            <a:xfrm>
              <a:off x="884" y="1852"/>
              <a:ext cx="42" cy="1"/>
            </a:xfrm>
            <a:prstGeom prst="line">
              <a:avLst/>
            </a:prstGeom>
            <a:noFill/>
            <a:ln w="0">
              <a:solidFill>
                <a:srgbClr val="000000"/>
              </a:solidFill>
              <a:round/>
              <a:headEnd/>
              <a:tailEnd/>
            </a:ln>
          </p:spPr>
          <p:txBody>
            <a:bodyPr/>
            <a:lstStyle/>
            <a:p>
              <a:endParaRPr lang="es-ES"/>
            </a:p>
          </p:txBody>
        </p:sp>
        <p:sp>
          <p:nvSpPr>
            <p:cNvPr id="168089" name="Line 153"/>
            <p:cNvSpPr>
              <a:spLocks noChangeShapeType="1"/>
            </p:cNvSpPr>
            <p:nvPr/>
          </p:nvSpPr>
          <p:spPr bwMode="auto">
            <a:xfrm>
              <a:off x="884" y="1569"/>
              <a:ext cx="42" cy="1"/>
            </a:xfrm>
            <a:prstGeom prst="line">
              <a:avLst/>
            </a:prstGeom>
            <a:noFill/>
            <a:ln w="0">
              <a:solidFill>
                <a:srgbClr val="000000"/>
              </a:solidFill>
              <a:round/>
              <a:headEnd/>
              <a:tailEnd/>
            </a:ln>
          </p:spPr>
          <p:txBody>
            <a:bodyPr/>
            <a:lstStyle/>
            <a:p>
              <a:endParaRPr lang="es-ES"/>
            </a:p>
          </p:txBody>
        </p:sp>
        <p:sp>
          <p:nvSpPr>
            <p:cNvPr id="168090" name="Line 154"/>
            <p:cNvSpPr>
              <a:spLocks noChangeShapeType="1"/>
            </p:cNvSpPr>
            <p:nvPr/>
          </p:nvSpPr>
          <p:spPr bwMode="auto">
            <a:xfrm>
              <a:off x="884" y="1280"/>
              <a:ext cx="42" cy="1"/>
            </a:xfrm>
            <a:prstGeom prst="line">
              <a:avLst/>
            </a:prstGeom>
            <a:noFill/>
            <a:ln w="0">
              <a:solidFill>
                <a:srgbClr val="000000"/>
              </a:solidFill>
              <a:round/>
              <a:headEnd/>
              <a:tailEnd/>
            </a:ln>
          </p:spPr>
          <p:txBody>
            <a:bodyPr/>
            <a:lstStyle/>
            <a:p>
              <a:endParaRPr lang="es-ES"/>
            </a:p>
          </p:txBody>
        </p:sp>
        <p:sp>
          <p:nvSpPr>
            <p:cNvPr id="168091" name="Line 155"/>
            <p:cNvSpPr>
              <a:spLocks noChangeShapeType="1"/>
            </p:cNvSpPr>
            <p:nvPr/>
          </p:nvSpPr>
          <p:spPr bwMode="auto">
            <a:xfrm>
              <a:off x="884" y="991"/>
              <a:ext cx="42" cy="1"/>
            </a:xfrm>
            <a:prstGeom prst="line">
              <a:avLst/>
            </a:prstGeom>
            <a:noFill/>
            <a:ln w="0">
              <a:solidFill>
                <a:srgbClr val="000000"/>
              </a:solidFill>
              <a:round/>
              <a:headEnd/>
              <a:tailEnd/>
            </a:ln>
          </p:spPr>
          <p:txBody>
            <a:bodyPr/>
            <a:lstStyle/>
            <a:p>
              <a:endParaRPr lang="es-ES"/>
            </a:p>
          </p:txBody>
        </p:sp>
        <p:sp>
          <p:nvSpPr>
            <p:cNvPr id="168092" name="Line 156"/>
            <p:cNvSpPr>
              <a:spLocks noChangeShapeType="1"/>
            </p:cNvSpPr>
            <p:nvPr/>
          </p:nvSpPr>
          <p:spPr bwMode="auto">
            <a:xfrm>
              <a:off x="884" y="709"/>
              <a:ext cx="42" cy="1"/>
            </a:xfrm>
            <a:prstGeom prst="line">
              <a:avLst/>
            </a:prstGeom>
            <a:noFill/>
            <a:ln w="0">
              <a:solidFill>
                <a:srgbClr val="000000"/>
              </a:solidFill>
              <a:round/>
              <a:headEnd/>
              <a:tailEnd/>
            </a:ln>
          </p:spPr>
          <p:txBody>
            <a:bodyPr/>
            <a:lstStyle/>
            <a:p>
              <a:endParaRPr lang="es-ES"/>
            </a:p>
          </p:txBody>
        </p:sp>
        <p:sp>
          <p:nvSpPr>
            <p:cNvPr id="168093" name="Line 157"/>
            <p:cNvSpPr>
              <a:spLocks noChangeShapeType="1"/>
            </p:cNvSpPr>
            <p:nvPr/>
          </p:nvSpPr>
          <p:spPr bwMode="auto">
            <a:xfrm>
              <a:off x="884" y="420"/>
              <a:ext cx="42" cy="1"/>
            </a:xfrm>
            <a:prstGeom prst="line">
              <a:avLst/>
            </a:prstGeom>
            <a:noFill/>
            <a:ln w="0">
              <a:solidFill>
                <a:srgbClr val="000000"/>
              </a:solidFill>
              <a:round/>
              <a:headEnd/>
              <a:tailEnd/>
            </a:ln>
          </p:spPr>
          <p:txBody>
            <a:bodyPr/>
            <a:lstStyle/>
            <a:p>
              <a:endParaRPr lang="es-ES"/>
            </a:p>
          </p:txBody>
        </p:sp>
        <p:sp>
          <p:nvSpPr>
            <p:cNvPr id="168094" name="Line 158"/>
            <p:cNvSpPr>
              <a:spLocks noChangeShapeType="1"/>
            </p:cNvSpPr>
            <p:nvPr/>
          </p:nvSpPr>
          <p:spPr bwMode="auto">
            <a:xfrm>
              <a:off x="926" y="2141"/>
              <a:ext cx="3668" cy="1"/>
            </a:xfrm>
            <a:prstGeom prst="line">
              <a:avLst/>
            </a:prstGeom>
            <a:noFill/>
            <a:ln w="0">
              <a:solidFill>
                <a:srgbClr val="000000"/>
              </a:solidFill>
              <a:round/>
              <a:headEnd/>
              <a:tailEnd/>
            </a:ln>
          </p:spPr>
          <p:txBody>
            <a:bodyPr/>
            <a:lstStyle/>
            <a:p>
              <a:endParaRPr lang="es-ES"/>
            </a:p>
          </p:txBody>
        </p:sp>
        <p:sp>
          <p:nvSpPr>
            <p:cNvPr id="168095" name="Line 159"/>
            <p:cNvSpPr>
              <a:spLocks noChangeShapeType="1"/>
            </p:cNvSpPr>
            <p:nvPr/>
          </p:nvSpPr>
          <p:spPr bwMode="auto">
            <a:xfrm flipV="1">
              <a:off x="926" y="2141"/>
              <a:ext cx="1" cy="32"/>
            </a:xfrm>
            <a:prstGeom prst="line">
              <a:avLst/>
            </a:prstGeom>
            <a:noFill/>
            <a:ln w="0">
              <a:solidFill>
                <a:srgbClr val="000000"/>
              </a:solidFill>
              <a:round/>
              <a:headEnd/>
              <a:tailEnd/>
            </a:ln>
          </p:spPr>
          <p:txBody>
            <a:bodyPr/>
            <a:lstStyle/>
            <a:p>
              <a:endParaRPr lang="es-ES"/>
            </a:p>
          </p:txBody>
        </p:sp>
        <p:sp>
          <p:nvSpPr>
            <p:cNvPr id="168096" name="Line 160"/>
            <p:cNvSpPr>
              <a:spLocks noChangeShapeType="1"/>
            </p:cNvSpPr>
            <p:nvPr/>
          </p:nvSpPr>
          <p:spPr bwMode="auto">
            <a:xfrm flipV="1">
              <a:off x="1259" y="2141"/>
              <a:ext cx="1" cy="32"/>
            </a:xfrm>
            <a:prstGeom prst="line">
              <a:avLst/>
            </a:prstGeom>
            <a:noFill/>
            <a:ln w="0">
              <a:solidFill>
                <a:srgbClr val="000000"/>
              </a:solidFill>
              <a:round/>
              <a:headEnd/>
              <a:tailEnd/>
            </a:ln>
          </p:spPr>
          <p:txBody>
            <a:bodyPr/>
            <a:lstStyle/>
            <a:p>
              <a:endParaRPr lang="es-ES"/>
            </a:p>
          </p:txBody>
        </p:sp>
        <p:sp>
          <p:nvSpPr>
            <p:cNvPr id="168097" name="Line 161"/>
            <p:cNvSpPr>
              <a:spLocks noChangeShapeType="1"/>
            </p:cNvSpPr>
            <p:nvPr/>
          </p:nvSpPr>
          <p:spPr bwMode="auto">
            <a:xfrm flipV="1">
              <a:off x="1593" y="2141"/>
              <a:ext cx="1" cy="32"/>
            </a:xfrm>
            <a:prstGeom prst="line">
              <a:avLst/>
            </a:prstGeom>
            <a:noFill/>
            <a:ln w="0">
              <a:solidFill>
                <a:srgbClr val="000000"/>
              </a:solidFill>
              <a:round/>
              <a:headEnd/>
              <a:tailEnd/>
            </a:ln>
          </p:spPr>
          <p:txBody>
            <a:bodyPr/>
            <a:lstStyle/>
            <a:p>
              <a:endParaRPr lang="es-ES"/>
            </a:p>
          </p:txBody>
        </p:sp>
        <p:sp>
          <p:nvSpPr>
            <p:cNvPr id="168098" name="Line 162"/>
            <p:cNvSpPr>
              <a:spLocks noChangeShapeType="1"/>
            </p:cNvSpPr>
            <p:nvPr/>
          </p:nvSpPr>
          <p:spPr bwMode="auto">
            <a:xfrm flipV="1">
              <a:off x="1926" y="2141"/>
              <a:ext cx="1" cy="32"/>
            </a:xfrm>
            <a:prstGeom prst="line">
              <a:avLst/>
            </a:prstGeom>
            <a:noFill/>
            <a:ln w="0">
              <a:solidFill>
                <a:srgbClr val="000000"/>
              </a:solidFill>
              <a:round/>
              <a:headEnd/>
              <a:tailEnd/>
            </a:ln>
          </p:spPr>
          <p:txBody>
            <a:bodyPr/>
            <a:lstStyle/>
            <a:p>
              <a:endParaRPr lang="es-ES"/>
            </a:p>
          </p:txBody>
        </p:sp>
        <p:sp>
          <p:nvSpPr>
            <p:cNvPr id="168099" name="Line 163"/>
            <p:cNvSpPr>
              <a:spLocks noChangeShapeType="1"/>
            </p:cNvSpPr>
            <p:nvPr/>
          </p:nvSpPr>
          <p:spPr bwMode="auto">
            <a:xfrm flipV="1">
              <a:off x="2260" y="2141"/>
              <a:ext cx="1" cy="32"/>
            </a:xfrm>
            <a:prstGeom prst="line">
              <a:avLst/>
            </a:prstGeom>
            <a:noFill/>
            <a:ln w="0">
              <a:solidFill>
                <a:srgbClr val="000000"/>
              </a:solidFill>
              <a:round/>
              <a:headEnd/>
              <a:tailEnd/>
            </a:ln>
          </p:spPr>
          <p:txBody>
            <a:bodyPr/>
            <a:lstStyle/>
            <a:p>
              <a:endParaRPr lang="es-ES"/>
            </a:p>
          </p:txBody>
        </p:sp>
        <p:sp>
          <p:nvSpPr>
            <p:cNvPr id="168100" name="Line 164"/>
            <p:cNvSpPr>
              <a:spLocks noChangeShapeType="1"/>
            </p:cNvSpPr>
            <p:nvPr/>
          </p:nvSpPr>
          <p:spPr bwMode="auto">
            <a:xfrm flipV="1">
              <a:off x="2593" y="2141"/>
              <a:ext cx="1" cy="32"/>
            </a:xfrm>
            <a:prstGeom prst="line">
              <a:avLst/>
            </a:prstGeom>
            <a:noFill/>
            <a:ln w="0">
              <a:solidFill>
                <a:srgbClr val="000000"/>
              </a:solidFill>
              <a:round/>
              <a:headEnd/>
              <a:tailEnd/>
            </a:ln>
          </p:spPr>
          <p:txBody>
            <a:bodyPr/>
            <a:lstStyle/>
            <a:p>
              <a:endParaRPr lang="es-ES"/>
            </a:p>
          </p:txBody>
        </p:sp>
        <p:sp>
          <p:nvSpPr>
            <p:cNvPr id="168101" name="Line 165"/>
            <p:cNvSpPr>
              <a:spLocks noChangeShapeType="1"/>
            </p:cNvSpPr>
            <p:nvPr/>
          </p:nvSpPr>
          <p:spPr bwMode="auto">
            <a:xfrm flipV="1">
              <a:off x="2927" y="2141"/>
              <a:ext cx="1" cy="32"/>
            </a:xfrm>
            <a:prstGeom prst="line">
              <a:avLst/>
            </a:prstGeom>
            <a:noFill/>
            <a:ln w="0">
              <a:solidFill>
                <a:srgbClr val="000000"/>
              </a:solidFill>
              <a:round/>
              <a:headEnd/>
              <a:tailEnd/>
            </a:ln>
          </p:spPr>
          <p:txBody>
            <a:bodyPr/>
            <a:lstStyle/>
            <a:p>
              <a:endParaRPr lang="es-ES"/>
            </a:p>
          </p:txBody>
        </p:sp>
        <p:sp>
          <p:nvSpPr>
            <p:cNvPr id="168102" name="Line 166"/>
            <p:cNvSpPr>
              <a:spLocks noChangeShapeType="1"/>
            </p:cNvSpPr>
            <p:nvPr/>
          </p:nvSpPr>
          <p:spPr bwMode="auto">
            <a:xfrm flipV="1">
              <a:off x="3260" y="2141"/>
              <a:ext cx="1" cy="32"/>
            </a:xfrm>
            <a:prstGeom prst="line">
              <a:avLst/>
            </a:prstGeom>
            <a:noFill/>
            <a:ln w="0">
              <a:solidFill>
                <a:srgbClr val="000000"/>
              </a:solidFill>
              <a:round/>
              <a:headEnd/>
              <a:tailEnd/>
            </a:ln>
          </p:spPr>
          <p:txBody>
            <a:bodyPr/>
            <a:lstStyle/>
            <a:p>
              <a:endParaRPr lang="es-ES"/>
            </a:p>
          </p:txBody>
        </p:sp>
        <p:sp>
          <p:nvSpPr>
            <p:cNvPr id="168103" name="Line 167"/>
            <p:cNvSpPr>
              <a:spLocks noChangeShapeType="1"/>
            </p:cNvSpPr>
            <p:nvPr/>
          </p:nvSpPr>
          <p:spPr bwMode="auto">
            <a:xfrm flipV="1">
              <a:off x="3594" y="2141"/>
              <a:ext cx="1" cy="32"/>
            </a:xfrm>
            <a:prstGeom prst="line">
              <a:avLst/>
            </a:prstGeom>
            <a:noFill/>
            <a:ln w="0">
              <a:solidFill>
                <a:srgbClr val="000000"/>
              </a:solidFill>
              <a:round/>
              <a:headEnd/>
              <a:tailEnd/>
            </a:ln>
          </p:spPr>
          <p:txBody>
            <a:bodyPr/>
            <a:lstStyle/>
            <a:p>
              <a:endParaRPr lang="es-ES"/>
            </a:p>
          </p:txBody>
        </p:sp>
        <p:sp>
          <p:nvSpPr>
            <p:cNvPr id="168104" name="Line 168"/>
            <p:cNvSpPr>
              <a:spLocks noChangeShapeType="1"/>
            </p:cNvSpPr>
            <p:nvPr/>
          </p:nvSpPr>
          <p:spPr bwMode="auto">
            <a:xfrm flipV="1">
              <a:off x="3927" y="2141"/>
              <a:ext cx="1" cy="32"/>
            </a:xfrm>
            <a:prstGeom prst="line">
              <a:avLst/>
            </a:prstGeom>
            <a:noFill/>
            <a:ln w="0">
              <a:solidFill>
                <a:srgbClr val="000000"/>
              </a:solidFill>
              <a:round/>
              <a:headEnd/>
              <a:tailEnd/>
            </a:ln>
          </p:spPr>
          <p:txBody>
            <a:bodyPr/>
            <a:lstStyle/>
            <a:p>
              <a:endParaRPr lang="es-ES"/>
            </a:p>
          </p:txBody>
        </p:sp>
        <p:sp>
          <p:nvSpPr>
            <p:cNvPr id="168105" name="Line 169"/>
            <p:cNvSpPr>
              <a:spLocks noChangeShapeType="1"/>
            </p:cNvSpPr>
            <p:nvPr/>
          </p:nvSpPr>
          <p:spPr bwMode="auto">
            <a:xfrm flipV="1">
              <a:off x="4261" y="2141"/>
              <a:ext cx="1" cy="32"/>
            </a:xfrm>
            <a:prstGeom prst="line">
              <a:avLst/>
            </a:prstGeom>
            <a:noFill/>
            <a:ln w="0">
              <a:solidFill>
                <a:srgbClr val="000000"/>
              </a:solidFill>
              <a:round/>
              <a:headEnd/>
              <a:tailEnd/>
            </a:ln>
          </p:spPr>
          <p:txBody>
            <a:bodyPr/>
            <a:lstStyle/>
            <a:p>
              <a:endParaRPr lang="es-ES"/>
            </a:p>
          </p:txBody>
        </p:sp>
        <p:sp>
          <p:nvSpPr>
            <p:cNvPr id="168106" name="Line 170"/>
            <p:cNvSpPr>
              <a:spLocks noChangeShapeType="1"/>
            </p:cNvSpPr>
            <p:nvPr/>
          </p:nvSpPr>
          <p:spPr bwMode="auto">
            <a:xfrm flipV="1">
              <a:off x="4594" y="2141"/>
              <a:ext cx="1" cy="32"/>
            </a:xfrm>
            <a:prstGeom prst="line">
              <a:avLst/>
            </a:prstGeom>
            <a:noFill/>
            <a:ln w="0">
              <a:solidFill>
                <a:srgbClr val="000000"/>
              </a:solidFill>
              <a:round/>
              <a:headEnd/>
              <a:tailEnd/>
            </a:ln>
          </p:spPr>
          <p:txBody>
            <a:bodyPr/>
            <a:lstStyle/>
            <a:p>
              <a:endParaRPr lang="es-ES"/>
            </a:p>
          </p:txBody>
        </p:sp>
        <p:sp>
          <p:nvSpPr>
            <p:cNvPr id="168107" name="Rectangle 171"/>
            <p:cNvSpPr>
              <a:spLocks noChangeArrowheads="1"/>
            </p:cNvSpPr>
            <p:nvPr/>
          </p:nvSpPr>
          <p:spPr bwMode="auto">
            <a:xfrm>
              <a:off x="742" y="2083"/>
              <a:ext cx="54" cy="128"/>
            </a:xfrm>
            <a:prstGeom prst="rect">
              <a:avLst/>
            </a:prstGeom>
            <a:noFill/>
            <a:ln w="9525">
              <a:noFill/>
              <a:miter lim="800000"/>
              <a:headEnd/>
              <a:tailEnd/>
            </a:ln>
          </p:spPr>
          <p:txBody>
            <a:bodyPr wrap="none" lIns="0" tIns="0" rIns="0" bIns="0">
              <a:spAutoFit/>
            </a:bodyPr>
            <a:lstStyle/>
            <a:p>
              <a:r>
                <a:rPr lang="es-ES" sz="1300">
                  <a:solidFill>
                    <a:srgbClr val="000000"/>
                  </a:solidFill>
                </a:rPr>
                <a:t>0</a:t>
              </a:r>
              <a:endParaRPr lang="es-ES"/>
            </a:p>
          </p:txBody>
        </p:sp>
        <p:sp>
          <p:nvSpPr>
            <p:cNvPr id="168108" name="Rectangle 172"/>
            <p:cNvSpPr>
              <a:spLocks noChangeArrowheads="1"/>
            </p:cNvSpPr>
            <p:nvPr/>
          </p:nvSpPr>
          <p:spPr bwMode="auto">
            <a:xfrm>
              <a:off x="667" y="1794"/>
              <a:ext cx="107" cy="128"/>
            </a:xfrm>
            <a:prstGeom prst="rect">
              <a:avLst/>
            </a:prstGeom>
            <a:noFill/>
            <a:ln w="9525">
              <a:noFill/>
              <a:miter lim="800000"/>
              <a:headEnd/>
              <a:tailEnd/>
            </a:ln>
          </p:spPr>
          <p:txBody>
            <a:bodyPr wrap="none" lIns="0" tIns="0" rIns="0" bIns="0">
              <a:spAutoFit/>
            </a:bodyPr>
            <a:lstStyle/>
            <a:p>
              <a:r>
                <a:rPr lang="es-ES" sz="1300">
                  <a:solidFill>
                    <a:srgbClr val="000000"/>
                  </a:solidFill>
                </a:rPr>
                <a:t>20</a:t>
              </a:r>
              <a:endParaRPr lang="es-ES"/>
            </a:p>
          </p:txBody>
        </p:sp>
        <p:sp>
          <p:nvSpPr>
            <p:cNvPr id="168109" name="Rectangle 173"/>
            <p:cNvSpPr>
              <a:spLocks noChangeArrowheads="1"/>
            </p:cNvSpPr>
            <p:nvPr/>
          </p:nvSpPr>
          <p:spPr bwMode="auto">
            <a:xfrm>
              <a:off x="667" y="1512"/>
              <a:ext cx="107" cy="128"/>
            </a:xfrm>
            <a:prstGeom prst="rect">
              <a:avLst/>
            </a:prstGeom>
            <a:noFill/>
            <a:ln w="9525">
              <a:noFill/>
              <a:miter lim="800000"/>
              <a:headEnd/>
              <a:tailEnd/>
            </a:ln>
          </p:spPr>
          <p:txBody>
            <a:bodyPr wrap="none" lIns="0" tIns="0" rIns="0" bIns="0">
              <a:spAutoFit/>
            </a:bodyPr>
            <a:lstStyle/>
            <a:p>
              <a:r>
                <a:rPr lang="es-ES" sz="1300">
                  <a:solidFill>
                    <a:srgbClr val="000000"/>
                  </a:solidFill>
                </a:rPr>
                <a:t>40</a:t>
              </a:r>
              <a:endParaRPr lang="es-ES"/>
            </a:p>
          </p:txBody>
        </p:sp>
        <p:sp>
          <p:nvSpPr>
            <p:cNvPr id="168110" name="Rectangle 174"/>
            <p:cNvSpPr>
              <a:spLocks noChangeArrowheads="1"/>
            </p:cNvSpPr>
            <p:nvPr/>
          </p:nvSpPr>
          <p:spPr bwMode="auto">
            <a:xfrm>
              <a:off x="667" y="1223"/>
              <a:ext cx="107" cy="128"/>
            </a:xfrm>
            <a:prstGeom prst="rect">
              <a:avLst/>
            </a:prstGeom>
            <a:noFill/>
            <a:ln w="9525">
              <a:noFill/>
              <a:miter lim="800000"/>
              <a:headEnd/>
              <a:tailEnd/>
            </a:ln>
          </p:spPr>
          <p:txBody>
            <a:bodyPr wrap="none" lIns="0" tIns="0" rIns="0" bIns="0">
              <a:spAutoFit/>
            </a:bodyPr>
            <a:lstStyle/>
            <a:p>
              <a:r>
                <a:rPr lang="es-ES" sz="1300">
                  <a:solidFill>
                    <a:srgbClr val="000000"/>
                  </a:solidFill>
                </a:rPr>
                <a:t>60</a:t>
              </a:r>
              <a:endParaRPr lang="es-ES"/>
            </a:p>
          </p:txBody>
        </p:sp>
        <p:sp>
          <p:nvSpPr>
            <p:cNvPr id="168111" name="Rectangle 175"/>
            <p:cNvSpPr>
              <a:spLocks noChangeArrowheads="1"/>
            </p:cNvSpPr>
            <p:nvPr/>
          </p:nvSpPr>
          <p:spPr bwMode="auto">
            <a:xfrm>
              <a:off x="667" y="934"/>
              <a:ext cx="107" cy="128"/>
            </a:xfrm>
            <a:prstGeom prst="rect">
              <a:avLst/>
            </a:prstGeom>
            <a:noFill/>
            <a:ln w="9525">
              <a:noFill/>
              <a:miter lim="800000"/>
              <a:headEnd/>
              <a:tailEnd/>
            </a:ln>
          </p:spPr>
          <p:txBody>
            <a:bodyPr wrap="none" lIns="0" tIns="0" rIns="0" bIns="0">
              <a:spAutoFit/>
            </a:bodyPr>
            <a:lstStyle/>
            <a:p>
              <a:r>
                <a:rPr lang="es-ES" sz="1300">
                  <a:solidFill>
                    <a:srgbClr val="000000"/>
                  </a:solidFill>
                </a:rPr>
                <a:t>80</a:t>
              </a:r>
              <a:endParaRPr lang="es-ES"/>
            </a:p>
          </p:txBody>
        </p:sp>
        <p:sp>
          <p:nvSpPr>
            <p:cNvPr id="168112" name="Rectangle 176"/>
            <p:cNvSpPr>
              <a:spLocks noChangeArrowheads="1"/>
            </p:cNvSpPr>
            <p:nvPr/>
          </p:nvSpPr>
          <p:spPr bwMode="auto">
            <a:xfrm>
              <a:off x="592" y="651"/>
              <a:ext cx="161" cy="128"/>
            </a:xfrm>
            <a:prstGeom prst="rect">
              <a:avLst/>
            </a:prstGeom>
            <a:noFill/>
            <a:ln w="9525">
              <a:noFill/>
              <a:miter lim="800000"/>
              <a:headEnd/>
              <a:tailEnd/>
            </a:ln>
          </p:spPr>
          <p:txBody>
            <a:bodyPr wrap="none" lIns="0" tIns="0" rIns="0" bIns="0">
              <a:spAutoFit/>
            </a:bodyPr>
            <a:lstStyle/>
            <a:p>
              <a:r>
                <a:rPr lang="es-ES" sz="1300">
                  <a:solidFill>
                    <a:srgbClr val="000000"/>
                  </a:solidFill>
                </a:rPr>
                <a:t>100</a:t>
              </a:r>
              <a:endParaRPr lang="es-ES"/>
            </a:p>
          </p:txBody>
        </p:sp>
        <p:sp>
          <p:nvSpPr>
            <p:cNvPr id="168113" name="Rectangle 177"/>
            <p:cNvSpPr>
              <a:spLocks noChangeArrowheads="1"/>
            </p:cNvSpPr>
            <p:nvPr/>
          </p:nvSpPr>
          <p:spPr bwMode="auto">
            <a:xfrm>
              <a:off x="592" y="362"/>
              <a:ext cx="161" cy="128"/>
            </a:xfrm>
            <a:prstGeom prst="rect">
              <a:avLst/>
            </a:prstGeom>
            <a:noFill/>
            <a:ln w="9525">
              <a:noFill/>
              <a:miter lim="800000"/>
              <a:headEnd/>
              <a:tailEnd/>
            </a:ln>
          </p:spPr>
          <p:txBody>
            <a:bodyPr wrap="none" lIns="0" tIns="0" rIns="0" bIns="0">
              <a:spAutoFit/>
            </a:bodyPr>
            <a:lstStyle/>
            <a:p>
              <a:r>
                <a:rPr lang="es-ES" sz="1300">
                  <a:solidFill>
                    <a:srgbClr val="000000"/>
                  </a:solidFill>
                </a:rPr>
                <a:t>120</a:t>
              </a:r>
              <a:endParaRPr lang="es-ES"/>
            </a:p>
          </p:txBody>
        </p:sp>
        <p:sp>
          <p:nvSpPr>
            <p:cNvPr id="168114" name="Rectangle 178"/>
            <p:cNvSpPr>
              <a:spLocks noChangeArrowheads="1"/>
            </p:cNvSpPr>
            <p:nvPr/>
          </p:nvSpPr>
          <p:spPr bwMode="auto">
            <a:xfrm rot="18900000">
              <a:off x="680" y="2336"/>
              <a:ext cx="273" cy="128"/>
            </a:xfrm>
            <a:prstGeom prst="rect">
              <a:avLst/>
            </a:prstGeom>
            <a:noFill/>
            <a:ln w="9525">
              <a:noFill/>
              <a:miter lim="800000"/>
              <a:headEnd/>
              <a:tailEnd/>
            </a:ln>
          </p:spPr>
          <p:txBody>
            <a:bodyPr wrap="none" lIns="0" tIns="0" rIns="0" bIns="0">
              <a:spAutoFit/>
            </a:bodyPr>
            <a:lstStyle/>
            <a:p>
              <a:r>
                <a:rPr lang="es-ES" sz="1300">
                  <a:solidFill>
                    <a:srgbClr val="000000"/>
                  </a:solidFill>
                </a:rPr>
                <a:t>Verbal</a:t>
              </a:r>
              <a:endParaRPr lang="es-ES"/>
            </a:p>
          </p:txBody>
        </p:sp>
        <p:sp>
          <p:nvSpPr>
            <p:cNvPr id="168115" name="Rectangle 179"/>
            <p:cNvSpPr>
              <a:spLocks noChangeArrowheads="1"/>
            </p:cNvSpPr>
            <p:nvPr/>
          </p:nvSpPr>
          <p:spPr bwMode="auto">
            <a:xfrm rot="18900000">
              <a:off x="954" y="2361"/>
              <a:ext cx="316" cy="128"/>
            </a:xfrm>
            <a:prstGeom prst="rect">
              <a:avLst/>
            </a:prstGeom>
            <a:noFill/>
            <a:ln w="9525">
              <a:noFill/>
              <a:miter lim="800000"/>
              <a:headEnd/>
              <a:tailEnd/>
            </a:ln>
          </p:spPr>
          <p:txBody>
            <a:bodyPr wrap="none" lIns="0" tIns="0" rIns="0" bIns="0">
              <a:spAutoFit/>
            </a:bodyPr>
            <a:lstStyle/>
            <a:p>
              <a:r>
                <a:rPr lang="es-ES" sz="1300">
                  <a:solidFill>
                    <a:srgbClr val="000000"/>
                  </a:solidFill>
                </a:rPr>
                <a:t>IGC_Vb</a:t>
              </a:r>
              <a:endParaRPr lang="es-ES"/>
            </a:p>
          </p:txBody>
        </p:sp>
        <p:sp>
          <p:nvSpPr>
            <p:cNvPr id="168116" name="Rectangle 180"/>
            <p:cNvSpPr>
              <a:spLocks noChangeArrowheads="1"/>
            </p:cNvSpPr>
            <p:nvPr/>
          </p:nvSpPr>
          <p:spPr bwMode="auto">
            <a:xfrm rot="18900000">
              <a:off x="1180" y="2399"/>
              <a:ext cx="425" cy="128"/>
            </a:xfrm>
            <a:prstGeom prst="rect">
              <a:avLst/>
            </a:prstGeom>
            <a:noFill/>
            <a:ln w="9525">
              <a:noFill/>
              <a:miter lim="800000"/>
              <a:headEnd/>
              <a:tailEnd/>
            </a:ln>
          </p:spPr>
          <p:txBody>
            <a:bodyPr wrap="none" lIns="0" tIns="0" rIns="0" bIns="0">
              <a:spAutoFit/>
            </a:bodyPr>
            <a:lstStyle/>
            <a:p>
              <a:r>
                <a:rPr lang="es-ES" sz="1300">
                  <a:solidFill>
                    <a:srgbClr val="000000"/>
                  </a:solidFill>
                </a:rPr>
                <a:t>Pc_Manip</a:t>
              </a:r>
              <a:endParaRPr lang="es-ES"/>
            </a:p>
          </p:txBody>
        </p:sp>
        <p:sp>
          <p:nvSpPr>
            <p:cNvPr id="168117" name="Rectangle 181"/>
            <p:cNvSpPr>
              <a:spLocks noChangeArrowheads="1"/>
            </p:cNvSpPr>
            <p:nvPr/>
          </p:nvSpPr>
          <p:spPr bwMode="auto">
            <a:xfrm rot="18900000">
              <a:off x="1474" y="2415"/>
              <a:ext cx="453" cy="128"/>
            </a:xfrm>
            <a:prstGeom prst="rect">
              <a:avLst/>
            </a:prstGeom>
            <a:noFill/>
            <a:ln w="9525">
              <a:noFill/>
              <a:miter lim="800000"/>
              <a:headEnd/>
              <a:tailEnd/>
            </a:ln>
          </p:spPr>
          <p:txBody>
            <a:bodyPr wrap="none" lIns="0" tIns="0" rIns="0" bIns="0">
              <a:spAutoFit/>
            </a:bodyPr>
            <a:lstStyle/>
            <a:p>
              <a:r>
                <a:rPr lang="es-ES" sz="1300">
                  <a:solidFill>
                    <a:srgbClr val="000000"/>
                  </a:solidFill>
                </a:rPr>
                <a:t>IGC_P_Mn</a:t>
              </a:r>
              <a:endParaRPr lang="es-ES"/>
            </a:p>
          </p:txBody>
        </p:sp>
        <p:sp>
          <p:nvSpPr>
            <p:cNvPr id="168118" name="Rectangle 182"/>
            <p:cNvSpPr>
              <a:spLocks noChangeArrowheads="1"/>
            </p:cNvSpPr>
            <p:nvPr/>
          </p:nvSpPr>
          <p:spPr bwMode="auto">
            <a:xfrm rot="18900000">
              <a:off x="1863" y="2392"/>
              <a:ext cx="414" cy="128"/>
            </a:xfrm>
            <a:prstGeom prst="rect">
              <a:avLst/>
            </a:prstGeom>
            <a:noFill/>
            <a:ln w="9525">
              <a:noFill/>
              <a:miter lim="800000"/>
              <a:headEnd/>
              <a:tailEnd/>
            </a:ln>
          </p:spPr>
          <p:txBody>
            <a:bodyPr wrap="none" lIns="0" tIns="0" rIns="0" bIns="0">
              <a:spAutoFit/>
            </a:bodyPr>
            <a:lstStyle/>
            <a:p>
              <a:r>
                <a:rPr lang="es-ES" sz="1300">
                  <a:solidFill>
                    <a:srgbClr val="000000"/>
                  </a:solidFill>
                </a:rPr>
                <a:t>Numerica</a:t>
              </a:r>
              <a:endParaRPr lang="es-ES"/>
            </a:p>
          </p:txBody>
        </p:sp>
        <p:sp>
          <p:nvSpPr>
            <p:cNvPr id="168119" name="Rectangle 183"/>
            <p:cNvSpPr>
              <a:spLocks noChangeArrowheads="1"/>
            </p:cNvSpPr>
            <p:nvPr/>
          </p:nvSpPr>
          <p:spPr bwMode="auto">
            <a:xfrm rot="18900000">
              <a:off x="2252" y="2371"/>
              <a:ext cx="360" cy="128"/>
            </a:xfrm>
            <a:prstGeom prst="rect">
              <a:avLst/>
            </a:prstGeom>
            <a:noFill/>
            <a:ln w="9525">
              <a:noFill/>
              <a:miter lim="800000"/>
              <a:headEnd/>
              <a:tailEnd/>
            </a:ln>
          </p:spPr>
          <p:txBody>
            <a:bodyPr wrap="none" lIns="0" tIns="0" rIns="0" bIns="0">
              <a:spAutoFit/>
            </a:bodyPr>
            <a:lstStyle/>
            <a:p>
              <a:r>
                <a:rPr lang="es-ES" sz="1300">
                  <a:solidFill>
                    <a:srgbClr val="000000"/>
                  </a:solidFill>
                </a:rPr>
                <a:t>IGC_Nm</a:t>
              </a:r>
              <a:endParaRPr lang="es-ES"/>
            </a:p>
          </p:txBody>
        </p:sp>
        <p:sp>
          <p:nvSpPr>
            <p:cNvPr id="168120" name="Rectangle 184"/>
            <p:cNvSpPr>
              <a:spLocks noChangeArrowheads="1"/>
            </p:cNvSpPr>
            <p:nvPr/>
          </p:nvSpPr>
          <p:spPr bwMode="auto">
            <a:xfrm rot="18900000">
              <a:off x="2501" y="2403"/>
              <a:ext cx="432" cy="128"/>
            </a:xfrm>
            <a:prstGeom prst="rect">
              <a:avLst/>
            </a:prstGeom>
            <a:noFill/>
            <a:ln w="9525">
              <a:noFill/>
              <a:miter lim="800000"/>
              <a:headEnd/>
              <a:tailEnd/>
            </a:ln>
          </p:spPr>
          <p:txBody>
            <a:bodyPr wrap="none" lIns="0" tIns="0" rIns="0" bIns="0">
              <a:spAutoFit/>
            </a:bodyPr>
            <a:lstStyle/>
            <a:p>
              <a:r>
                <a:rPr lang="es-ES" sz="1300">
                  <a:solidFill>
                    <a:srgbClr val="000000"/>
                  </a:solidFill>
                </a:rPr>
                <a:t>IGC global</a:t>
              </a:r>
              <a:endParaRPr lang="es-ES"/>
            </a:p>
          </p:txBody>
        </p:sp>
        <p:sp>
          <p:nvSpPr>
            <p:cNvPr id="168121" name="Rectangle 185"/>
            <p:cNvSpPr>
              <a:spLocks noChangeArrowheads="1"/>
            </p:cNvSpPr>
            <p:nvPr/>
          </p:nvSpPr>
          <p:spPr bwMode="auto">
            <a:xfrm rot="18900000">
              <a:off x="3082" y="2305"/>
              <a:ext cx="226" cy="128"/>
            </a:xfrm>
            <a:prstGeom prst="rect">
              <a:avLst/>
            </a:prstGeom>
            <a:noFill/>
            <a:ln w="9525">
              <a:noFill/>
              <a:miter lim="800000"/>
              <a:headEnd/>
              <a:tailEnd/>
            </a:ln>
          </p:spPr>
          <p:txBody>
            <a:bodyPr wrap="none" lIns="0" tIns="0" rIns="0" bIns="0">
              <a:spAutoFit/>
            </a:bodyPr>
            <a:lstStyle/>
            <a:p>
              <a:r>
                <a:rPr lang="es-ES" sz="1300">
                  <a:solidFill>
                    <a:srgbClr val="000000"/>
                  </a:solidFill>
                </a:rPr>
                <a:t>Mem</a:t>
              </a:r>
              <a:endParaRPr lang="es-ES"/>
            </a:p>
          </p:txBody>
        </p:sp>
        <p:sp>
          <p:nvSpPr>
            <p:cNvPr id="168122" name="Rectangle 186"/>
            <p:cNvSpPr>
              <a:spLocks noChangeArrowheads="1"/>
            </p:cNvSpPr>
            <p:nvPr/>
          </p:nvSpPr>
          <p:spPr bwMode="auto">
            <a:xfrm rot="18900000">
              <a:off x="3242" y="2373"/>
              <a:ext cx="375" cy="128"/>
            </a:xfrm>
            <a:prstGeom prst="rect">
              <a:avLst/>
            </a:prstGeom>
            <a:noFill/>
            <a:ln w="9525">
              <a:noFill/>
              <a:miter lim="800000"/>
              <a:headEnd/>
              <a:tailEnd/>
            </a:ln>
          </p:spPr>
          <p:txBody>
            <a:bodyPr wrap="none" lIns="0" tIns="0" rIns="0" bIns="0">
              <a:spAutoFit/>
            </a:bodyPr>
            <a:lstStyle/>
            <a:p>
              <a:r>
                <a:rPr lang="es-ES" sz="1300">
                  <a:solidFill>
                    <a:srgbClr val="000000"/>
                  </a:solidFill>
                </a:rPr>
                <a:t>IGC_Mm</a:t>
              </a:r>
              <a:endParaRPr lang="es-ES"/>
            </a:p>
          </p:txBody>
        </p:sp>
        <p:sp>
          <p:nvSpPr>
            <p:cNvPr id="168123" name="Rectangle 187"/>
            <p:cNvSpPr>
              <a:spLocks noChangeArrowheads="1"/>
            </p:cNvSpPr>
            <p:nvPr/>
          </p:nvSpPr>
          <p:spPr bwMode="auto">
            <a:xfrm rot="18900000">
              <a:off x="3803" y="2284"/>
              <a:ext cx="181" cy="128"/>
            </a:xfrm>
            <a:prstGeom prst="rect">
              <a:avLst/>
            </a:prstGeom>
            <a:noFill/>
            <a:ln w="9525">
              <a:noFill/>
              <a:miter lim="800000"/>
              <a:headEnd/>
              <a:tailEnd/>
            </a:ln>
          </p:spPr>
          <p:txBody>
            <a:bodyPr wrap="none" lIns="0" tIns="0" rIns="0" bIns="0">
              <a:spAutoFit/>
            </a:bodyPr>
            <a:lstStyle/>
            <a:p>
              <a:r>
                <a:rPr lang="es-ES" sz="1300">
                  <a:solidFill>
                    <a:srgbClr val="000000"/>
                  </a:solidFill>
                </a:rPr>
                <a:t>Mot</a:t>
              </a:r>
              <a:endParaRPr lang="es-ES"/>
            </a:p>
          </p:txBody>
        </p:sp>
        <p:sp>
          <p:nvSpPr>
            <p:cNvPr id="168124" name="Rectangle 188"/>
            <p:cNvSpPr>
              <a:spLocks noChangeArrowheads="1"/>
            </p:cNvSpPr>
            <p:nvPr/>
          </p:nvSpPr>
          <p:spPr bwMode="auto">
            <a:xfrm rot="18900000">
              <a:off x="3964" y="2352"/>
              <a:ext cx="326" cy="128"/>
            </a:xfrm>
            <a:prstGeom prst="rect">
              <a:avLst/>
            </a:prstGeom>
            <a:noFill/>
            <a:ln w="9525">
              <a:noFill/>
              <a:miter lim="800000"/>
              <a:headEnd/>
              <a:tailEnd/>
            </a:ln>
          </p:spPr>
          <p:txBody>
            <a:bodyPr wrap="none" lIns="0" tIns="0" rIns="0" bIns="0">
              <a:spAutoFit/>
            </a:bodyPr>
            <a:lstStyle/>
            <a:p>
              <a:r>
                <a:rPr lang="es-ES" sz="1300">
                  <a:solidFill>
                    <a:srgbClr val="000000"/>
                  </a:solidFill>
                </a:rPr>
                <a:t>IGC_Mt</a:t>
              </a:r>
              <a:endParaRPr lang="es-ES"/>
            </a:p>
          </p:txBody>
        </p:sp>
        <p:sp>
          <p:nvSpPr>
            <p:cNvPr id="168125" name="Rectangle 189"/>
            <p:cNvSpPr>
              <a:spLocks noChangeArrowheads="1"/>
            </p:cNvSpPr>
            <p:nvPr/>
          </p:nvSpPr>
          <p:spPr bwMode="auto">
            <a:xfrm>
              <a:off x="2001" y="2720"/>
              <a:ext cx="1058" cy="128"/>
            </a:xfrm>
            <a:prstGeom prst="rect">
              <a:avLst/>
            </a:prstGeom>
            <a:noFill/>
            <a:ln w="9525">
              <a:noFill/>
              <a:miter lim="800000"/>
              <a:headEnd/>
              <a:tailEnd/>
            </a:ln>
          </p:spPr>
          <p:txBody>
            <a:bodyPr wrap="none" lIns="0" tIns="0" rIns="0" bIns="0">
              <a:spAutoFit/>
            </a:bodyPr>
            <a:lstStyle/>
            <a:p>
              <a:r>
                <a:rPr lang="es-ES" sz="1300" b="1">
                  <a:solidFill>
                    <a:srgbClr val="000000"/>
                  </a:solidFill>
                </a:rPr>
                <a:t>Áreas generales del test </a:t>
              </a:r>
              <a:endParaRPr lang="es-ES"/>
            </a:p>
          </p:txBody>
        </p:sp>
        <p:sp>
          <p:nvSpPr>
            <p:cNvPr id="168126" name="Rectangle 190"/>
            <p:cNvSpPr>
              <a:spLocks noChangeArrowheads="1"/>
            </p:cNvSpPr>
            <p:nvPr/>
          </p:nvSpPr>
          <p:spPr bwMode="auto">
            <a:xfrm rot="16200000">
              <a:off x="113" y="1209"/>
              <a:ext cx="600" cy="126"/>
            </a:xfrm>
            <a:prstGeom prst="rect">
              <a:avLst/>
            </a:prstGeom>
            <a:noFill/>
            <a:ln w="9525">
              <a:noFill/>
              <a:miter lim="800000"/>
              <a:headEnd/>
              <a:tailEnd/>
            </a:ln>
          </p:spPr>
          <p:txBody>
            <a:bodyPr wrap="none" lIns="0" tIns="0" rIns="0" bIns="0">
              <a:spAutoFit/>
            </a:bodyPr>
            <a:lstStyle/>
            <a:p>
              <a:r>
                <a:rPr lang="es-ES" sz="1300" b="1">
                  <a:solidFill>
                    <a:srgbClr val="000000"/>
                  </a:solidFill>
                </a:rPr>
                <a:t>Puntuaciones</a:t>
              </a:r>
              <a:endParaRPr lang="es-ES"/>
            </a:p>
          </p:txBody>
        </p:sp>
        <p:sp>
          <p:nvSpPr>
            <p:cNvPr id="168127" name="Rectangle 191"/>
            <p:cNvSpPr>
              <a:spLocks noChangeArrowheads="1"/>
            </p:cNvSpPr>
            <p:nvPr/>
          </p:nvSpPr>
          <p:spPr bwMode="auto">
            <a:xfrm>
              <a:off x="4686" y="1049"/>
              <a:ext cx="751" cy="463"/>
            </a:xfrm>
            <a:prstGeom prst="rect">
              <a:avLst/>
            </a:prstGeom>
            <a:solidFill>
              <a:srgbClr val="FFFFFF"/>
            </a:solidFill>
            <a:ln w="0">
              <a:solidFill>
                <a:srgbClr val="000000"/>
              </a:solidFill>
              <a:miter lim="800000"/>
              <a:headEnd/>
              <a:tailEnd/>
            </a:ln>
          </p:spPr>
          <p:txBody>
            <a:bodyPr/>
            <a:lstStyle/>
            <a:p>
              <a:endParaRPr lang="es-ES"/>
            </a:p>
          </p:txBody>
        </p:sp>
        <p:sp>
          <p:nvSpPr>
            <p:cNvPr id="168128" name="Rectangle 192"/>
            <p:cNvSpPr>
              <a:spLocks noChangeArrowheads="1"/>
            </p:cNvSpPr>
            <p:nvPr/>
          </p:nvSpPr>
          <p:spPr bwMode="auto">
            <a:xfrm>
              <a:off x="4736" y="1107"/>
              <a:ext cx="75" cy="58"/>
            </a:xfrm>
            <a:prstGeom prst="rect">
              <a:avLst/>
            </a:prstGeom>
            <a:solidFill>
              <a:srgbClr val="0066CC"/>
            </a:solidFill>
            <a:ln w="12700">
              <a:solidFill>
                <a:srgbClr val="000000"/>
              </a:solidFill>
              <a:miter lim="800000"/>
              <a:headEnd/>
              <a:tailEnd/>
            </a:ln>
          </p:spPr>
          <p:txBody>
            <a:bodyPr/>
            <a:lstStyle/>
            <a:p>
              <a:endParaRPr lang="es-ES"/>
            </a:p>
          </p:txBody>
        </p:sp>
        <p:sp>
          <p:nvSpPr>
            <p:cNvPr id="168129" name="Rectangle 193"/>
            <p:cNvSpPr>
              <a:spLocks noChangeArrowheads="1"/>
            </p:cNvSpPr>
            <p:nvPr/>
          </p:nvSpPr>
          <p:spPr bwMode="auto">
            <a:xfrm>
              <a:off x="4853" y="1075"/>
              <a:ext cx="398" cy="128"/>
            </a:xfrm>
            <a:prstGeom prst="rect">
              <a:avLst/>
            </a:prstGeom>
            <a:noFill/>
            <a:ln w="9525">
              <a:noFill/>
              <a:miter lim="800000"/>
              <a:headEnd/>
              <a:tailEnd/>
            </a:ln>
          </p:spPr>
          <p:txBody>
            <a:bodyPr wrap="none" lIns="0" tIns="0" rIns="0" bIns="0">
              <a:spAutoFit/>
            </a:bodyPr>
            <a:lstStyle/>
            <a:p>
              <a:r>
                <a:rPr lang="es-ES" sz="1300">
                  <a:solidFill>
                    <a:srgbClr val="000000"/>
                  </a:solidFill>
                </a:rPr>
                <a:t>Sin Mirex</a:t>
              </a:r>
              <a:endParaRPr lang="es-ES"/>
            </a:p>
          </p:txBody>
        </p:sp>
        <p:sp>
          <p:nvSpPr>
            <p:cNvPr id="168130" name="Rectangle 194"/>
            <p:cNvSpPr>
              <a:spLocks noChangeArrowheads="1"/>
            </p:cNvSpPr>
            <p:nvPr/>
          </p:nvSpPr>
          <p:spPr bwMode="auto">
            <a:xfrm>
              <a:off x="4736" y="1261"/>
              <a:ext cx="75" cy="58"/>
            </a:xfrm>
            <a:prstGeom prst="rect">
              <a:avLst/>
            </a:prstGeom>
            <a:solidFill>
              <a:srgbClr val="008000"/>
            </a:solidFill>
            <a:ln w="12700">
              <a:solidFill>
                <a:srgbClr val="000000"/>
              </a:solidFill>
              <a:miter lim="800000"/>
              <a:headEnd/>
              <a:tailEnd/>
            </a:ln>
          </p:spPr>
          <p:txBody>
            <a:bodyPr/>
            <a:lstStyle/>
            <a:p>
              <a:endParaRPr lang="es-ES"/>
            </a:p>
          </p:txBody>
        </p:sp>
        <p:sp>
          <p:nvSpPr>
            <p:cNvPr id="168131" name="Rectangle 195"/>
            <p:cNvSpPr>
              <a:spLocks noChangeArrowheads="1"/>
            </p:cNvSpPr>
            <p:nvPr/>
          </p:nvSpPr>
          <p:spPr bwMode="auto">
            <a:xfrm>
              <a:off x="4853" y="1229"/>
              <a:ext cx="245" cy="128"/>
            </a:xfrm>
            <a:prstGeom prst="rect">
              <a:avLst/>
            </a:prstGeom>
            <a:noFill/>
            <a:ln w="9525">
              <a:noFill/>
              <a:miter lim="800000"/>
              <a:headEnd/>
              <a:tailEnd/>
            </a:ln>
          </p:spPr>
          <p:txBody>
            <a:bodyPr wrap="none" lIns="0" tIns="0" rIns="0" bIns="0">
              <a:spAutoFit/>
            </a:bodyPr>
            <a:lstStyle/>
            <a:p>
              <a:r>
                <a:rPr lang="es-ES" sz="1300">
                  <a:solidFill>
                    <a:srgbClr val="000000"/>
                  </a:solidFill>
                </a:rPr>
                <a:t>Mirex</a:t>
              </a:r>
              <a:endParaRPr lang="es-ES"/>
            </a:p>
          </p:txBody>
        </p:sp>
        <p:sp>
          <p:nvSpPr>
            <p:cNvPr id="168132" name="Rectangle 196"/>
            <p:cNvSpPr>
              <a:spLocks noChangeArrowheads="1"/>
            </p:cNvSpPr>
            <p:nvPr/>
          </p:nvSpPr>
          <p:spPr bwMode="auto">
            <a:xfrm>
              <a:off x="4736" y="1415"/>
              <a:ext cx="75" cy="58"/>
            </a:xfrm>
            <a:prstGeom prst="rect">
              <a:avLst/>
            </a:prstGeom>
            <a:solidFill>
              <a:srgbClr val="FF6600"/>
            </a:solidFill>
            <a:ln w="12700">
              <a:solidFill>
                <a:srgbClr val="000000"/>
              </a:solidFill>
              <a:miter lim="800000"/>
              <a:headEnd/>
              <a:tailEnd/>
            </a:ln>
          </p:spPr>
          <p:txBody>
            <a:bodyPr/>
            <a:lstStyle/>
            <a:p>
              <a:endParaRPr lang="es-ES"/>
            </a:p>
          </p:txBody>
        </p:sp>
        <p:sp>
          <p:nvSpPr>
            <p:cNvPr id="168133" name="Rectangle 197"/>
            <p:cNvSpPr>
              <a:spLocks noChangeArrowheads="1"/>
            </p:cNvSpPr>
            <p:nvPr/>
          </p:nvSpPr>
          <p:spPr bwMode="auto">
            <a:xfrm>
              <a:off x="4853" y="1383"/>
              <a:ext cx="203" cy="128"/>
            </a:xfrm>
            <a:prstGeom prst="rect">
              <a:avLst/>
            </a:prstGeom>
            <a:noFill/>
            <a:ln w="9525">
              <a:noFill/>
              <a:miter lim="800000"/>
              <a:headEnd/>
              <a:tailEnd/>
            </a:ln>
          </p:spPr>
          <p:txBody>
            <a:bodyPr wrap="none" lIns="0" tIns="0" rIns="0" bIns="0">
              <a:spAutoFit/>
            </a:bodyPr>
            <a:lstStyle/>
            <a:p>
              <a:r>
                <a:rPr lang="es-ES" sz="1300">
                  <a:solidFill>
                    <a:srgbClr val="000000"/>
                  </a:solidFill>
                </a:rPr>
                <a:t>Caso</a:t>
              </a:r>
              <a:endParaRPr lang="es-ES"/>
            </a:p>
          </p:txBody>
        </p:sp>
        <p:sp>
          <p:nvSpPr>
            <p:cNvPr id="168134" name="Rectangle 198"/>
            <p:cNvSpPr>
              <a:spLocks noChangeArrowheads="1"/>
            </p:cNvSpPr>
            <p:nvPr/>
          </p:nvSpPr>
          <p:spPr bwMode="auto">
            <a:xfrm>
              <a:off x="234" y="272"/>
              <a:ext cx="5236" cy="2672"/>
            </a:xfrm>
            <a:prstGeom prst="rect">
              <a:avLst/>
            </a:prstGeom>
            <a:noFill/>
            <a:ln w="0">
              <a:solidFill>
                <a:srgbClr val="000000"/>
              </a:solidFill>
              <a:miter lim="800000"/>
              <a:headEnd/>
              <a:tailEnd/>
            </a:ln>
          </p:spPr>
          <p:txBody>
            <a:bodyPr/>
            <a:lstStyle/>
            <a:p>
              <a:endParaRPr lang="es-ES"/>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57200" y="381000"/>
            <a:ext cx="8229600" cy="838200"/>
          </a:xfrm>
        </p:spPr>
        <p:txBody>
          <a:bodyPr/>
          <a:lstStyle/>
          <a:p>
            <a:pPr algn="ctr"/>
            <a:r>
              <a:rPr lang="es-ES" sz="4000">
                <a:solidFill>
                  <a:srgbClr val="FF0066"/>
                </a:solidFill>
              </a:rPr>
              <a:t>Conclusiones</a:t>
            </a:r>
          </a:p>
        </p:txBody>
      </p:sp>
      <p:sp>
        <p:nvSpPr>
          <p:cNvPr id="180227" name="Rectangle 3"/>
          <p:cNvSpPr>
            <a:spLocks noGrp="1" noChangeArrowheads="1"/>
          </p:cNvSpPr>
          <p:nvPr>
            <p:ph idx="1"/>
          </p:nvPr>
        </p:nvSpPr>
        <p:spPr>
          <a:xfrm>
            <a:off x="152400" y="1295400"/>
            <a:ext cx="8763000" cy="5029200"/>
          </a:xfrm>
        </p:spPr>
        <p:txBody>
          <a:bodyPr>
            <a:normAutofit/>
          </a:bodyPr>
          <a:lstStyle/>
          <a:p>
            <a:pPr algn="just"/>
            <a:r>
              <a:rPr lang="es-ES" sz="2400" dirty="0" smtClean="0"/>
              <a:t>La </a:t>
            </a:r>
            <a:r>
              <a:rPr lang="es-ES" sz="2400" dirty="0"/>
              <a:t>exposición a contaminantes ambientales a través de la </a:t>
            </a:r>
            <a:r>
              <a:rPr lang="es-ES" sz="2400" dirty="0" smtClean="0"/>
              <a:t>   placenta </a:t>
            </a:r>
            <a:r>
              <a:rPr lang="es-ES" sz="2400" dirty="0"/>
              <a:t>se relaciona con un menor rendimiento cognitivo.</a:t>
            </a:r>
          </a:p>
          <a:p>
            <a:pPr algn="just">
              <a:buFont typeface="Wingdings" pitchFamily="2" charset="2"/>
              <a:buNone/>
            </a:pPr>
            <a:r>
              <a:rPr lang="es-ES" sz="2400" dirty="0"/>
              <a:t>    </a:t>
            </a:r>
          </a:p>
          <a:p>
            <a:pPr algn="just"/>
            <a:r>
              <a:rPr lang="es-ES" sz="2400" dirty="0" smtClean="0"/>
              <a:t>Aquellos </a:t>
            </a:r>
            <a:r>
              <a:rPr lang="es-ES" sz="2400" dirty="0"/>
              <a:t>sujetos con una mayor exposición al </a:t>
            </a:r>
            <a:r>
              <a:rPr lang="es-ES" sz="2400" dirty="0" err="1"/>
              <a:t>mirex</a:t>
            </a:r>
            <a:r>
              <a:rPr lang="es-ES" sz="2400" dirty="0"/>
              <a:t> presentan un Índice General Cognitivo menor que aquellos que no fueron expuestos al mismo.</a:t>
            </a:r>
          </a:p>
          <a:p>
            <a:pPr algn="just">
              <a:buFont typeface="Wingdings" pitchFamily="2" charset="2"/>
              <a:buNone/>
            </a:pPr>
            <a:endParaRPr lang="es-ES" sz="2400" dirty="0"/>
          </a:p>
          <a:p>
            <a:pPr algn="just"/>
            <a:r>
              <a:rPr lang="es-ES" sz="2400" dirty="0"/>
              <a:t> </a:t>
            </a:r>
            <a:r>
              <a:rPr lang="es-ES" sz="2400" dirty="0" smtClean="0"/>
              <a:t>Una </a:t>
            </a:r>
            <a:r>
              <a:rPr lang="es-ES" sz="2400" dirty="0"/>
              <a:t>mayor exposición al </a:t>
            </a:r>
            <a:r>
              <a:rPr lang="es-ES" sz="2400" dirty="0" err="1"/>
              <a:t>mirex</a:t>
            </a:r>
            <a:r>
              <a:rPr lang="es-ES" sz="2400" dirty="0"/>
              <a:t> se relaciona significativamente con un peor rendimiento en las tareas </a:t>
            </a:r>
            <a:r>
              <a:rPr lang="es-ES" sz="2400" b="1" dirty="0"/>
              <a:t>cálculo</a:t>
            </a:r>
            <a:r>
              <a:rPr lang="es-ES" sz="2400" dirty="0"/>
              <a:t> y </a:t>
            </a:r>
            <a:r>
              <a:rPr lang="es-ES" sz="2400" b="1" dirty="0"/>
              <a:t>memoria numérica inversa</a:t>
            </a:r>
            <a:r>
              <a:rPr lang="es-ES" sz="2400" dirty="0"/>
              <a:t>, y el </a:t>
            </a:r>
            <a:r>
              <a:rPr lang="es-ES" sz="2400" b="1" dirty="0"/>
              <a:t>área numérica</a:t>
            </a:r>
            <a:r>
              <a:rPr lang="es-ES" sz="2400" dirty="0"/>
              <a:t>, estas requieren de las </a:t>
            </a:r>
            <a:r>
              <a:rPr lang="es-ES" sz="2400" b="1" dirty="0">
                <a:solidFill>
                  <a:srgbClr val="009900"/>
                </a:solidFill>
              </a:rPr>
              <a:t>funciones ejecutivas</a:t>
            </a:r>
            <a:r>
              <a:rPr lang="es-ES" sz="2400" dirty="0"/>
              <a:t> para obtener un buen rendimiento .</a:t>
            </a:r>
          </a:p>
          <a:p>
            <a:pPr>
              <a:buFont typeface="Wingdings" pitchFamily="2" charset="2"/>
              <a:buNone/>
            </a:pPr>
            <a:endParaRPr lang="es-ES"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4 Título"/>
          <p:cNvSpPr>
            <a:spLocks noGrp="1"/>
          </p:cNvSpPr>
          <p:nvPr>
            <p:ph type="title"/>
          </p:nvPr>
        </p:nvSpPr>
        <p:spPr/>
        <p:txBody>
          <a:bodyPr/>
          <a:lstStyle/>
          <a:p>
            <a:r>
              <a:rPr lang="es-ES" sz="3600" b="1" smtClean="0">
                <a:latin typeface="Arial Narrow" pitchFamily="34" charset="0"/>
              </a:rPr>
              <a:t>FACTORES DE RIESGO NUTRICIONAL</a:t>
            </a:r>
          </a:p>
        </p:txBody>
      </p:sp>
      <p:pic>
        <p:nvPicPr>
          <p:cNvPr id="117763" name="Picture 2" descr="circlesdiagram"/>
          <p:cNvPicPr>
            <a:picLocks noGrp="1" noChangeAspect="1" noChangeArrowheads="1"/>
          </p:cNvPicPr>
          <p:nvPr>
            <p:ph sz="quarter" idx="2"/>
          </p:nvPr>
        </p:nvPicPr>
        <p:blipFill>
          <a:blip r:embed="rId2"/>
          <a:srcRect/>
          <a:stretch>
            <a:fillRect/>
          </a:stretch>
        </p:blipFill>
        <p:spPr>
          <a:xfrm>
            <a:off x="928688" y="2605088"/>
            <a:ext cx="3181350" cy="3181350"/>
          </a:xfrm>
        </p:spPr>
      </p:pic>
      <p:sp>
        <p:nvSpPr>
          <p:cNvPr id="117764" name="7 Marcador de contenido"/>
          <p:cNvSpPr>
            <a:spLocks noGrp="1"/>
          </p:cNvSpPr>
          <p:nvPr>
            <p:ph sz="quarter" idx="4"/>
          </p:nvPr>
        </p:nvSpPr>
        <p:spPr/>
        <p:txBody>
          <a:bodyPr/>
          <a:lstStyle/>
          <a:p>
            <a:pPr algn="just"/>
            <a:endParaRPr lang="es-ES" altLang="zh-CN" sz="1800" smtClean="0">
              <a:latin typeface="Arial Narrow" pitchFamily="34" charset="0"/>
              <a:cs typeface="Arial" charset="0"/>
            </a:endParaRPr>
          </a:p>
          <a:p>
            <a:pPr algn="just"/>
            <a:endParaRPr lang="es-ES" altLang="zh-CN" sz="1800" smtClean="0">
              <a:latin typeface="Arial Narrow" pitchFamily="34" charset="0"/>
              <a:cs typeface="Arial" charset="0"/>
            </a:endParaRPr>
          </a:p>
          <a:p>
            <a:pPr algn="just"/>
            <a:r>
              <a:rPr lang="es-ES" altLang="zh-CN" sz="1800" smtClean="0">
                <a:latin typeface="Arial Narrow" pitchFamily="34" charset="0"/>
                <a:cs typeface="Arial" charset="0"/>
              </a:rPr>
              <a:t>Las </a:t>
            </a:r>
            <a:r>
              <a:rPr lang="es-ES" altLang="zh-CN" sz="1800" smtClean="0">
                <a:solidFill>
                  <a:srgbClr val="0000F2"/>
                </a:solidFill>
                <a:latin typeface="Arial Narrow" pitchFamily="34" charset="0"/>
                <a:cs typeface="Arial" charset="0"/>
              </a:rPr>
              <a:t>experiencias nutricionales en periodos críticos</a:t>
            </a:r>
            <a:r>
              <a:rPr lang="es-ES" altLang="zh-CN" sz="1800" smtClean="0">
                <a:latin typeface="Arial Narrow" pitchFamily="34" charset="0"/>
                <a:cs typeface="Arial" charset="0"/>
              </a:rPr>
              <a:t> del desarrollo en la vida temprana, ya sea en etapas pre y postnatal pueden programar el desarrollo de una persona, el metabolismo y la salud en el futuro. </a:t>
            </a:r>
          </a:p>
          <a:p>
            <a:r>
              <a:rPr lang="es-ES" sz="1800" smtClean="0">
                <a:solidFill>
                  <a:srgbClr val="3333CC"/>
                </a:solidFill>
                <a:ea typeface="SimSun" pitchFamily="2" charset="-122"/>
                <a:cs typeface="Arial" charset="0"/>
              </a:rPr>
              <a:t>www.metabolic-programming.org</a:t>
            </a:r>
          </a:p>
          <a:p>
            <a:endParaRPr lang="es-ES" altLang="zh-CN" sz="1800" smtClean="0">
              <a:latin typeface="Arial Narrow" pitchFamily="34" charset="0"/>
              <a:cs typeface="Arial" charset="0"/>
            </a:endParaRPr>
          </a:p>
          <a:p>
            <a:endParaRPr lang="es-ES" smtClean="0">
              <a:ea typeface="SimSun" pitchFamily="2" charset="-122"/>
              <a:cs typeface="Arial" charset="0"/>
            </a:endParaRPr>
          </a:p>
        </p:txBody>
      </p:sp>
      <p:sp>
        <p:nvSpPr>
          <p:cNvPr id="6" name="5 Marcador de texto"/>
          <p:cNvSpPr>
            <a:spLocks noGrp="1"/>
          </p:cNvSpPr>
          <p:nvPr>
            <p:ph type="body" sz="quarter" idx="1"/>
          </p:nvPr>
        </p:nvSpPr>
        <p:spPr/>
        <p:txBody>
          <a:bodyPr/>
          <a:lstStyle/>
          <a:p>
            <a:pPr>
              <a:defRPr/>
            </a:pPr>
            <a:r>
              <a:rPr lang="es-ES" dirty="0" smtClean="0"/>
              <a:t>Proyecto NUHEAL</a:t>
            </a:r>
            <a:endParaRPr lang="es-ES" dirty="0"/>
          </a:p>
        </p:txBody>
      </p:sp>
      <p:sp>
        <p:nvSpPr>
          <p:cNvPr id="7" name="6 Marcador de texto"/>
          <p:cNvSpPr>
            <a:spLocks noGrp="1"/>
          </p:cNvSpPr>
          <p:nvPr>
            <p:ph type="body" sz="quarter" idx="3"/>
          </p:nvPr>
        </p:nvSpPr>
        <p:spPr/>
        <p:txBody>
          <a:bodyPr>
            <a:normAutofit fontScale="77500" lnSpcReduction="20000"/>
          </a:bodyPr>
          <a:lstStyle/>
          <a:p>
            <a:pPr>
              <a:defRPr/>
            </a:pPr>
            <a:r>
              <a:rPr lang="es-ES_tradnl" dirty="0" smtClean="0">
                <a:solidFill>
                  <a:schemeClr val="hlink"/>
                </a:solidFill>
              </a:rPr>
              <a:t>Proyecto EARNEST</a:t>
            </a:r>
          </a:p>
          <a:p>
            <a:pPr>
              <a:defRPr/>
            </a:pPr>
            <a:r>
              <a:rPr lang="es-ES_tradnl" dirty="0" smtClean="0">
                <a:solidFill>
                  <a:schemeClr val="hlink"/>
                </a:solidFill>
              </a:rPr>
              <a:t>Proyecto NUTRIMENTE</a:t>
            </a:r>
            <a:endParaRPr lang="es-E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928688"/>
            <a:ext cx="7772400" cy="2671762"/>
          </a:xfrm>
        </p:spPr>
        <p:txBody>
          <a:bodyPr rtlCol="0">
            <a:normAutofit fontScale="90000"/>
          </a:bodyPr>
          <a:lstStyle/>
          <a:p>
            <a:pPr eaLnBrk="1" fontAlgn="auto" hangingPunct="1">
              <a:spcAft>
                <a:spcPts val="0"/>
              </a:spcAft>
              <a:defRPr/>
            </a:pP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
            </a:r>
            <a:br>
              <a:rPr lang="es-ES" smtClean="0">
                <a:solidFill>
                  <a:srgbClr val="00B0F0"/>
                </a:solidFill>
              </a:rPr>
            </a:br>
            <a:r>
              <a:rPr lang="es-ES" smtClean="0">
                <a:solidFill>
                  <a:srgbClr val="00B0F0"/>
                </a:solidFill>
              </a:rPr>
              <a:t>LA SUPLEMENTACIÓN COMO HERRAMIENTA DEL NEURODESARROLLO</a:t>
            </a:r>
            <a:endParaRPr lang="es-ES">
              <a:solidFill>
                <a:srgbClr val="00B0F0"/>
              </a:solidFill>
            </a:endParaRPr>
          </a:p>
        </p:txBody>
      </p:sp>
      <p:sp>
        <p:nvSpPr>
          <p:cNvPr id="60419" name="4 Subtítulo"/>
          <p:cNvSpPr>
            <a:spLocks noGrp="1"/>
          </p:cNvSpPr>
          <p:nvPr>
            <p:ph type="subTitle" idx="1"/>
          </p:nvPr>
        </p:nvSpPr>
        <p:spPr/>
        <p:txBody>
          <a:bodyPr/>
          <a:lstStyle/>
          <a:p>
            <a:pPr eaLnBrk="1" hangingPunct="1">
              <a:buFont typeface="Arial" charset="0"/>
              <a:buNone/>
            </a:pPr>
            <a:endParaRPr lang="es-E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p:txBody>
          <a:bodyPr/>
          <a:lstStyle/>
          <a:p>
            <a:r>
              <a:rPr lang="es-ES" b="1" u="sng" smtClean="0">
                <a:solidFill>
                  <a:srgbClr val="00B0F0"/>
                </a:solidFill>
              </a:rPr>
              <a:t>Desnutrición infantil</a:t>
            </a:r>
          </a:p>
        </p:txBody>
      </p:sp>
      <p:sp>
        <p:nvSpPr>
          <p:cNvPr id="3" name="2 Marcador de contenido"/>
          <p:cNvSpPr>
            <a:spLocks noGrp="1"/>
          </p:cNvSpPr>
          <p:nvPr>
            <p:ph idx="1"/>
          </p:nvPr>
        </p:nvSpPr>
        <p:spPr/>
        <p:txBody>
          <a:bodyPr>
            <a:normAutofit fontScale="92500" lnSpcReduction="20000"/>
          </a:bodyPr>
          <a:lstStyle/>
          <a:p>
            <a:pPr>
              <a:buFont typeface="Wingdings 2" pitchFamily="18" charset="2"/>
              <a:buNone/>
              <a:defRPr/>
            </a:pPr>
            <a:r>
              <a:rPr lang="es-ES" dirty="0" smtClean="0"/>
              <a:t>Hay más de 60 millones de niños desnutridos en el mundo (MSF) menores de 5 años</a:t>
            </a:r>
          </a:p>
          <a:p>
            <a:pPr>
              <a:buFont typeface="Wingdings 2" pitchFamily="18" charset="2"/>
              <a:buNone/>
              <a:defRPr/>
            </a:pPr>
            <a:endParaRPr lang="es-ES" dirty="0"/>
          </a:p>
          <a:p>
            <a:pPr>
              <a:buFont typeface="Wingdings 2" pitchFamily="18" charset="2"/>
              <a:buNone/>
              <a:defRPr/>
            </a:pPr>
            <a:r>
              <a:rPr lang="es-ES" dirty="0" smtClean="0"/>
              <a:t>El 90% es por una sub-alimentación por motivos socio-económicos</a:t>
            </a:r>
          </a:p>
          <a:p>
            <a:pPr>
              <a:buFont typeface="Wingdings 2" pitchFamily="18" charset="2"/>
              <a:buNone/>
              <a:defRPr/>
            </a:pPr>
            <a:endParaRPr lang="es-ES" dirty="0" smtClean="0"/>
          </a:p>
          <a:p>
            <a:pPr>
              <a:buFont typeface="Wingdings 2" pitchFamily="18" charset="2"/>
              <a:buNone/>
              <a:defRPr/>
            </a:pPr>
            <a:r>
              <a:rPr lang="es-ES" dirty="0" smtClean="0"/>
              <a:t>Grados:</a:t>
            </a:r>
          </a:p>
          <a:p>
            <a:pPr>
              <a:buFont typeface="Wingdings 2" pitchFamily="18" charset="2"/>
              <a:buNone/>
              <a:defRPr/>
            </a:pPr>
            <a:r>
              <a:rPr lang="es-ES" dirty="0"/>
              <a:t>	</a:t>
            </a:r>
            <a:r>
              <a:rPr lang="es-ES" dirty="0" smtClean="0"/>
              <a:t>leve			</a:t>
            </a:r>
            <a:r>
              <a:rPr lang="es-ES" dirty="0" smtClean="0">
                <a:sym typeface="Wingdings" pitchFamily="2" charset="2"/>
              </a:rPr>
              <a:t>pérdida del 25% del peso</a:t>
            </a:r>
          </a:p>
          <a:p>
            <a:pPr>
              <a:buFont typeface="Wingdings 2" pitchFamily="18" charset="2"/>
              <a:buNone/>
              <a:defRPr/>
            </a:pPr>
            <a:r>
              <a:rPr lang="es-ES" dirty="0">
                <a:sym typeface="Wingdings" pitchFamily="2" charset="2"/>
              </a:rPr>
              <a:t>	</a:t>
            </a:r>
            <a:r>
              <a:rPr lang="es-ES" dirty="0" smtClean="0">
                <a:sym typeface="Wingdings" pitchFamily="2" charset="2"/>
              </a:rPr>
              <a:t>moderada</a:t>
            </a:r>
            <a:r>
              <a:rPr lang="es-ES" dirty="0" smtClean="0"/>
              <a:t> 		pérdida del 25 al 40%</a:t>
            </a:r>
          </a:p>
          <a:p>
            <a:pPr>
              <a:buFont typeface="Wingdings 2" pitchFamily="18" charset="2"/>
              <a:buNone/>
              <a:defRPr/>
            </a:pPr>
            <a:r>
              <a:rPr lang="es-ES" dirty="0"/>
              <a:t>	</a:t>
            </a:r>
            <a:r>
              <a:rPr lang="es-ES" dirty="0" smtClean="0"/>
              <a:t>Grave			pérdida de + 40%</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defRPr/>
            </a:pPr>
            <a:r>
              <a:rPr lang="es-ES" b="1" u="sng" dirty="0" smtClean="0">
                <a:solidFill>
                  <a:srgbClr val="00B0F0"/>
                </a:solidFill>
              </a:rPr>
              <a:t>Efectos neuropsicológicos de la desnutrición </a:t>
            </a:r>
            <a:r>
              <a:rPr lang="es-ES" b="1" u="sng" dirty="0" err="1" smtClean="0">
                <a:solidFill>
                  <a:srgbClr val="00B0F0"/>
                </a:solidFill>
              </a:rPr>
              <a:t>proteino</a:t>
            </a:r>
            <a:r>
              <a:rPr lang="es-ES" b="1" u="sng" dirty="0" smtClean="0">
                <a:solidFill>
                  <a:srgbClr val="00B0F0"/>
                </a:solidFill>
              </a:rPr>
              <a:t>/calórica</a:t>
            </a:r>
            <a:endParaRPr lang="es-ES" b="1" u="sng" dirty="0">
              <a:solidFill>
                <a:srgbClr val="00B0F0"/>
              </a:solidFill>
            </a:endParaRPr>
          </a:p>
        </p:txBody>
      </p:sp>
      <p:sp>
        <p:nvSpPr>
          <p:cNvPr id="62467" name="3 Marcador de contenido"/>
          <p:cNvSpPr>
            <a:spLocks noGrp="1"/>
          </p:cNvSpPr>
          <p:nvPr>
            <p:ph idx="1"/>
          </p:nvPr>
        </p:nvSpPr>
        <p:spPr/>
        <p:txBody>
          <a:bodyPr/>
          <a:lstStyle/>
          <a:p>
            <a:pPr lvl="1">
              <a:buFont typeface="Wingdings 2" pitchFamily="18" charset="2"/>
              <a:buNone/>
            </a:pPr>
            <a:endParaRPr lang="es-ES" smtClean="0"/>
          </a:p>
          <a:p>
            <a:pPr lvl="1">
              <a:buFont typeface="Wingdings 2" pitchFamily="18" charset="2"/>
              <a:buNone/>
            </a:pPr>
            <a:r>
              <a:rPr lang="es-ES" smtClean="0"/>
              <a:t>Alteraciones a largo plazo y poco reversibles si no son compensadas antes de los 2 años:</a:t>
            </a:r>
          </a:p>
          <a:p>
            <a:pPr lvl="1">
              <a:buFont typeface="Wingdings 2" pitchFamily="18" charset="2"/>
              <a:buNone/>
            </a:pPr>
            <a:endParaRPr lang="es-ES" smtClean="0"/>
          </a:p>
          <a:p>
            <a:pPr lvl="1">
              <a:buFont typeface="Wingdings 2" pitchFamily="18" charset="2"/>
              <a:buNone/>
            </a:pPr>
            <a:r>
              <a:rPr lang="es-ES" smtClean="0"/>
              <a:t>- Déficits cognitivos globales en desnutrición severa</a:t>
            </a:r>
          </a:p>
          <a:p>
            <a:pPr lvl="1">
              <a:buFont typeface="Wingdings 2" pitchFamily="18" charset="2"/>
              <a:buNone/>
            </a:pPr>
            <a:r>
              <a:rPr lang="es-ES" smtClean="0"/>
              <a:t>- Problemas atencionales en el 60% de los casos</a:t>
            </a:r>
          </a:p>
          <a:p>
            <a:pPr lvl="1">
              <a:buFont typeface="Wingdings 2" pitchFamily="18" charset="2"/>
              <a:buNone/>
            </a:pPr>
            <a:r>
              <a:rPr lang="es-ES" smtClean="0"/>
              <a:t>- Problemas de conducta en seguimientos a largo plazo</a:t>
            </a:r>
          </a:p>
          <a:p>
            <a:pPr lvl="1">
              <a:buFont typeface="Wingdings 2" pitchFamily="18" charset="2"/>
              <a:buNone/>
            </a:pPr>
            <a:r>
              <a:rPr lang="es-ES" smtClean="0"/>
              <a:t>- Problemas de rendimiento académico</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2 Marcador de contenido"/>
          <p:cNvSpPr>
            <a:spLocks noGrp="1"/>
          </p:cNvSpPr>
          <p:nvPr>
            <p:ph idx="1"/>
          </p:nvPr>
        </p:nvSpPr>
        <p:spPr>
          <a:xfrm>
            <a:off x="357188" y="1214438"/>
            <a:ext cx="8229600" cy="5143500"/>
          </a:xfrm>
        </p:spPr>
        <p:txBody>
          <a:bodyPr/>
          <a:lstStyle/>
          <a:p>
            <a:pPr eaLnBrk="1" hangingPunct="1">
              <a:buFont typeface="Arial" charset="0"/>
              <a:buNone/>
            </a:pPr>
            <a:r>
              <a:rPr lang="es-ES" sz="2800" dirty="0" smtClean="0"/>
              <a:t>104 niños de dos colegios de Ciudad </a:t>
            </a:r>
            <a:r>
              <a:rPr lang="es-ES" sz="2800" dirty="0" err="1" smtClean="0"/>
              <a:t>Juarez</a:t>
            </a:r>
            <a:endParaRPr lang="es-ES" sz="2800" dirty="0" smtClean="0"/>
          </a:p>
          <a:p>
            <a:pPr eaLnBrk="1" hangingPunct="1">
              <a:buFont typeface="Arial" charset="0"/>
              <a:buNone/>
            </a:pPr>
            <a:r>
              <a:rPr lang="es-ES" sz="2800" dirty="0" smtClean="0"/>
              <a:t>Edad: 8-9 años (tercero y cuarto de primaria)</a:t>
            </a:r>
          </a:p>
          <a:p>
            <a:pPr eaLnBrk="1" hangingPunct="1">
              <a:buFont typeface="Arial" charset="0"/>
              <a:buNone/>
            </a:pPr>
            <a:endParaRPr lang="es-ES" sz="2800" dirty="0" smtClean="0"/>
          </a:p>
          <a:p>
            <a:pPr eaLnBrk="1" hangingPunct="1">
              <a:buFont typeface="Arial" charset="0"/>
              <a:buNone/>
            </a:pPr>
            <a:r>
              <a:rPr lang="es-ES" sz="2800" dirty="0" smtClean="0"/>
              <a:t>Grupos:		Desnutridos leves		35</a:t>
            </a:r>
          </a:p>
          <a:p>
            <a:pPr eaLnBrk="1" hangingPunct="1">
              <a:buFont typeface="Arial" charset="0"/>
              <a:buNone/>
            </a:pPr>
            <a:r>
              <a:rPr lang="es-ES" sz="2800" dirty="0" smtClean="0"/>
              <a:t>				</a:t>
            </a:r>
            <a:r>
              <a:rPr lang="es-ES" sz="2800" dirty="0" err="1" smtClean="0"/>
              <a:t>normopeso</a:t>
            </a:r>
            <a:r>
              <a:rPr lang="es-ES" sz="2800" dirty="0" smtClean="0"/>
              <a:t>			31</a:t>
            </a:r>
          </a:p>
          <a:p>
            <a:pPr eaLnBrk="1" hangingPunct="1">
              <a:buFont typeface="Arial" charset="0"/>
              <a:buNone/>
            </a:pPr>
            <a:r>
              <a:rPr lang="es-ES" sz="2800" dirty="0" smtClean="0"/>
              <a:t>				obesos			32</a:t>
            </a:r>
          </a:p>
          <a:p>
            <a:pPr eaLnBrk="1" hangingPunct="1">
              <a:buFont typeface="Arial" charset="0"/>
              <a:buNone/>
            </a:pPr>
            <a:endParaRPr lang="es-ES" sz="2800" dirty="0" smtClean="0"/>
          </a:p>
          <a:p>
            <a:pPr eaLnBrk="1" hangingPunct="1">
              <a:buFont typeface="Arial" charset="0"/>
              <a:buNone/>
            </a:pPr>
            <a:r>
              <a:rPr lang="es-ES" sz="2800" dirty="0" smtClean="0"/>
              <a:t>Instrumentos:         Pruebas antropométricas</a:t>
            </a:r>
          </a:p>
          <a:p>
            <a:pPr eaLnBrk="1" hangingPunct="1">
              <a:buFont typeface="Arial" charset="0"/>
              <a:buNone/>
            </a:pPr>
            <a:r>
              <a:rPr lang="es-ES" sz="2800" dirty="0" smtClean="0"/>
              <a:t>				Pruebas neuropsicológicas</a:t>
            </a:r>
          </a:p>
          <a:p>
            <a:pPr eaLnBrk="1" hangingPunct="1">
              <a:buFont typeface="Arial" charset="0"/>
              <a:buNone/>
            </a:pPr>
            <a:r>
              <a:rPr lang="es-ES" sz="2800" dirty="0" smtClean="0"/>
              <a:t>				Pruebas </a:t>
            </a:r>
            <a:r>
              <a:rPr lang="es-ES" sz="2800" dirty="0" err="1" smtClean="0"/>
              <a:t>psicopatólogicas</a:t>
            </a:r>
            <a:endParaRPr lang="es-ES" sz="2800" dirty="0" smtClean="0"/>
          </a:p>
        </p:txBody>
      </p:sp>
      <p:sp>
        <p:nvSpPr>
          <p:cNvPr id="64515" name="3 Título"/>
          <p:cNvSpPr>
            <a:spLocks noGrp="1"/>
          </p:cNvSpPr>
          <p:nvPr>
            <p:ph type="title"/>
          </p:nvPr>
        </p:nvSpPr>
        <p:spPr>
          <a:xfrm>
            <a:off x="457200" y="274638"/>
            <a:ext cx="8229600" cy="868362"/>
          </a:xfrm>
        </p:spPr>
        <p:txBody>
          <a:bodyPr>
            <a:normAutofit fontScale="90000"/>
          </a:bodyPr>
          <a:lstStyle/>
          <a:p>
            <a:pPr eaLnBrk="1" hangingPunct="1"/>
            <a:r>
              <a:rPr lang="es-ES" smtClean="0">
                <a:solidFill>
                  <a:srgbClr val="00B0F0"/>
                </a:solidFill>
              </a:rPr>
              <a:t>El estudio de Ciudad Juarez, México</a:t>
            </a:r>
            <a:endParaRPr lang="es-E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Título"/>
          <p:cNvSpPr>
            <a:spLocks noGrp="1"/>
          </p:cNvSpPr>
          <p:nvPr>
            <p:ph type="title"/>
          </p:nvPr>
        </p:nvSpPr>
        <p:spPr/>
        <p:txBody>
          <a:bodyPr/>
          <a:lstStyle/>
          <a:p>
            <a:pPr eaLnBrk="1" hangingPunct="1"/>
            <a:r>
              <a:rPr lang="es-ES" b="1" u="sng" smtClean="0">
                <a:solidFill>
                  <a:srgbClr val="00B0F0"/>
                </a:solidFill>
              </a:rPr>
              <a:t>Deterioro neuropsicológico</a:t>
            </a:r>
          </a:p>
        </p:txBody>
      </p:sp>
      <p:graphicFrame>
        <p:nvGraphicFramePr>
          <p:cNvPr id="5" name="4 Marcador de contenid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Promoción de la salud</a:t>
            </a:r>
            <a:endParaRPr lang="es-ES" dirty="0"/>
          </a:p>
        </p:txBody>
      </p:sp>
      <p:sp>
        <p:nvSpPr>
          <p:cNvPr id="3" name="2 Marcador de contenido"/>
          <p:cNvSpPr>
            <a:spLocks noGrp="1"/>
          </p:cNvSpPr>
          <p:nvPr>
            <p:ph idx="1"/>
          </p:nvPr>
        </p:nvSpPr>
        <p:spPr/>
        <p:txBody>
          <a:bodyPr>
            <a:normAutofit fontScale="77500" lnSpcReduction="20000"/>
          </a:bodyPr>
          <a:lstStyle/>
          <a:p>
            <a:pPr algn="just"/>
            <a:r>
              <a:rPr lang="es-ES" b="1" u="sng" dirty="0" smtClean="0"/>
              <a:t>La promoción de la salud :</a:t>
            </a:r>
          </a:p>
          <a:p>
            <a:pPr algn="just">
              <a:buNone/>
            </a:pPr>
            <a:r>
              <a:rPr lang="es-ES" dirty="0" smtClean="0"/>
              <a:t>		-Acciones dirigidas a fortalecer las 	habilidades básicas 	para la vida y las capacidades de los individuos. </a:t>
            </a:r>
          </a:p>
          <a:p>
            <a:pPr algn="just">
              <a:buNone/>
            </a:pPr>
            <a:r>
              <a:rPr lang="es-ES" dirty="0" smtClean="0"/>
              <a:t>		-Acciones para influir en las condiciones 	sociales y en 	los entornos físicos que determinan la salud de las 	personas.</a:t>
            </a:r>
          </a:p>
          <a:p>
            <a:pPr algn="just"/>
            <a:r>
              <a:rPr lang="es-ES" dirty="0" smtClean="0"/>
              <a:t> Hay una </a:t>
            </a:r>
            <a:r>
              <a:rPr lang="es-ES" b="1" dirty="0" smtClean="0"/>
              <a:t>estrecha interdependencia </a:t>
            </a:r>
            <a:r>
              <a:rPr lang="es-ES" dirty="0" smtClean="0"/>
              <a:t>entre las acciones de los </a:t>
            </a:r>
            <a:r>
              <a:rPr lang="es-ES" b="1" dirty="0" smtClean="0"/>
              <a:t>sectores de salud y educación</a:t>
            </a:r>
            <a:r>
              <a:rPr lang="es-ES" dirty="0" smtClean="0"/>
              <a:t>.</a:t>
            </a:r>
          </a:p>
          <a:p>
            <a:pPr algn="just"/>
            <a:r>
              <a:rPr lang="es-ES" dirty="0" smtClean="0"/>
              <a:t>Educar en salud para su promoción</a:t>
            </a:r>
          </a:p>
          <a:p>
            <a:pPr algn="just"/>
            <a:r>
              <a:rPr lang="es-ES" dirty="0" smtClean="0"/>
              <a:t>Se ha tomado a la promoción de la salud como la estrategia de mayor eficacia para prevenir y tratar las problemáticas referentes a la salud de las comunidades.</a:t>
            </a:r>
          </a:p>
          <a:p>
            <a:pPr algn="just">
              <a:buNone/>
            </a:pPr>
            <a:r>
              <a:rPr lang="es-ES" dirty="0" smtClean="0"/>
              <a:t> </a:t>
            </a:r>
          </a:p>
          <a:p>
            <a:endParaRPr lang="es-ES" dirty="0"/>
          </a:p>
        </p:txBody>
      </p:sp>
      <p:pic>
        <p:nvPicPr>
          <p:cNvPr id="4"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7143768" y="214290"/>
            <a:ext cx="2000232" cy="1646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1 Título"/>
          <p:cNvSpPr>
            <a:spLocks noGrp="1"/>
          </p:cNvSpPr>
          <p:nvPr>
            <p:ph type="title"/>
          </p:nvPr>
        </p:nvSpPr>
        <p:spPr/>
        <p:txBody>
          <a:bodyPr/>
          <a:lstStyle/>
          <a:p>
            <a:pPr eaLnBrk="1" hangingPunct="1"/>
            <a:r>
              <a:rPr lang="es-ES" b="1" u="sng" smtClean="0">
                <a:solidFill>
                  <a:srgbClr val="00B0F0"/>
                </a:solidFill>
              </a:rPr>
              <a:t>Desarrollo de trastornos psicopato</a:t>
            </a:r>
          </a:p>
        </p:txBody>
      </p:sp>
      <p:graphicFrame>
        <p:nvGraphicFramePr>
          <p:cNvPr id="4" name="1 Gráfico"/>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Título"/>
          <p:cNvSpPr>
            <a:spLocks noGrp="1"/>
          </p:cNvSpPr>
          <p:nvPr>
            <p:ph type="title"/>
          </p:nvPr>
        </p:nvSpPr>
        <p:spPr/>
        <p:txBody>
          <a:bodyPr/>
          <a:lstStyle/>
          <a:p>
            <a:pPr eaLnBrk="1" hangingPunct="1"/>
            <a:r>
              <a:rPr lang="es-ES" b="1" u="sng" smtClean="0">
                <a:solidFill>
                  <a:srgbClr val="00B0F0"/>
                </a:solidFill>
              </a:rPr>
              <a:t>Intervención nutricional</a:t>
            </a:r>
            <a:endParaRPr lang="es-ES" u="sng" smtClean="0">
              <a:solidFill>
                <a:srgbClr val="0070C0"/>
              </a:solidFill>
            </a:endParaRPr>
          </a:p>
        </p:txBody>
      </p:sp>
      <p:sp>
        <p:nvSpPr>
          <p:cNvPr id="67587" name="2 Marcador de contenido"/>
          <p:cNvSpPr>
            <a:spLocks noGrp="1"/>
          </p:cNvSpPr>
          <p:nvPr>
            <p:ph idx="1"/>
          </p:nvPr>
        </p:nvSpPr>
        <p:spPr/>
        <p:txBody>
          <a:bodyPr>
            <a:normAutofit lnSpcReduction="10000"/>
          </a:bodyPr>
          <a:lstStyle/>
          <a:p>
            <a:pPr lvl="1" eaLnBrk="1" hangingPunct="1">
              <a:buFont typeface="Arial" charset="0"/>
              <a:buNone/>
            </a:pPr>
            <a:r>
              <a:rPr lang="es-ES" dirty="0" smtClean="0"/>
              <a:t>150 mg de omega 3 en cada toma</a:t>
            </a:r>
          </a:p>
          <a:p>
            <a:pPr lvl="1" eaLnBrk="1" hangingPunct="1">
              <a:buFont typeface="Arial" charset="0"/>
              <a:buNone/>
            </a:pPr>
            <a:r>
              <a:rPr lang="es-ES" dirty="0" smtClean="0"/>
              <a:t>3 tomas (2 colegio y 1 casa)</a:t>
            </a:r>
          </a:p>
          <a:p>
            <a:pPr lvl="1" eaLnBrk="1" hangingPunct="1">
              <a:buFont typeface="Arial" charset="0"/>
              <a:buNone/>
            </a:pPr>
            <a:r>
              <a:rPr lang="es-ES" dirty="0" smtClean="0"/>
              <a:t>3 meses de duración</a:t>
            </a:r>
          </a:p>
          <a:p>
            <a:pPr lvl="1" eaLnBrk="1" hangingPunct="1">
              <a:buFont typeface="Arial" charset="0"/>
              <a:buNone/>
            </a:pPr>
            <a:r>
              <a:rPr lang="es-ES" dirty="0" smtClean="0"/>
              <a:t>Inversión: 2 pesos por día por niño</a:t>
            </a:r>
          </a:p>
          <a:p>
            <a:pPr lvl="1" eaLnBrk="1" hangingPunct="1">
              <a:buFont typeface="Arial" charset="0"/>
              <a:buNone/>
            </a:pPr>
            <a:endParaRPr lang="es-ES" dirty="0" smtClean="0"/>
          </a:p>
          <a:p>
            <a:pPr lvl="1" eaLnBrk="1" hangingPunct="1">
              <a:buFont typeface="Arial" charset="0"/>
              <a:buNone/>
            </a:pPr>
            <a:r>
              <a:rPr lang="es-ES" dirty="0" smtClean="0"/>
              <a:t>Diseño </a:t>
            </a:r>
            <a:r>
              <a:rPr lang="es-ES" dirty="0" err="1" smtClean="0"/>
              <a:t>aleatorizado</a:t>
            </a:r>
            <a:r>
              <a:rPr lang="es-ES" dirty="0" smtClean="0"/>
              <a:t>, ciego, con grupo control y placebo (nº registro: NCT01199120)</a:t>
            </a:r>
          </a:p>
          <a:p>
            <a:pPr lvl="1" eaLnBrk="1" hangingPunct="1">
              <a:buFont typeface="Arial" charset="0"/>
              <a:buNone/>
            </a:pPr>
            <a:endParaRPr lang="es-ES" dirty="0" smtClean="0">
              <a:hlinkClick r:id="rId2"/>
            </a:endParaRPr>
          </a:p>
          <a:p>
            <a:pPr lvl="1" algn="r" eaLnBrk="1" hangingPunct="1">
              <a:buFont typeface="Arial" charset="0"/>
              <a:buNone/>
            </a:pPr>
            <a:r>
              <a:rPr lang="es-ES" dirty="0" smtClean="0">
                <a:hlinkClick r:id="rId2"/>
              </a:rPr>
              <a:t>Más </a:t>
            </a:r>
            <a:r>
              <a:rPr lang="es-ES" dirty="0" err="1" smtClean="0">
                <a:hlinkClick r:id="rId2"/>
              </a:rPr>
              <a:t>Info</a:t>
            </a:r>
            <a:r>
              <a:rPr lang="es-ES" dirty="0" smtClean="0">
                <a:hlinkClick r:id="rId2"/>
              </a:rPr>
              <a:t>: Verónica Portillo (vportill@uacj.mx</a:t>
            </a:r>
            <a:r>
              <a:rPr lang="es-ES"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2 CuadroTexto"/>
          <p:cNvSpPr txBox="1">
            <a:spLocks noChangeArrowheads="1"/>
          </p:cNvSpPr>
          <p:nvPr/>
        </p:nvSpPr>
        <p:spPr bwMode="auto">
          <a:xfrm>
            <a:off x="2500313" y="5929313"/>
            <a:ext cx="6000750" cy="369887"/>
          </a:xfrm>
          <a:prstGeom prst="rect">
            <a:avLst/>
          </a:prstGeom>
          <a:noFill/>
          <a:ln w="9525">
            <a:noFill/>
            <a:miter lim="800000"/>
            <a:headEnd/>
            <a:tailEnd/>
          </a:ln>
        </p:spPr>
        <p:txBody>
          <a:bodyPr>
            <a:spAutoFit/>
          </a:bodyPr>
          <a:lstStyle/>
          <a:p>
            <a:r>
              <a:rPr lang="es-ES">
                <a:latin typeface="Calibri" pitchFamily="34" charset="0"/>
              </a:rPr>
              <a:t>Portillo, Rodriguez, Puente y Pérez-García  </a:t>
            </a:r>
          </a:p>
        </p:txBody>
      </p:sp>
      <p:graphicFrame>
        <p:nvGraphicFramePr>
          <p:cNvPr id="4" name="3 Gráfico"/>
          <p:cNvGraphicFramePr/>
          <p:nvPr/>
        </p:nvGraphicFramePr>
        <p:xfrm>
          <a:off x="1071538" y="785794"/>
          <a:ext cx="7500990" cy="471490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Título"/>
          <p:cNvSpPr>
            <a:spLocks noGrp="1"/>
          </p:cNvSpPr>
          <p:nvPr>
            <p:ph type="title"/>
          </p:nvPr>
        </p:nvSpPr>
        <p:spPr/>
        <p:txBody>
          <a:bodyPr/>
          <a:lstStyle/>
          <a:p>
            <a:pPr eaLnBrk="1" hangingPunct="1"/>
            <a:r>
              <a:rPr lang="es-ES" b="1" u="sng" smtClean="0">
                <a:solidFill>
                  <a:srgbClr val="00B0F0"/>
                </a:solidFill>
              </a:rPr>
              <a:t>Conclusiones</a:t>
            </a:r>
          </a:p>
        </p:txBody>
      </p:sp>
      <p:sp>
        <p:nvSpPr>
          <p:cNvPr id="69635" name="2 Marcador de contenido"/>
          <p:cNvSpPr>
            <a:spLocks noGrp="1"/>
          </p:cNvSpPr>
          <p:nvPr>
            <p:ph idx="1"/>
          </p:nvPr>
        </p:nvSpPr>
        <p:spPr/>
        <p:txBody>
          <a:bodyPr/>
          <a:lstStyle/>
          <a:p>
            <a:pPr eaLnBrk="1" hangingPunct="1">
              <a:buFont typeface="Arial" charset="0"/>
              <a:buNone/>
            </a:pPr>
            <a:endParaRPr lang="es-ES" smtClean="0"/>
          </a:p>
          <a:p>
            <a:pPr eaLnBrk="1" hangingPunct="1">
              <a:buFont typeface="Arial" charset="0"/>
              <a:buNone/>
            </a:pPr>
            <a:endParaRPr lang="es-ES" u="sng" smtClean="0"/>
          </a:p>
          <a:p>
            <a:pPr eaLnBrk="1" hangingPunct="1">
              <a:buFont typeface="Arial" charset="0"/>
              <a:buNone/>
            </a:pPr>
            <a:endParaRPr lang="es-ES" u="sng" smtClean="0"/>
          </a:p>
          <a:p>
            <a:pPr eaLnBrk="1" hangingPunct="1">
              <a:buFont typeface="Arial" charset="0"/>
              <a:buNone/>
            </a:pPr>
            <a:r>
              <a:rPr lang="es-ES" smtClean="0"/>
              <a:t>Investigación				Acción</a:t>
            </a:r>
          </a:p>
          <a:p>
            <a:pPr eaLnBrk="1" hangingPunct="1">
              <a:buFont typeface="Arial" charset="0"/>
              <a:buNone/>
            </a:pPr>
            <a:endParaRPr lang="es-ES" u="sng" smtClean="0"/>
          </a:p>
          <a:p>
            <a:pPr eaLnBrk="1" hangingPunct="1">
              <a:buFont typeface="Arial" charset="0"/>
              <a:buNone/>
            </a:pPr>
            <a:endParaRPr lang="es-ES" u="sng" smtClean="0"/>
          </a:p>
        </p:txBody>
      </p:sp>
      <p:sp>
        <p:nvSpPr>
          <p:cNvPr id="5" name="4 Flecha curvada hacia abajo"/>
          <p:cNvSpPr/>
          <p:nvPr/>
        </p:nvSpPr>
        <p:spPr>
          <a:xfrm>
            <a:off x="1857375" y="1571625"/>
            <a:ext cx="5000625" cy="142875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
        <p:nvSpPr>
          <p:cNvPr id="6" name="5 Flecha curvada hacia la izquierda"/>
          <p:cNvSpPr/>
          <p:nvPr/>
        </p:nvSpPr>
        <p:spPr>
          <a:xfrm rot="5400000">
            <a:off x="3197225" y="2554288"/>
            <a:ext cx="1820863" cy="492918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solidFill>
                <a:schemeClr val="tx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Título"/>
          <p:cNvSpPr>
            <a:spLocks noGrp="1"/>
          </p:cNvSpPr>
          <p:nvPr>
            <p:ph type="title"/>
          </p:nvPr>
        </p:nvSpPr>
        <p:spPr/>
        <p:txBody>
          <a:bodyPr>
            <a:normAutofit fontScale="90000"/>
          </a:bodyPr>
          <a:lstStyle/>
          <a:p>
            <a:r>
              <a:rPr lang="es-ES" b="1" smtClean="0"/>
              <a:t>Infancia, Neurodesarrollo y Factores de riesgo</a:t>
            </a:r>
            <a:endParaRPr lang="es-ES" smtClean="0"/>
          </a:p>
        </p:txBody>
      </p:sp>
      <p:sp>
        <p:nvSpPr>
          <p:cNvPr id="38915" name="2 Marcador de contenido"/>
          <p:cNvSpPr>
            <a:spLocks noGrp="1"/>
          </p:cNvSpPr>
          <p:nvPr>
            <p:ph idx="1"/>
          </p:nvPr>
        </p:nvSpPr>
        <p:spPr/>
        <p:txBody>
          <a:bodyPr/>
          <a:lstStyle/>
          <a:p>
            <a:pPr>
              <a:buFontTx/>
              <a:buNone/>
              <a:defRPr/>
            </a:pPr>
            <a:r>
              <a:rPr lang="es-ES" sz="2400" b="1" u="sng" dirty="0" smtClean="0"/>
              <a:t>En consecuencia, es imprescindible que se garanticen:</a:t>
            </a:r>
          </a:p>
          <a:p>
            <a:pPr marL="457200" indent="-457200" algn="just">
              <a:buFont typeface="+mj-lt"/>
              <a:buAutoNum type="arabicPeriod"/>
              <a:defRPr/>
            </a:pPr>
            <a:r>
              <a:rPr lang="es-ES" sz="2400" dirty="0" smtClean="0"/>
              <a:t>Las condiciones básicas de alimentación y de salud de los niños pequeños. </a:t>
            </a:r>
          </a:p>
          <a:p>
            <a:pPr marL="457200" indent="-457200" algn="just">
              <a:buFont typeface="+mj-lt"/>
              <a:buAutoNum type="arabicPeriod"/>
              <a:defRPr/>
            </a:pPr>
            <a:r>
              <a:rPr lang="es-ES" sz="2400" dirty="0" smtClean="0"/>
              <a:t>La provisión de estimulación variada. </a:t>
            </a:r>
          </a:p>
          <a:p>
            <a:pPr marL="457200" indent="-457200" algn="just">
              <a:buFont typeface="+mj-lt"/>
              <a:buAutoNum type="arabicPeriod"/>
              <a:defRPr/>
            </a:pPr>
            <a:r>
              <a:rPr lang="es-ES" sz="2400" dirty="0" smtClean="0"/>
              <a:t>El apoyo a las familias para que atiendan las necesidades, el desarrollo y la educación de sus hijos. </a:t>
            </a:r>
          </a:p>
          <a:p>
            <a:pPr marL="457200" indent="-457200" algn="just">
              <a:buFont typeface="+mj-lt"/>
              <a:buAutoNum type="arabicPeriod"/>
              <a:defRPr/>
            </a:pPr>
            <a:r>
              <a:rPr lang="es-ES" sz="2400" dirty="0" smtClean="0"/>
              <a:t>Incorporación progresiva de los niños en situaciones educativas y/o actuación contra el abandono escolar. </a:t>
            </a:r>
          </a:p>
          <a:p>
            <a:pPr marL="457200" indent="-457200" algn="just">
              <a:buFont typeface="+mj-lt"/>
              <a:buAutoNum type="arabicPeriod"/>
              <a:defRPr/>
            </a:pPr>
            <a:r>
              <a:rPr lang="es-ES" sz="2400" dirty="0" smtClean="0"/>
              <a:t>Se proteja el medio ambiente y las condiciones de habitabilidad.</a:t>
            </a:r>
          </a:p>
          <a:p>
            <a:pPr>
              <a:defRPr/>
            </a:pPr>
            <a:endParaRPr lang="es-E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Título"/>
          <p:cNvSpPr>
            <a:spLocks noGrp="1"/>
          </p:cNvSpPr>
          <p:nvPr>
            <p:ph type="title"/>
          </p:nvPr>
        </p:nvSpPr>
        <p:spPr/>
        <p:txBody>
          <a:bodyPr>
            <a:normAutofit fontScale="90000"/>
          </a:bodyPr>
          <a:lstStyle/>
          <a:p>
            <a:r>
              <a:rPr lang="es-ES" sz="3600" b="1" smtClean="0">
                <a:latin typeface="Arial Narrow" pitchFamily="34" charset="0"/>
              </a:rPr>
              <a:t>ESTUDIOS DE FACTORES DE RIESGO SOCIAL</a:t>
            </a:r>
          </a:p>
        </p:txBody>
      </p:sp>
      <p:sp>
        <p:nvSpPr>
          <p:cNvPr id="120835" name="2 Marcador de contenido"/>
          <p:cNvSpPr>
            <a:spLocks noGrp="1"/>
          </p:cNvSpPr>
          <p:nvPr>
            <p:ph idx="1"/>
          </p:nvPr>
        </p:nvSpPr>
        <p:spPr/>
        <p:txBody>
          <a:bodyPr/>
          <a:lstStyle/>
          <a:p>
            <a:endParaRPr lang="es-ES" smtClean="0"/>
          </a:p>
        </p:txBody>
      </p:sp>
      <p:graphicFrame>
        <p:nvGraphicFramePr>
          <p:cNvPr id="4" name="3 Diagrama"/>
          <p:cNvGraphicFramePr/>
          <p:nvPr/>
        </p:nvGraphicFramePr>
        <p:xfrm>
          <a:off x="683568" y="1700808"/>
          <a:ext cx="7776864"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a:srcRect b="67004"/>
          <a:stretch>
            <a:fillRect/>
          </a:stretch>
        </p:blipFill>
        <p:spPr bwMode="auto">
          <a:xfrm>
            <a:off x="352425" y="276225"/>
            <a:ext cx="2124075" cy="1063625"/>
          </a:xfrm>
          <a:prstGeom prst="rect">
            <a:avLst/>
          </a:prstGeom>
          <a:noFill/>
          <a:ln w="9525">
            <a:noFill/>
            <a:miter lim="800000"/>
            <a:headEnd/>
            <a:tailEnd/>
          </a:ln>
        </p:spPr>
      </p:pic>
      <p:sp>
        <p:nvSpPr>
          <p:cNvPr id="122883" name="2 CuadroTexto"/>
          <p:cNvSpPr txBox="1">
            <a:spLocks noChangeArrowheads="1"/>
          </p:cNvSpPr>
          <p:nvPr/>
        </p:nvSpPr>
        <p:spPr bwMode="auto">
          <a:xfrm>
            <a:off x="2852738" y="177800"/>
            <a:ext cx="5786437" cy="1385888"/>
          </a:xfrm>
          <a:prstGeom prst="rect">
            <a:avLst/>
          </a:prstGeom>
          <a:noFill/>
          <a:ln w="9525">
            <a:noFill/>
            <a:miter lim="800000"/>
            <a:headEnd/>
            <a:tailEnd/>
          </a:ln>
        </p:spPr>
        <p:txBody>
          <a:bodyPr>
            <a:spAutoFit/>
          </a:bodyPr>
          <a:lstStyle/>
          <a:p>
            <a:pPr algn="ctr"/>
            <a:r>
              <a:rPr lang="en-US" b="1"/>
              <a:t>Interaction between socioeconomic status and cognitive development in children aged 7, 9, and 11 years: a cross-sectional study</a:t>
            </a:r>
            <a:endParaRPr lang="es-ES"/>
          </a:p>
          <a:p>
            <a:pPr algn="ctr"/>
            <a:r>
              <a:rPr lang="es-ES" sz="1200">
                <a:latin typeface="Arial Narrow" pitchFamily="34" charset="0"/>
              </a:rPr>
              <a:t>Burneo-Garcés, Cruz-Quintana, Pérez-García, Fernández-Alcántara, Fasfous &amp; Pérez-Marfil (2019)</a:t>
            </a:r>
            <a:endParaRPr lang="en-US" sz="1200">
              <a:latin typeface="Arial Narrow" pitchFamily="34" charset="0"/>
            </a:endParaRPr>
          </a:p>
        </p:txBody>
      </p:sp>
      <p:pic>
        <p:nvPicPr>
          <p:cNvPr id="122884" name="Picture 3"/>
          <p:cNvPicPr>
            <a:picLocks noChangeAspect="1" noChangeArrowheads="1"/>
          </p:cNvPicPr>
          <p:nvPr/>
        </p:nvPicPr>
        <p:blipFill>
          <a:blip r:embed="rId3"/>
          <a:srcRect/>
          <a:stretch>
            <a:fillRect/>
          </a:stretch>
        </p:blipFill>
        <p:spPr bwMode="auto">
          <a:xfrm>
            <a:off x="2762250" y="1655763"/>
            <a:ext cx="3313113" cy="5016500"/>
          </a:xfrm>
          <a:prstGeom prst="rect">
            <a:avLst/>
          </a:prstGeom>
          <a:noFill/>
          <a:ln w="9525">
            <a:noFill/>
            <a:miter lim="800000"/>
            <a:headEnd/>
            <a:tailEnd/>
          </a:ln>
        </p:spPr>
      </p:pic>
      <p:pic>
        <p:nvPicPr>
          <p:cNvPr id="122885" name="Picture 4"/>
          <p:cNvPicPr>
            <a:picLocks noChangeAspect="1" noChangeArrowheads="1"/>
          </p:cNvPicPr>
          <p:nvPr/>
        </p:nvPicPr>
        <p:blipFill>
          <a:blip r:embed="rId4"/>
          <a:srcRect/>
          <a:stretch>
            <a:fillRect/>
          </a:stretch>
        </p:blipFill>
        <p:spPr bwMode="auto">
          <a:xfrm>
            <a:off x="6075363" y="2268538"/>
            <a:ext cx="3068637" cy="3790950"/>
          </a:xfrm>
          <a:prstGeom prst="rect">
            <a:avLst/>
          </a:prstGeom>
          <a:noFill/>
          <a:ln w="9525">
            <a:noFill/>
            <a:miter lim="800000"/>
            <a:headEnd/>
            <a:tailEnd/>
          </a:ln>
        </p:spPr>
      </p:pic>
      <p:sp>
        <p:nvSpPr>
          <p:cNvPr id="122886" name="1 CuadroTexto"/>
          <p:cNvSpPr txBox="1">
            <a:spLocks noChangeArrowheads="1"/>
          </p:cNvSpPr>
          <p:nvPr/>
        </p:nvSpPr>
        <p:spPr bwMode="auto">
          <a:xfrm>
            <a:off x="50800" y="2597150"/>
            <a:ext cx="2727325" cy="2339975"/>
          </a:xfrm>
          <a:prstGeom prst="rect">
            <a:avLst/>
          </a:prstGeom>
          <a:noFill/>
          <a:ln w="9525">
            <a:noFill/>
            <a:miter lim="800000"/>
            <a:headEnd/>
            <a:tailEnd/>
          </a:ln>
        </p:spPr>
        <p:txBody>
          <a:bodyPr>
            <a:spAutoFit/>
          </a:bodyPr>
          <a:lstStyle/>
          <a:p>
            <a:r>
              <a:rPr lang="es-ES" sz="1600"/>
              <a:t>Se observaron diferencias estadísticamente significativas entre Bajo y Medio SES en los dominios de:</a:t>
            </a:r>
          </a:p>
          <a:p>
            <a:endParaRPr lang="es-ES" sz="1600"/>
          </a:p>
          <a:p>
            <a:r>
              <a:rPr lang="es-ES" sz="1600"/>
              <a:t>- Coordinación Visomotora</a:t>
            </a:r>
          </a:p>
          <a:p>
            <a:r>
              <a:rPr lang="es-ES" sz="1600"/>
              <a:t>- Memoria verbal</a:t>
            </a:r>
          </a:p>
          <a:p>
            <a:r>
              <a:rPr lang="es-ES" sz="1600"/>
              <a:t>- Lenguaje</a:t>
            </a:r>
          </a:p>
          <a:p>
            <a:r>
              <a:rPr lang="es-ES" sz="1600"/>
              <a:t>- Función Ejecutiva</a:t>
            </a:r>
            <a:endParaRPr lang="en-US" sz="16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Factores de riesgo </a:t>
            </a:r>
            <a:br>
              <a:rPr lang="es-ES" dirty="0" smtClean="0"/>
            </a:br>
            <a:r>
              <a:rPr lang="es-ES" dirty="0" smtClean="0"/>
              <a:t>Metodología de trabajo</a:t>
            </a:r>
            <a:endParaRPr lang="es-ES" dirty="0"/>
          </a:p>
        </p:txBody>
      </p:sp>
      <p:sp>
        <p:nvSpPr>
          <p:cNvPr id="3" name="2 Marcador de contenido"/>
          <p:cNvSpPr>
            <a:spLocks noGrp="1"/>
          </p:cNvSpPr>
          <p:nvPr>
            <p:ph idx="1"/>
          </p:nvPr>
        </p:nvSpPr>
        <p:spPr/>
        <p:txBody>
          <a:bodyPr>
            <a:normAutofit fontScale="25000" lnSpcReduction="20000"/>
          </a:bodyPr>
          <a:lstStyle/>
          <a:p>
            <a:pPr algn="just"/>
            <a:endParaRPr lang="es-ES" sz="6400" dirty="0" smtClean="0"/>
          </a:p>
          <a:p>
            <a:pPr algn="just"/>
            <a:endParaRPr lang="es-ES" sz="6400" dirty="0" smtClean="0"/>
          </a:p>
          <a:p>
            <a:pPr algn="just"/>
            <a:r>
              <a:rPr lang="es-ES" sz="6400" dirty="0" smtClean="0"/>
              <a:t>En situaciones de grandes obstáculos para la buena salud, como es el caso de las comunidades en situación de pobreza estructural, se debe recurrir a programas de promoción de la salud y prevención primaria de la enfermedad , bien planificados desde perspectivas participativas. </a:t>
            </a:r>
          </a:p>
          <a:p>
            <a:pPr algn="just">
              <a:buNone/>
            </a:pPr>
            <a:endParaRPr lang="es-ES" sz="6400" dirty="0" smtClean="0"/>
          </a:p>
          <a:p>
            <a:pPr algn="just"/>
            <a:r>
              <a:rPr lang="es-ES" sz="6400" dirty="0" smtClean="0"/>
              <a:t>Para que esta tarea sea eficaz y eficiente se deben </a:t>
            </a:r>
            <a:r>
              <a:rPr lang="es-ES" sz="6400" b="1" dirty="0" smtClean="0"/>
              <a:t>establecer dispositivos de transferencia, a miembros de la comunidad, </a:t>
            </a:r>
            <a:r>
              <a:rPr lang="es-ES" sz="6400" dirty="0" smtClean="0"/>
              <a:t>de los conocimientos científicos y las correspondientes destrezas técnico-profesionales de reconocimiento y resolución, de baja complejidad</a:t>
            </a:r>
          </a:p>
          <a:p>
            <a:pPr algn="just">
              <a:buNone/>
            </a:pPr>
            <a:endParaRPr lang="es-ES" sz="6400" dirty="0" smtClean="0"/>
          </a:p>
          <a:p>
            <a:pPr algn="just"/>
            <a:r>
              <a:rPr lang="es-ES" sz="6400" dirty="0" smtClean="0"/>
              <a:t>En el proceso de salud (la posibilidad de emerger la enfermedad parte de la condición de estar sano, condición cuyo mantenimiento depende de cuestiones muy sencillas como son los hábitos higiénicos, la buena alimentación, la adecuada alternancia del trabajo, ocio, descanso y activación del espíritu, la no violencia y la paz, entre tantas otras cuestiones que hacen a la vida humana.</a:t>
            </a:r>
          </a:p>
          <a:p>
            <a:pPr algn="just">
              <a:buNone/>
            </a:pPr>
            <a:endParaRPr lang="es-ES" sz="6400" dirty="0" smtClean="0"/>
          </a:p>
          <a:p>
            <a:pPr algn="just"/>
            <a:r>
              <a:rPr lang="es-ES" sz="6400" b="1" dirty="0" smtClean="0"/>
              <a:t>La alimentación y el acceso a los alimentos aparece como un derecho humano, planteamiento que se vincula directamente con otro derecho más básico, el de acceder desde la gestación hasta el fin de al pubertad, a un desarrollo normal integral.</a:t>
            </a:r>
          </a:p>
          <a:p>
            <a:pPr algn="just">
              <a:buNone/>
            </a:pPr>
            <a:endParaRPr lang="es-ES" sz="6400"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Estrategia mínimo operante</a:t>
            </a:r>
            <a:br>
              <a:rPr lang="es-ES" dirty="0" smtClean="0"/>
            </a:br>
            <a:r>
              <a:rPr lang="es-ES" dirty="0" smtClean="0"/>
              <a:t>(EMO)</a:t>
            </a:r>
            <a:endParaRPr lang="es-ES" dirty="0"/>
          </a:p>
        </p:txBody>
      </p:sp>
      <p:sp>
        <p:nvSpPr>
          <p:cNvPr id="3" name="2 Marcador de contenido"/>
          <p:cNvSpPr>
            <a:spLocks noGrp="1"/>
          </p:cNvSpPr>
          <p:nvPr>
            <p:ph idx="1"/>
          </p:nvPr>
        </p:nvSpPr>
        <p:spPr/>
        <p:txBody>
          <a:bodyPr>
            <a:normAutofit fontScale="70000" lnSpcReduction="20000"/>
          </a:bodyPr>
          <a:lstStyle/>
          <a:p>
            <a:pPr algn="just"/>
            <a:r>
              <a:rPr lang="es-ES" b="1" u="sng" dirty="0"/>
              <a:t>L</a:t>
            </a:r>
            <a:r>
              <a:rPr lang="es-ES" b="1" u="sng" dirty="0" smtClean="0"/>
              <a:t>a </a:t>
            </a:r>
            <a:r>
              <a:rPr lang="es-ES" b="1" u="sng" dirty="0"/>
              <a:t>Estrategia del Mínimo </a:t>
            </a:r>
            <a:r>
              <a:rPr lang="es-ES" b="1" u="sng" dirty="0" smtClean="0"/>
              <a:t>Operante: </a:t>
            </a:r>
            <a:r>
              <a:rPr lang="es-ES" dirty="0" smtClean="0"/>
              <a:t>como </a:t>
            </a:r>
            <a:r>
              <a:rPr lang="es-ES" dirty="0"/>
              <a:t>un dispositivo de transferencia a miembros de una </a:t>
            </a:r>
            <a:r>
              <a:rPr lang="es-ES" dirty="0" smtClean="0"/>
              <a:t>comunidad de </a:t>
            </a:r>
            <a:r>
              <a:rPr lang="es-ES" dirty="0"/>
              <a:t>conocimientos científicos de baja complejidad junto a </a:t>
            </a:r>
            <a:r>
              <a:rPr lang="es-ES" dirty="0" smtClean="0"/>
              <a:t>las correspondientes destrezas técnico-profesionales de reconocimiento y </a:t>
            </a:r>
            <a:r>
              <a:rPr lang="es-ES" dirty="0"/>
              <a:t>resolución señalando las particularidades y pasos a </a:t>
            </a:r>
            <a:r>
              <a:rPr lang="es-ES" dirty="0" smtClean="0"/>
              <a:t>seguir en </a:t>
            </a:r>
            <a:r>
              <a:rPr lang="es-ES" dirty="0"/>
              <a:t>su desarrollo</a:t>
            </a:r>
            <a:r>
              <a:rPr lang="es-ES" dirty="0" smtClean="0"/>
              <a:t>.</a:t>
            </a:r>
          </a:p>
          <a:p>
            <a:pPr algn="just">
              <a:buNone/>
            </a:pPr>
            <a:endParaRPr lang="es-ES" dirty="0" smtClean="0"/>
          </a:p>
          <a:p>
            <a:pPr algn="just"/>
            <a:r>
              <a:rPr lang="es-ES" dirty="0" smtClean="0"/>
              <a:t>Fue desarrollado e implementado por </a:t>
            </a:r>
            <a:r>
              <a:rPr lang="es-ES" b="1" dirty="0" smtClean="0"/>
              <a:t>Juan Marconi </a:t>
            </a:r>
            <a:r>
              <a:rPr lang="es-ES" dirty="0" smtClean="0"/>
              <a:t>en Chile (años 60) para abordajes intracomunitarios de alcoholismo, neurosis, retardo infantil por privación cultural y psicosis. </a:t>
            </a:r>
          </a:p>
          <a:p>
            <a:pPr algn="just">
              <a:buNone/>
            </a:pPr>
            <a:endParaRPr lang="es-ES" dirty="0" smtClean="0"/>
          </a:p>
          <a:p>
            <a:pPr algn="just"/>
            <a:r>
              <a:rPr lang="es-ES" dirty="0" smtClean="0"/>
              <a:t>Posteriormente fue implementada en la ciudad de San Luis (Argentina) a principio de esta década en un proyecto intracomunitario de promoción del </a:t>
            </a:r>
            <a:r>
              <a:rPr lang="es-ES" dirty="0" err="1" smtClean="0"/>
              <a:t>neurodesarrollo</a:t>
            </a:r>
            <a:r>
              <a:rPr lang="es-ES" dirty="0" smtClean="0"/>
              <a:t> (PINSAL, 2011).</a:t>
            </a:r>
          </a:p>
          <a:p>
            <a:pPr algn="just"/>
            <a:endParaRPr lang="es-E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solidFill>
                  <a:srgbClr val="FF0000"/>
                </a:solidFill>
              </a:rPr>
              <a:t>Estrategia mínimo operante (EMO) </a:t>
            </a:r>
            <a:br>
              <a:rPr lang="es-ES" sz="2800" dirty="0" smtClean="0">
                <a:solidFill>
                  <a:srgbClr val="FF0000"/>
                </a:solidFill>
              </a:rPr>
            </a:br>
            <a:r>
              <a:rPr lang="es-ES" sz="2800" dirty="0" smtClean="0">
                <a:solidFill>
                  <a:srgbClr val="FF0000"/>
                </a:solidFill>
              </a:rPr>
              <a:t>consideraciones generales </a:t>
            </a:r>
            <a:endParaRPr lang="es-ES" sz="2800" dirty="0">
              <a:solidFill>
                <a:srgbClr val="FF0000"/>
              </a:solidFill>
            </a:endParaRPr>
          </a:p>
        </p:txBody>
      </p:sp>
      <p:sp>
        <p:nvSpPr>
          <p:cNvPr id="3" name="2 Marcador de contenido"/>
          <p:cNvSpPr>
            <a:spLocks noGrp="1"/>
          </p:cNvSpPr>
          <p:nvPr>
            <p:ph idx="1"/>
          </p:nvPr>
        </p:nvSpPr>
        <p:spPr/>
        <p:txBody>
          <a:bodyPr>
            <a:normAutofit fontScale="85000" lnSpcReduction="20000"/>
          </a:bodyPr>
          <a:lstStyle/>
          <a:p>
            <a:pPr algn="just"/>
            <a:r>
              <a:rPr lang="es-ES" dirty="0" smtClean="0"/>
              <a:t>Estrategia para generar y promover programas comunitarios .</a:t>
            </a:r>
          </a:p>
          <a:p>
            <a:pPr algn="just"/>
            <a:r>
              <a:rPr lang="es-ES" dirty="0" smtClean="0"/>
              <a:t>Es una estrategia de</a:t>
            </a:r>
            <a:r>
              <a:rPr lang="es-ES" b="1" dirty="0" smtClean="0"/>
              <a:t> planificación-acción </a:t>
            </a:r>
            <a:r>
              <a:rPr lang="es-ES" dirty="0" smtClean="0"/>
              <a:t>que tiene  como característica dos cuestiones  centrales:</a:t>
            </a:r>
          </a:p>
          <a:p>
            <a:pPr algn="just">
              <a:buNone/>
            </a:pPr>
            <a:endParaRPr lang="es-ES" dirty="0" smtClean="0"/>
          </a:p>
          <a:p>
            <a:pPr algn="just">
              <a:buNone/>
            </a:pPr>
            <a:r>
              <a:rPr lang="es-ES" dirty="0" smtClean="0"/>
              <a:t>	1) La transferencia de conocimientos científicos y destrezas a miembros legos de la comunidad.</a:t>
            </a:r>
          </a:p>
          <a:p>
            <a:pPr algn="just">
              <a:buNone/>
            </a:pPr>
            <a:r>
              <a:rPr lang="es-ES" dirty="0" smtClean="0"/>
              <a:t>	2)Lograr, gracias a esta transferencia, una  participación real de la comunidad (dado que participar, es tomar decisiones o ser parte en ellas y esto solo es posible si se tienen los conocimientos del área o campo correspondiente).</a:t>
            </a:r>
          </a:p>
          <a:p>
            <a:pPr algn="just">
              <a:buNone/>
            </a:pPr>
            <a:endParaRPr lang="es-ES" strike="sngStrike" dirty="0" smtClean="0"/>
          </a:p>
          <a:p>
            <a:endParaRPr lang="es-E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71472" y="2286000"/>
            <a:ext cx="7772400" cy="1143000"/>
          </a:xfrm>
        </p:spPr>
        <p:txBody>
          <a:bodyPr>
            <a:normAutofit fontScale="90000"/>
          </a:bodyPr>
          <a:lstStyle/>
          <a:p>
            <a:pPr algn="l" eaLnBrk="1" hangingPunct="1"/>
            <a:r>
              <a:rPr lang="es-ES" dirty="0" smtClean="0"/>
              <a:t>	</a:t>
            </a:r>
            <a:br>
              <a:rPr lang="es-ES" dirty="0" smtClean="0"/>
            </a:br>
            <a:r>
              <a:rPr lang="es-ES" dirty="0" smtClean="0"/>
              <a:t>	</a:t>
            </a:r>
            <a:br>
              <a:rPr lang="es-ES" dirty="0" smtClean="0"/>
            </a:br>
            <a:r>
              <a:rPr lang="es-ES" dirty="0" smtClean="0"/>
              <a:t/>
            </a:r>
            <a:br>
              <a:rPr lang="es-ES" dirty="0" smtClean="0"/>
            </a:br>
            <a:r>
              <a:rPr lang="es-ES" dirty="0" smtClean="0"/>
              <a:t>	</a:t>
            </a:r>
            <a:br>
              <a:rPr lang="es-ES" dirty="0" smtClean="0"/>
            </a:br>
            <a:r>
              <a:rPr lang="es-ES" dirty="0" smtClean="0"/>
              <a:t>	</a:t>
            </a:r>
            <a:r>
              <a:rPr lang="es-ES" sz="4000" dirty="0" smtClean="0"/>
              <a:t>- Determinantes de la Salud</a:t>
            </a:r>
            <a:br>
              <a:rPr lang="es-ES" sz="4000" dirty="0" smtClean="0"/>
            </a:br>
            <a:r>
              <a:rPr lang="es-ES" sz="4000" dirty="0" smtClean="0"/>
              <a:t>	(Persona, comunidad, ciudades,  	continentes , Planeta) </a:t>
            </a:r>
          </a:p>
        </p:txBody>
      </p:sp>
      <p:sp>
        <p:nvSpPr>
          <p:cNvPr id="2051" name="Rectangle 3"/>
          <p:cNvSpPr>
            <a:spLocks noGrp="1" noChangeArrowheads="1"/>
          </p:cNvSpPr>
          <p:nvPr>
            <p:ph type="subTitle" idx="1"/>
          </p:nvPr>
        </p:nvSpPr>
        <p:spPr/>
        <p:txBody>
          <a:bodyPr>
            <a:noAutofit/>
          </a:bodyPr>
          <a:lstStyle/>
          <a:p>
            <a:pPr algn="l" eaLnBrk="1" hangingPunct="1"/>
            <a:endParaRPr lang="es-ES" sz="3600" dirty="0" smtClean="0">
              <a:solidFill>
                <a:schemeClr val="tx1"/>
              </a:solidFill>
            </a:endParaRPr>
          </a:p>
          <a:p>
            <a:pPr algn="l" eaLnBrk="1" hangingPunct="1"/>
            <a:endParaRPr lang="es-ES" sz="3600" dirty="0" smtClean="0">
              <a:solidFill>
                <a:schemeClr val="tx1"/>
              </a:solidFill>
            </a:endParaRPr>
          </a:p>
          <a:p>
            <a:pPr algn="l" eaLnBrk="1" hangingPunct="1"/>
            <a:r>
              <a:rPr lang="es-ES" sz="3600" dirty="0" smtClean="0">
                <a:solidFill>
                  <a:schemeClr val="tx1"/>
                </a:solidFill>
              </a:rPr>
              <a:t>- Complejidad/ interdependencia de factores</a:t>
            </a:r>
          </a:p>
        </p:txBody>
      </p:sp>
      <p:pic>
        <p:nvPicPr>
          <p:cNvPr id="2052" name="Picture 5" descr="mano%2Bbeb%C3%A9[1]"/>
          <p:cNvPicPr>
            <a:picLocks noChangeAspect="1" noChangeArrowheads="1"/>
          </p:cNvPicPr>
          <p:nvPr/>
        </p:nvPicPr>
        <p:blipFill>
          <a:blip r:embed="rId2"/>
          <a:srcRect/>
          <a:stretch>
            <a:fillRect/>
          </a:stretch>
        </p:blipFill>
        <p:spPr bwMode="auto">
          <a:xfrm>
            <a:off x="142844" y="0"/>
            <a:ext cx="2162175" cy="3048000"/>
          </a:xfrm>
          <a:prstGeom prst="rect">
            <a:avLst/>
          </a:prstGeom>
          <a:noFill/>
          <a:ln w="9525">
            <a:noFill/>
            <a:miter lim="800000"/>
            <a:headEnd/>
            <a:tailEnd/>
          </a:ln>
        </p:spPr>
      </p:pic>
      <p:pic>
        <p:nvPicPr>
          <p:cNvPr id="5" name="3 Imagen" descr="Resultado de imagen de Imágenes del cerebro y niños">
            <a:hlinkClick r:id="rId3"/>
          </p:cNvPr>
          <p:cNvPicPr>
            <a:picLocks noChangeAspect="1" noChangeArrowheads="1"/>
          </p:cNvPicPr>
          <p:nvPr/>
        </p:nvPicPr>
        <p:blipFill>
          <a:blip r:embed="rId4"/>
          <a:srcRect/>
          <a:stretch>
            <a:fillRect/>
          </a:stretch>
        </p:blipFill>
        <p:spPr bwMode="auto">
          <a:xfrm>
            <a:off x="2285984" y="142852"/>
            <a:ext cx="3786188" cy="1855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En que consiste /procedimiento </a:t>
            </a:r>
            <a:endParaRPr lang="es-ES" dirty="0"/>
          </a:p>
        </p:txBody>
      </p:sp>
      <p:sp>
        <p:nvSpPr>
          <p:cNvPr id="3" name="2 Marcador de contenido"/>
          <p:cNvSpPr>
            <a:spLocks noGrp="1"/>
          </p:cNvSpPr>
          <p:nvPr>
            <p:ph idx="1"/>
          </p:nvPr>
        </p:nvSpPr>
        <p:spPr/>
        <p:txBody>
          <a:bodyPr>
            <a:normAutofit fontScale="25000" lnSpcReduction="20000"/>
          </a:bodyPr>
          <a:lstStyle/>
          <a:p>
            <a:pPr algn="just" eaLnBrk="0" hangingPunct="0"/>
            <a:r>
              <a:rPr lang="es-ES" sz="6400" dirty="0" smtClean="0"/>
              <a:t>Se basa en la </a:t>
            </a:r>
            <a:r>
              <a:rPr lang="es-ES" sz="6400" b="1" dirty="0" smtClean="0"/>
              <a:t>descomposición del saber acerca de un problema en Unidades Operantes (UO). </a:t>
            </a:r>
          </a:p>
          <a:p>
            <a:pPr algn="just" eaLnBrk="0" hangingPunct="0"/>
            <a:endParaRPr lang="es-ES" sz="6400" dirty="0" smtClean="0"/>
          </a:p>
          <a:p>
            <a:pPr algn="just" eaLnBrk="0" hangingPunct="0"/>
            <a:r>
              <a:rPr lang="es-ES" sz="6400" b="1" u="sng" dirty="0" smtClean="0"/>
              <a:t>Las UO:   </a:t>
            </a:r>
            <a:r>
              <a:rPr lang="es-ES" sz="6400" dirty="0" smtClean="0"/>
              <a:t>el mínimo de conocimiento necesario para resolver una parte de ese problema. </a:t>
            </a:r>
          </a:p>
          <a:p>
            <a:pPr algn="just" eaLnBrk="0" hangingPunct="0"/>
            <a:r>
              <a:rPr lang="es-ES" sz="6400" dirty="0" smtClean="0"/>
              <a:t>Esta estrategia basa sus desarrollos desde los saberes de los cuales puede apropiarse la gente carente de toda capacitación formal en temas de salud o en el tema que se trate.</a:t>
            </a:r>
          </a:p>
          <a:p>
            <a:pPr algn="just" eaLnBrk="0" hangingPunct="0">
              <a:buNone/>
            </a:pPr>
            <a:endParaRPr lang="es-ES" sz="6400" dirty="0" smtClean="0"/>
          </a:p>
          <a:p>
            <a:pPr algn="just" eaLnBrk="0" hangingPunct="0"/>
            <a:r>
              <a:rPr lang="es-ES" sz="6400" dirty="0" smtClean="0"/>
              <a:t>En la implementación de esta estrategia </a:t>
            </a:r>
            <a:r>
              <a:rPr lang="es-ES" sz="6400" b="1" dirty="0" smtClean="0"/>
              <a:t>el conocimiento total sobre un problema debe ser separado en UO</a:t>
            </a:r>
            <a:r>
              <a:rPr lang="es-ES" sz="6400" dirty="0" smtClean="0"/>
              <a:t> identificando aquellas imprescindibles para abordarlo en su mínima expresión. </a:t>
            </a:r>
          </a:p>
          <a:p>
            <a:pPr algn="just" eaLnBrk="0" hangingPunct="0">
              <a:buNone/>
            </a:pPr>
            <a:endParaRPr lang="es-ES" sz="6400" dirty="0" smtClean="0"/>
          </a:p>
          <a:p>
            <a:pPr algn="just" eaLnBrk="0" hangingPunct="0"/>
            <a:r>
              <a:rPr lang="es-ES" sz="6400" dirty="0" smtClean="0"/>
              <a:t>Una vez hecho esto se ordenan las UO en un continuo de complejidad creciente, de las de menor complejidad a las de mayor complejidad. </a:t>
            </a:r>
          </a:p>
          <a:p>
            <a:pPr algn="just" eaLnBrk="0" hangingPunct="0"/>
            <a:endParaRPr lang="es-ES" sz="6400" dirty="0" smtClean="0"/>
          </a:p>
          <a:p>
            <a:pPr lvl="1" algn="just" eaLnBrk="0" hangingPunct="0"/>
            <a:r>
              <a:rPr lang="es-ES" sz="6400" b="1" u="sng" dirty="0" smtClean="0"/>
              <a:t>Las UO de menor complejidad </a:t>
            </a:r>
            <a:r>
              <a:rPr lang="es-ES" sz="6400" dirty="0" smtClean="0"/>
              <a:t>constituyen aquellas a ser transferidas a miembros legos de la comunidad para poder generar su participación y apropiación. </a:t>
            </a:r>
          </a:p>
          <a:p>
            <a:pPr lvl="1" algn="just" eaLnBrk="0" hangingPunct="0"/>
            <a:r>
              <a:rPr lang="es-ES" sz="6400" b="1" u="sng" dirty="0" smtClean="0"/>
              <a:t>Las de complejidad media</a:t>
            </a:r>
            <a:r>
              <a:rPr lang="es-ES" sz="6400" dirty="0" smtClean="0"/>
              <a:t>, quedarán en manos de los profesionales y técnicos. </a:t>
            </a:r>
          </a:p>
          <a:p>
            <a:pPr lvl="1" algn="just" eaLnBrk="0" hangingPunct="0"/>
            <a:r>
              <a:rPr lang="es-ES" sz="6400" b="1" u="sng" dirty="0" smtClean="0"/>
              <a:t>Las de mayor complejidad, </a:t>
            </a:r>
            <a:r>
              <a:rPr lang="es-ES" sz="6400" dirty="0" smtClean="0"/>
              <a:t>en manos de los niveles de mayor complejidad de estos sistemas de servicios o de los centros universitarios de investigación u otros organismos de ciencias básicas.</a:t>
            </a:r>
          </a:p>
          <a:p>
            <a:endParaRPr lang="es-E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Procedimiento/Unidad mínima de análisis</a:t>
            </a:r>
            <a:endParaRPr lang="es-ES" dirty="0"/>
          </a:p>
        </p:txBody>
      </p:sp>
      <p:sp>
        <p:nvSpPr>
          <p:cNvPr id="3" name="2 Marcador de contenido"/>
          <p:cNvSpPr>
            <a:spLocks noGrp="1"/>
          </p:cNvSpPr>
          <p:nvPr>
            <p:ph idx="1"/>
          </p:nvPr>
        </p:nvSpPr>
        <p:spPr/>
        <p:txBody>
          <a:bodyPr>
            <a:normAutofit fontScale="25000" lnSpcReduction="20000"/>
          </a:bodyPr>
          <a:lstStyle/>
          <a:p>
            <a:pPr algn="just" eaLnBrk="0" hangingPunct="0"/>
            <a:r>
              <a:rPr lang="es-ES" sz="8000" dirty="0" smtClean="0"/>
              <a:t>Los proyectos diseñados con la programación integral con EMO :</a:t>
            </a:r>
          </a:p>
          <a:p>
            <a:pPr algn="just" eaLnBrk="0" hangingPunct="0">
              <a:buNone/>
            </a:pPr>
            <a:endParaRPr lang="es-ES" sz="8000" dirty="0" smtClean="0"/>
          </a:p>
          <a:p>
            <a:pPr algn="just" eaLnBrk="0" hangingPunct="0">
              <a:buNone/>
            </a:pPr>
            <a:r>
              <a:rPr lang="es-ES" sz="8000" dirty="0" smtClean="0"/>
              <a:t>		1) Toman como </a:t>
            </a:r>
            <a:r>
              <a:rPr lang="es-ES" sz="8000" b="1" dirty="0" smtClean="0"/>
              <a:t>unidad mínima de análisis y de acción a la familia 	</a:t>
            </a:r>
            <a:r>
              <a:rPr lang="es-ES" sz="8000" dirty="0" smtClean="0"/>
              <a:t>(cualquiera sea su conformación y situación al momento de llevar a 	cabo la actividad) pudiendo ampliarse a unidades más complejas y 	de mayor envergadura (</a:t>
            </a:r>
            <a:r>
              <a:rPr lang="es-ES" sz="8000" b="1" dirty="0" smtClean="0"/>
              <a:t>vecindario, barrio, comunidad, red social</a:t>
            </a:r>
            <a:r>
              <a:rPr lang="es-ES" sz="8000" dirty="0" smtClean="0"/>
              <a:t>, 	etc.).</a:t>
            </a:r>
          </a:p>
          <a:p>
            <a:pPr algn="just" eaLnBrk="0" hangingPunct="0">
              <a:buNone/>
            </a:pPr>
            <a:endParaRPr lang="es-ES" sz="8000" dirty="0" smtClean="0"/>
          </a:p>
          <a:p>
            <a:pPr lvl="1" algn="just" eaLnBrk="0" hangingPunct="0">
              <a:buNone/>
            </a:pPr>
            <a:r>
              <a:rPr lang="es-ES" sz="7600" dirty="0" smtClean="0"/>
              <a:t>		2) Se apoya en la capacitación </a:t>
            </a:r>
            <a:r>
              <a:rPr lang="es-ES" sz="7600" b="1" dirty="0" smtClean="0"/>
              <a:t>de Agentes Primarios de Salud (APSA), 	</a:t>
            </a:r>
            <a:r>
              <a:rPr lang="es-ES" sz="7600" dirty="0" smtClean="0"/>
              <a:t>otorgándoles herramientas para continuar con las acciones de 	promoción por su cuenta. </a:t>
            </a:r>
          </a:p>
          <a:p>
            <a:pPr algn="just" eaLnBrk="0" hangingPunct="0"/>
            <a:endParaRPr lang="es-ES" sz="8000" dirty="0" smtClean="0"/>
          </a:p>
          <a:p>
            <a:pPr algn="just" eaLnBrk="0" hangingPunct="0"/>
            <a:r>
              <a:rPr lang="es-ES" sz="8000" b="1" u="sng" dirty="0" smtClean="0"/>
              <a:t>Los APSA </a:t>
            </a:r>
            <a:r>
              <a:rPr lang="es-ES" sz="8000" dirty="0" smtClean="0"/>
              <a:t>son miembros de la comunidad que voluntariamente manifiestan el deseo de integrarse al programa y tienen las condiciones intelectuales necesarias para ello (no se pone como condición que tengan un determinado nivel de escolaridad). </a:t>
            </a:r>
          </a:p>
          <a:p>
            <a:pPr algn="just" eaLnBrk="0" hangingPunct="0"/>
            <a:endParaRPr lang="es-ES" sz="8000" dirty="0" smtClean="0"/>
          </a:p>
          <a:p>
            <a:pPr eaLnBrk="0" hangingPunct="0"/>
            <a:endParaRPr lang="es-ES" dirty="0" smtClean="0"/>
          </a:p>
          <a:p>
            <a:pPr>
              <a:buNone/>
            </a:pPr>
            <a:r>
              <a:rPr lang="es-ES" dirty="0" smtClean="0"/>
              <a:t/>
            </a:r>
            <a:br>
              <a:rPr lang="es-ES" dirty="0" smtClean="0"/>
            </a:br>
            <a:endParaRPr lang="es-E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APSA.</a:t>
            </a:r>
            <a:br>
              <a:rPr lang="es-ES" dirty="0" smtClean="0"/>
            </a:br>
            <a:r>
              <a:rPr lang="es-ES" dirty="0" smtClean="0"/>
              <a:t>Consideraciones</a:t>
            </a:r>
            <a:endParaRPr lang="es-ES" dirty="0"/>
          </a:p>
        </p:txBody>
      </p:sp>
      <p:sp>
        <p:nvSpPr>
          <p:cNvPr id="3" name="2 Marcador de contenido"/>
          <p:cNvSpPr>
            <a:spLocks noGrp="1"/>
          </p:cNvSpPr>
          <p:nvPr>
            <p:ph idx="1"/>
          </p:nvPr>
        </p:nvSpPr>
        <p:spPr/>
        <p:txBody>
          <a:bodyPr>
            <a:noAutofit/>
          </a:bodyPr>
          <a:lstStyle/>
          <a:p>
            <a:pPr algn="just"/>
            <a:r>
              <a:rPr lang="es-ES" sz="1400" dirty="0" smtClean="0"/>
              <a:t>Son miembros de comunidad, de ambos sexos y distintas edades donde se pone en marcha el proyecto de que se trate.</a:t>
            </a:r>
          </a:p>
          <a:p>
            <a:pPr algn="just"/>
            <a:r>
              <a:rPr lang="es-ES" sz="1400" dirty="0" smtClean="0"/>
              <a:t>Dependiendo, cual sea la problemática de emprendimiento, se determinaran las variables demográficas en función de las cuales se convocará a las y los integrantes de la comunidad que quieran sumarse voluntariamente a la actividad: EJ.</a:t>
            </a:r>
          </a:p>
          <a:p>
            <a:pPr algn="just">
              <a:buNone/>
            </a:pPr>
            <a:endParaRPr lang="es-ES" sz="1400" dirty="0" smtClean="0"/>
          </a:p>
          <a:p>
            <a:pPr lvl="1" algn="just"/>
            <a:r>
              <a:rPr lang="es-ES" sz="1400" dirty="0" smtClean="0"/>
              <a:t>Mujeres adolescentes de los barrios carenciados en un programa de intervención precoz “programa de estimulación temprana para niños y niñas de barrios carenciados con participación comunitaria”(CHILE),</a:t>
            </a:r>
          </a:p>
          <a:p>
            <a:pPr lvl="1" algn="just"/>
            <a:r>
              <a:rPr lang="es-ES" sz="1400" dirty="0" smtClean="0"/>
              <a:t>En zonas rurales programas de salud animal y salud vegetal, (Vicente </a:t>
            </a:r>
            <a:r>
              <a:rPr lang="es-ES" sz="1400" dirty="0" err="1" smtClean="0"/>
              <a:t>silva</a:t>
            </a:r>
            <a:r>
              <a:rPr lang="es-ES" sz="1400" dirty="0" smtClean="0"/>
              <a:t>)-</a:t>
            </a:r>
          </a:p>
          <a:p>
            <a:pPr lvl="1" algn="just">
              <a:buNone/>
            </a:pPr>
            <a:endParaRPr lang="es-ES" sz="1400" dirty="0" smtClean="0"/>
          </a:p>
          <a:p>
            <a:pPr lvl="1" algn="just">
              <a:buNone/>
            </a:pPr>
            <a:r>
              <a:rPr lang="es-ES" sz="1400" b="1" u="sng" dirty="0" smtClean="0"/>
              <a:t>Modo de trabajo</a:t>
            </a:r>
            <a:r>
              <a:rPr lang="es-ES" sz="1400" dirty="0" smtClean="0"/>
              <a:t>:</a:t>
            </a:r>
          </a:p>
          <a:p>
            <a:pPr algn="just">
              <a:buNone/>
            </a:pPr>
            <a:r>
              <a:rPr lang="es-ES" sz="1400" dirty="0" smtClean="0"/>
              <a:t>	- Se trabaja con ellos grupalmente con técnica de taller participativo.</a:t>
            </a:r>
          </a:p>
          <a:p>
            <a:pPr algn="just"/>
            <a:r>
              <a:rPr lang="es-ES" sz="1400" b="1" u="sng" dirty="0" smtClean="0"/>
              <a:t>Una norma básica de estos talleres:   </a:t>
            </a:r>
            <a:r>
              <a:rPr lang="es-ES" sz="1400" dirty="0" smtClean="0"/>
              <a:t>El conocimiento sea una </a:t>
            </a:r>
            <a:r>
              <a:rPr lang="es-ES" sz="1400" dirty="0" err="1" smtClean="0"/>
              <a:t>coconstrucción</a:t>
            </a:r>
            <a:r>
              <a:rPr lang="es-ES" sz="1400" dirty="0" smtClean="0"/>
              <a:t> que surge de la interacción entre el capacitador y los voluntarios/as </a:t>
            </a:r>
            <a:r>
              <a:rPr lang="es-ES" sz="1400" b="1" u="sng" dirty="0" smtClean="0"/>
              <a:t>a partir de lo que la gente ya sabe</a:t>
            </a:r>
            <a:r>
              <a:rPr lang="es-ES" sz="1400" u="sng" dirty="0" smtClean="0"/>
              <a:t>.</a:t>
            </a:r>
          </a:p>
          <a:p>
            <a:pPr algn="just"/>
            <a:r>
              <a:rPr lang="es-ES" sz="1400" dirty="0" smtClean="0"/>
              <a:t>Este aspecto es fundamental: el saber preexistente de los pobladores y pobladoras voluntarios y la construcción de nuevos conocimientos también por parte del capacitador.</a:t>
            </a:r>
          </a:p>
          <a:p>
            <a:pPr algn="just"/>
            <a:r>
              <a:rPr lang="es-ES" sz="1400" dirty="0" smtClean="0"/>
              <a:t>Este último aspecto implica </a:t>
            </a:r>
            <a:r>
              <a:rPr lang="es-ES" sz="1400" b="1" dirty="0" smtClean="0"/>
              <a:t>un cambio de actitud por parte de los profesionales</a:t>
            </a:r>
            <a:r>
              <a:rPr lang="es-ES" sz="1400" dirty="0" smtClean="0"/>
              <a:t>. (Aprender del otro)</a:t>
            </a:r>
            <a:endParaRPr lang="es-ES" sz="1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Estrategias de formación profesional y acciones </a:t>
            </a:r>
            <a:r>
              <a:rPr lang="es-ES" dirty="0" err="1" smtClean="0"/>
              <a:t>salubristas</a:t>
            </a:r>
            <a:endParaRPr lang="es-ES" dirty="0"/>
          </a:p>
        </p:txBody>
      </p:sp>
      <p:sp>
        <p:nvSpPr>
          <p:cNvPr id="3" name="2 Marcador de contenido"/>
          <p:cNvSpPr>
            <a:spLocks noGrp="1"/>
          </p:cNvSpPr>
          <p:nvPr>
            <p:ph idx="1"/>
          </p:nvPr>
        </p:nvSpPr>
        <p:spPr/>
        <p:txBody>
          <a:bodyPr>
            <a:normAutofit fontScale="55000" lnSpcReduction="20000"/>
          </a:bodyPr>
          <a:lstStyle/>
          <a:p>
            <a:r>
              <a:rPr lang="es-ES" dirty="0" smtClean="0"/>
              <a:t>La tradición académico-profesional y de gestión gubernamental en el ámbito de la salud ha respondido siempre a la inquietud interrogativa sobre:</a:t>
            </a:r>
          </a:p>
          <a:p>
            <a:r>
              <a:rPr lang="es-ES" b="1" dirty="0" smtClean="0"/>
              <a:t>¿qué es lo máximo que se puede y debe saber para comprender y resolver un problema?</a:t>
            </a:r>
          </a:p>
          <a:p>
            <a:r>
              <a:rPr lang="es-ES" dirty="0" smtClean="0"/>
              <a:t>Este modo de afrontarlos está determinado por muchos factores entre los que se puede señalar:</a:t>
            </a:r>
          </a:p>
          <a:p>
            <a:r>
              <a:rPr lang="es-ES" dirty="0" smtClean="0"/>
              <a:t>A) El enciclopedismo fragmentado y </a:t>
            </a:r>
            <a:r>
              <a:rPr lang="es-ES" dirty="0" err="1" smtClean="0"/>
              <a:t>compartimentalizado</a:t>
            </a:r>
            <a:r>
              <a:rPr lang="es-ES" dirty="0" smtClean="0"/>
              <a:t> propio del modelo universitario.</a:t>
            </a:r>
          </a:p>
          <a:p>
            <a:r>
              <a:rPr lang="es-ES" dirty="0" smtClean="0"/>
              <a:t>B) El manejo del conocimiento como herramienta de poder</a:t>
            </a:r>
          </a:p>
          <a:p>
            <a:r>
              <a:rPr lang="es-ES" dirty="0" smtClean="0"/>
              <a:t>C) El divorcio entre los </a:t>
            </a:r>
            <a:r>
              <a:rPr lang="es-ES" dirty="0" err="1" smtClean="0"/>
              <a:t>curriculos</a:t>
            </a:r>
            <a:r>
              <a:rPr lang="es-ES" dirty="0" smtClean="0"/>
              <a:t> universitarios y los problemas reales de las poblaciones, que son </a:t>
            </a:r>
            <a:r>
              <a:rPr lang="es-ES" dirty="0" err="1" smtClean="0"/>
              <a:t>invisibilizados</a:t>
            </a:r>
            <a:r>
              <a:rPr lang="es-ES" dirty="0" smtClean="0"/>
              <a:t> o distorsionados</a:t>
            </a:r>
          </a:p>
          <a:p>
            <a:r>
              <a:rPr lang="es-ES" dirty="0" smtClean="0"/>
              <a:t>D) el no reconocimiento del derecho humano a decidir sobre su salud y a no ser objeto de experimentación</a:t>
            </a:r>
          </a:p>
          <a:p>
            <a:r>
              <a:rPr lang="es-ES" dirty="0" smtClean="0"/>
              <a:t>E) la prescindencia de nuestras universidades del deber cívico de estar al servicio de la sociedad que las mantiene (en el caso de las públicas) o de la sociedad que autoriza su funcionamiento (en el de las privadas). </a:t>
            </a:r>
          </a:p>
          <a:p>
            <a:r>
              <a:rPr lang="es-ES" dirty="0" smtClean="0"/>
              <a:t>El listado se podría ampliar considerablemente pero  con estas son suficientes.</a:t>
            </a:r>
            <a:endParaRPr lang="es-E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Estrategias de formación profesional y acciones </a:t>
            </a:r>
            <a:r>
              <a:rPr lang="es-ES" dirty="0" err="1" smtClean="0"/>
              <a:t>salubristas</a:t>
            </a:r>
            <a:endParaRPr lang="es-ES" dirty="0"/>
          </a:p>
        </p:txBody>
      </p:sp>
      <p:sp>
        <p:nvSpPr>
          <p:cNvPr id="3" name="2 Marcador de contenido"/>
          <p:cNvSpPr>
            <a:spLocks noGrp="1"/>
          </p:cNvSpPr>
          <p:nvPr>
            <p:ph idx="1"/>
          </p:nvPr>
        </p:nvSpPr>
        <p:spPr/>
        <p:txBody>
          <a:bodyPr>
            <a:normAutofit fontScale="55000" lnSpcReduction="20000"/>
          </a:bodyPr>
          <a:lstStyle/>
          <a:p>
            <a:pPr algn="just"/>
            <a:r>
              <a:rPr lang="es-ES" dirty="0" smtClean="0"/>
              <a:t>Verticalismo de una estrategia de máximos operantes y los problemas que genera:</a:t>
            </a:r>
          </a:p>
          <a:p>
            <a:pPr algn="just">
              <a:buNone/>
            </a:pPr>
            <a:r>
              <a:rPr lang="es-ES" dirty="0" smtClean="0"/>
              <a:t>	- barrera </a:t>
            </a:r>
            <a:r>
              <a:rPr lang="es-ES" dirty="0" err="1" smtClean="0"/>
              <a:t>psicosociocultural</a:t>
            </a:r>
            <a:r>
              <a:rPr lang="es-ES" dirty="0" smtClean="0"/>
              <a:t> que genera</a:t>
            </a:r>
          </a:p>
          <a:p>
            <a:pPr algn="just">
              <a:buNone/>
            </a:pPr>
            <a:r>
              <a:rPr lang="es-ES" dirty="0" smtClean="0"/>
              <a:t>	- </a:t>
            </a:r>
            <a:r>
              <a:rPr lang="es-ES" dirty="0" err="1" smtClean="0"/>
              <a:t>obstaculo</a:t>
            </a:r>
            <a:r>
              <a:rPr lang="es-ES" dirty="0" smtClean="0"/>
              <a:t> que explica los altos costos económicos que implica su funcionamiento y la baja eficacia de las acciones que lleva a cabo</a:t>
            </a:r>
          </a:p>
          <a:p>
            <a:pPr algn="just"/>
            <a:r>
              <a:rPr lang="es-ES" dirty="0" smtClean="0"/>
              <a:t>Es un modelo rentable para el complejo industrial-corporativo que usufructúa el mercado de la enfermedad y altamente satisfactoria  para el gusto al poder que caracteriza a muchos de los profesionales que están en posiciones directivas y académicas o de la gestión pública de salud. Para los países en desarrollo es altamente negativo en todos los sentidos que se le quiera analizar.</a:t>
            </a:r>
          </a:p>
          <a:p>
            <a:pPr algn="just"/>
            <a:r>
              <a:rPr lang="es-ES" dirty="0" smtClean="0"/>
              <a:t>Desconexión de la universidad de la sociedad y el contexto y realidad concreta que la rodea</a:t>
            </a:r>
          </a:p>
          <a:p>
            <a:pPr algn="just"/>
            <a:r>
              <a:rPr lang="es-ES" dirty="0" smtClean="0"/>
              <a:t>Una universidad desconectada de la sociedad, no solo no toma en cuenta la realidad sino que la deforma para ponerla al servicio de la industria y el mercado de la enfermedad.</a:t>
            </a:r>
          </a:p>
          <a:p>
            <a:pPr algn="just"/>
            <a:r>
              <a:rPr lang="es-ES" dirty="0" smtClean="0"/>
              <a:t>Ignoran la perspectiva </a:t>
            </a:r>
            <a:r>
              <a:rPr lang="es-ES" dirty="0" err="1" smtClean="0"/>
              <a:t>ecosistémica</a:t>
            </a:r>
            <a:r>
              <a:rPr lang="es-ES" dirty="0" smtClean="0"/>
              <a:t> de la salud, su dinámica cotidiana en los contextos comunitarios y sus manifestaciones positivas</a:t>
            </a:r>
          </a:p>
          <a:p>
            <a:pPr algn="just"/>
            <a:r>
              <a:rPr lang="es-ES" dirty="0" smtClean="0"/>
              <a:t>Poco respeto por las prácticas y saberes de la comunidad es parte del problema de esa desconexión del vinculo interactivo entre la población y los servicios.</a:t>
            </a:r>
            <a:endParaRPr lang="es-E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Estrategias de formación profesional y acciones </a:t>
            </a:r>
            <a:r>
              <a:rPr lang="es-ES" dirty="0" err="1" smtClean="0"/>
              <a:t>salubristas</a:t>
            </a:r>
            <a:endParaRPr lang="es-ES" dirty="0"/>
          </a:p>
        </p:txBody>
      </p:sp>
      <p:sp>
        <p:nvSpPr>
          <p:cNvPr id="3" name="2 Marcador de contenido"/>
          <p:cNvSpPr>
            <a:spLocks noGrp="1"/>
          </p:cNvSpPr>
          <p:nvPr>
            <p:ph idx="1"/>
          </p:nvPr>
        </p:nvSpPr>
        <p:spPr/>
        <p:txBody>
          <a:bodyPr>
            <a:normAutofit fontScale="70000" lnSpcReduction="20000"/>
          </a:bodyPr>
          <a:lstStyle/>
          <a:p>
            <a:pPr algn="just"/>
            <a:r>
              <a:rPr lang="es-ES" dirty="0" smtClean="0"/>
              <a:t>La estrategia del mínimo operante se realiza como respuesta al máximo operante, es decir.</a:t>
            </a:r>
            <a:r>
              <a:rPr lang="es-ES" b="1" dirty="0" smtClean="0"/>
              <a:t> ¿qué es lo menos que se debe  saber para resolver una parte del problema?.</a:t>
            </a:r>
          </a:p>
          <a:p>
            <a:pPr algn="just"/>
            <a:r>
              <a:rPr lang="es-ES" dirty="0" smtClean="0"/>
              <a:t>Esto da origen al desarrollo de los pasos iniciales necesarios para llevarla a cabo.</a:t>
            </a:r>
          </a:p>
          <a:p>
            <a:pPr algn="just">
              <a:buNone/>
            </a:pPr>
            <a:endParaRPr lang="es-ES" dirty="0" smtClean="0"/>
          </a:p>
          <a:p>
            <a:pPr algn="just"/>
            <a:r>
              <a:rPr lang="es-ES" b="1" u="sng" dirty="0" smtClean="0"/>
              <a:t>La estrategia del máximo operante (máximo saber), </a:t>
            </a:r>
            <a:r>
              <a:rPr lang="es-ES" dirty="0" smtClean="0"/>
              <a:t>parte del saber máximo y por lo tanto más alejado de las sociedad lega.</a:t>
            </a:r>
          </a:p>
          <a:p>
            <a:pPr algn="just">
              <a:buNone/>
            </a:pPr>
            <a:endParaRPr lang="es-ES" dirty="0" smtClean="0"/>
          </a:p>
          <a:p>
            <a:pPr algn="just"/>
            <a:r>
              <a:rPr lang="es-ES" b="1" u="sng" dirty="0" smtClean="0"/>
              <a:t>La estrategia del mínimo operante</a:t>
            </a:r>
            <a:r>
              <a:rPr lang="es-ES" dirty="0" smtClean="0"/>
              <a:t>, acomete sus desarrollos desde los saberes de los cuales puede apropiarse la gente carente de toda capacitación formal en temas de salud.</a:t>
            </a:r>
            <a:endParaRPr lang="es-E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Ejemplos</a:t>
            </a:r>
            <a:endParaRPr lang="es-ES" dirty="0"/>
          </a:p>
        </p:txBody>
      </p:sp>
      <p:sp>
        <p:nvSpPr>
          <p:cNvPr id="3" name="2 Marcador de contenido"/>
          <p:cNvSpPr>
            <a:spLocks noGrp="1"/>
          </p:cNvSpPr>
          <p:nvPr>
            <p:ph idx="1"/>
          </p:nvPr>
        </p:nvSpPr>
        <p:spPr/>
        <p:txBody>
          <a:bodyPr>
            <a:normAutofit fontScale="47500" lnSpcReduction="20000"/>
          </a:bodyPr>
          <a:lstStyle/>
          <a:p>
            <a:pPr algn="just">
              <a:buNone/>
            </a:pPr>
            <a:endParaRPr lang="es-ES" dirty="0" smtClean="0"/>
          </a:p>
          <a:p>
            <a:pPr algn="just"/>
            <a:r>
              <a:rPr lang="es-ES" dirty="0" smtClean="0"/>
              <a:t>EJ: Ingesta de alcohol y las complicaciones que genera:</a:t>
            </a:r>
          </a:p>
          <a:p>
            <a:pPr algn="just"/>
            <a:r>
              <a:rPr lang="es-ES" dirty="0" smtClean="0"/>
              <a:t>- Un Mínimo operante es conocer los cuatro tipos de bebedor: abstemia, moderado, excesivo y alcohólico u orgánicamente dependiente.</a:t>
            </a:r>
          </a:p>
          <a:p>
            <a:pPr algn="just">
              <a:buNone/>
            </a:pPr>
            <a:r>
              <a:rPr lang="es-ES" dirty="0" smtClean="0"/>
              <a:t>	Este conocimiento debe de contener la periodicidad y cantidad de alcohol que se ingiere por día y los efectos de dicha ingesta; en el caso de la embriaguez la periodicidad durante el año.</a:t>
            </a:r>
          </a:p>
          <a:p>
            <a:pPr algn="just"/>
            <a:r>
              <a:rPr lang="es-ES" b="1" dirty="0" smtClean="0"/>
              <a:t>Con relación al alcoholismo enfermedad:  UO</a:t>
            </a:r>
            <a:r>
              <a:rPr lang="es-ES" dirty="0" smtClean="0"/>
              <a:t> es conocer los dos tipos de dependencia física del alcohol: la incapacidad de detenerse y la de abstenerse.</a:t>
            </a:r>
          </a:p>
          <a:p>
            <a:pPr algn="just"/>
            <a:r>
              <a:rPr lang="es-ES" dirty="0" smtClean="0"/>
              <a:t>Estas son todas Unidades operantes de muy baja complejidad, cualquier persona intelectualmente normal las puede comprender e incorporar como conocimiento propio cualquiera sea su nivel de escolaridad alcanzado e incluso sin nivel de escolaridad.</a:t>
            </a:r>
          </a:p>
          <a:p>
            <a:pPr algn="just"/>
            <a:r>
              <a:rPr lang="es-ES" b="1" u="sng" dirty="0" smtClean="0"/>
              <a:t>Unidades operantes de máxima complejidad, </a:t>
            </a:r>
            <a:r>
              <a:rPr lang="es-ES" dirty="0" smtClean="0"/>
              <a:t>encontramos conocimientos tales como la explicación </a:t>
            </a:r>
            <a:r>
              <a:rPr lang="es-ES" dirty="0" err="1" smtClean="0"/>
              <a:t>psicofisiológica</a:t>
            </a:r>
            <a:r>
              <a:rPr lang="es-ES" dirty="0" smtClean="0"/>
              <a:t> del síndrome de abstinencia o privación.</a:t>
            </a:r>
          </a:p>
          <a:p>
            <a:pPr algn="just"/>
            <a:r>
              <a:rPr lang="es-ES" dirty="0" smtClean="0"/>
              <a:t>Cuando se encara un proyecto o programa de acciones en salud con base en EMO, es necesario tener presente que hay que ocuparse de establecer las UO imprescindibles. Estas son aquellas sin las cuales no se puede llevar a cabo con eficacia el programa que solucione el problema que se encara.</a:t>
            </a:r>
          </a:p>
          <a:p>
            <a:pPr algn="just"/>
            <a:r>
              <a:rPr lang="es-ES" dirty="0" smtClean="0"/>
              <a:t>En los programas Intracomunitarios nunca son necesarias UO de alta complejidad dado que siempre está implicado de modo directo solo el primer nivel de complejidad del sistema de servicios de salud. Al mismo tiempo nunca pueden estar ausentes las UO de baja y mediana complejidad.</a:t>
            </a:r>
            <a:endParaRPr lang="es-E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100" dirty="0" smtClean="0"/>
              <a:t/>
            </a:r>
            <a:br>
              <a:rPr lang="es-ES" sz="3100" dirty="0" smtClean="0"/>
            </a:br>
            <a:r>
              <a:rPr lang="es-ES" sz="3100" dirty="0" smtClean="0"/>
              <a:t>La implementación de proyectos basados en la EMO implica una serie de pasos a seguir (PINSAL)</a:t>
            </a:r>
            <a:r>
              <a:rPr lang="es-ES" dirty="0" smtClean="0"/>
              <a:t/>
            </a:r>
            <a:br>
              <a:rPr lang="es-ES" dirty="0" smtClean="0"/>
            </a:br>
            <a:endParaRPr lang="es-ES" dirty="0"/>
          </a:p>
        </p:txBody>
      </p:sp>
      <p:sp>
        <p:nvSpPr>
          <p:cNvPr id="3" name="2 Marcador de contenido"/>
          <p:cNvSpPr>
            <a:spLocks noGrp="1"/>
          </p:cNvSpPr>
          <p:nvPr>
            <p:ph idx="1"/>
          </p:nvPr>
        </p:nvSpPr>
        <p:spPr/>
        <p:txBody>
          <a:bodyPr>
            <a:normAutofit fontScale="62500" lnSpcReduction="20000"/>
          </a:bodyPr>
          <a:lstStyle/>
          <a:p>
            <a:pPr algn="just"/>
            <a:r>
              <a:rPr lang="es-ES" b="1" u="sng" dirty="0" smtClean="0"/>
              <a:t>Sectorización del conglomerado social con el que se va a trabajar:</a:t>
            </a:r>
          </a:p>
          <a:p>
            <a:pPr algn="just">
              <a:buNone/>
            </a:pPr>
            <a:r>
              <a:rPr lang="es-ES" dirty="0" smtClean="0"/>
              <a:t>	- Comunidad, barrio, agregado, etc. Esta acción implica fijar límites geográficos dentro de los cuales reside el conjunto de familias con las cuales se propone trabajar.</a:t>
            </a:r>
          </a:p>
          <a:p>
            <a:pPr algn="just">
              <a:buNone/>
            </a:pPr>
            <a:r>
              <a:rPr lang="es-ES" dirty="0" smtClean="0"/>
              <a:t>	- implicación responsable de participación y asunción de tareas del programa que se va a poner en marcha</a:t>
            </a:r>
          </a:p>
          <a:p>
            <a:pPr algn="just">
              <a:buNone/>
            </a:pPr>
            <a:r>
              <a:rPr lang="es-ES" dirty="0" smtClean="0"/>
              <a:t>	- Determinar los recursos e insumos que serán necesarios para ejecutar el proyecto y esto queda incierto si no se determina la cantidad y el lugar de residencia de las familias que participarán del emprendimiento.</a:t>
            </a:r>
          </a:p>
          <a:p>
            <a:pPr lvl="0"/>
            <a:endParaRPr lang="es-ES" dirty="0" smtClean="0"/>
          </a:p>
          <a:p>
            <a:r>
              <a:rPr lang="es-ES" b="1" u="sng" dirty="0" smtClean="0"/>
              <a:t>Determinación de los objetivos de salud. Estos deberían ser : </a:t>
            </a:r>
          </a:p>
          <a:p>
            <a:pPr>
              <a:buNone/>
            </a:pPr>
            <a:r>
              <a:rPr lang="es-ES" dirty="0" smtClean="0"/>
              <a:t>	1) </a:t>
            </a:r>
            <a:r>
              <a:rPr lang="es-ES" b="1" dirty="0" smtClean="0"/>
              <a:t>de información y reconocimiento: </a:t>
            </a:r>
            <a:r>
              <a:rPr lang="es-ES" dirty="0" smtClean="0"/>
              <a:t>Acciones que corresponden a la promoción de la salud y prevención primaria de enfermedad </a:t>
            </a:r>
          </a:p>
          <a:p>
            <a:pPr>
              <a:buNone/>
            </a:pPr>
            <a:r>
              <a:rPr lang="es-ES" dirty="0" smtClean="0"/>
              <a:t>	2) </a:t>
            </a:r>
            <a:r>
              <a:rPr lang="es-ES" b="1" dirty="0" smtClean="0"/>
              <a:t>de resolución: Acciones  que corresponden </a:t>
            </a:r>
            <a:r>
              <a:rPr lang="es-ES" dirty="0" smtClean="0"/>
              <a:t>a la prevención secundaria y terciaria, junto al reconocimiento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La implementación de proyectos basados en la EMO implica una serie de pasos a seguir (PINSAL, op.cit.):</a:t>
            </a:r>
            <a:endParaRPr lang="es-ES" sz="2800" dirty="0"/>
          </a:p>
        </p:txBody>
      </p:sp>
      <p:sp>
        <p:nvSpPr>
          <p:cNvPr id="3" name="2 Marcador de contenido"/>
          <p:cNvSpPr>
            <a:spLocks noGrp="1"/>
          </p:cNvSpPr>
          <p:nvPr>
            <p:ph idx="1"/>
          </p:nvPr>
        </p:nvSpPr>
        <p:spPr/>
        <p:txBody>
          <a:bodyPr>
            <a:normAutofit fontScale="77500" lnSpcReduction="20000"/>
          </a:bodyPr>
          <a:lstStyle/>
          <a:p>
            <a:r>
              <a:rPr lang="es-ES" sz="2800" b="1" u="sng" dirty="0" smtClean="0"/>
              <a:t>Jerarquización de los objetivos de salud transformados en UO imprescindibles de diferente complejidad:</a:t>
            </a:r>
          </a:p>
          <a:p>
            <a:pPr algn="just"/>
            <a:r>
              <a:rPr lang="es-ES" sz="2800" dirty="0" smtClean="0"/>
              <a:t>Esta tarea consiste en tomar los objetivos de salud como categorías en las cuales agrupar las UO:</a:t>
            </a:r>
          </a:p>
          <a:p>
            <a:pPr algn="just">
              <a:buNone/>
            </a:pPr>
            <a:r>
              <a:rPr lang="es-ES" sz="2800" dirty="0" smtClean="0"/>
              <a:t>	-  en función de la naturaleza de cada una de ellas (información, reconocimiento y resolución) </a:t>
            </a:r>
          </a:p>
          <a:p>
            <a:pPr algn="just">
              <a:buNone/>
            </a:pPr>
            <a:r>
              <a:rPr lang="es-ES" sz="2800" dirty="0" smtClean="0"/>
              <a:t>	- y adjudicarlas al nivel de baja complejidad (APSA), complejidad media (profesionales y técnicos) y, si correspondiera, alta complejidad (instituciones del tercer nivel de complejidad del subsistema público de servicios de salud o centros de investigación académicos o del sistema de ciencia).</a:t>
            </a:r>
          </a:p>
          <a:p>
            <a:pPr algn="just"/>
            <a:r>
              <a:rPr lang="es-ES" sz="2800" dirty="0" smtClean="0"/>
              <a:t>las UO deben ser transformadas en textos cortos, elaborados en lenguaje popular que tengan por finalidad específica la construcción de los conocimientos pertinentes de las y los APSA y su posibilidad de transmisión a la comunidad.</a:t>
            </a:r>
          </a:p>
          <a:p>
            <a:pPr algn="just"/>
            <a:endParaRPr lang="es-ES" sz="2800" dirty="0" smtClean="0"/>
          </a:p>
          <a:p>
            <a:endParaRPr lang="es-E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La implementación de proyectos basados en la EMO implica una serie de pasos a seguir (PINSAL, op.cit.):</a:t>
            </a:r>
            <a:endParaRPr lang="es-ES" sz="2800" dirty="0"/>
          </a:p>
        </p:txBody>
      </p:sp>
      <p:sp>
        <p:nvSpPr>
          <p:cNvPr id="3" name="2 Marcador de contenido"/>
          <p:cNvSpPr>
            <a:spLocks noGrp="1"/>
          </p:cNvSpPr>
          <p:nvPr>
            <p:ph idx="1"/>
          </p:nvPr>
        </p:nvSpPr>
        <p:spPr/>
        <p:txBody>
          <a:bodyPr>
            <a:normAutofit fontScale="25000" lnSpcReduction="20000"/>
          </a:bodyPr>
          <a:lstStyle/>
          <a:p>
            <a:r>
              <a:rPr lang="es-ES" sz="7200" b="1" u="sng" dirty="0" smtClean="0"/>
              <a:t>Diseño de un esquema delegado:</a:t>
            </a:r>
          </a:p>
          <a:p>
            <a:pPr lvl="0" algn="just"/>
            <a:r>
              <a:rPr lang="es-ES" sz="7200" dirty="0" smtClean="0"/>
              <a:t>Cómo se van a transferir los conocimientos y destrezas de los profesionales a los APSA y cómo funcionará la estructura del esquema de delegación.</a:t>
            </a:r>
            <a:endParaRPr lang="es-ES" sz="7200" b="1" u="sng" dirty="0" smtClean="0"/>
          </a:p>
          <a:p>
            <a:pPr lvl="0" algn="just" eaLnBrk="0" hangingPunct="0"/>
            <a:r>
              <a:rPr lang="es-ES" sz="7200" dirty="0" smtClean="0"/>
              <a:t>La estructura del esquema de delegación debe ser triangular, con un vértice correspondiente al nivel de delegación de máxima complejidad o D1 (la dirección del programa o proyecto), que será ocupado sólo por una persona, profesional o técnica, cuya disciplina estará determinada por la naturaleza de los objetivos del emprendimiento.</a:t>
            </a:r>
          </a:p>
          <a:p>
            <a:pPr lvl="0" algn="just" eaLnBrk="0" hangingPunct="0"/>
            <a:r>
              <a:rPr lang="es-ES" sz="7200" b="1" dirty="0" smtClean="0"/>
              <a:t> </a:t>
            </a:r>
            <a:r>
              <a:rPr lang="es-ES" sz="7200" b="1" u="sng" dirty="0" smtClean="0"/>
              <a:t>Segundo nivel de delegación o D2, </a:t>
            </a:r>
            <a:r>
              <a:rPr lang="es-ES" sz="7200" dirty="0" smtClean="0"/>
              <a:t>que tendrá bajo su responsabilidad cuestiones de menor complejidad que el D1; este nivel implicará a tres o cuatro profesionales o técnicos.</a:t>
            </a:r>
          </a:p>
          <a:p>
            <a:pPr algn="just" eaLnBrk="0" hangingPunct="0"/>
            <a:r>
              <a:rPr lang="es-ES" sz="7200" dirty="0" smtClean="0"/>
              <a:t>Luego continúa diseñándose el esquema de delegación </a:t>
            </a:r>
            <a:r>
              <a:rPr lang="es-ES" sz="7200" b="1" dirty="0" smtClean="0"/>
              <a:t>con los APSA D3 y D4.</a:t>
            </a:r>
          </a:p>
          <a:p>
            <a:pPr algn="just" eaLnBrk="0" hangingPunct="0"/>
            <a:r>
              <a:rPr lang="es-ES" sz="7200" b="1" dirty="0" smtClean="0"/>
              <a:t>Finalmente, el nivel de delegación D5 </a:t>
            </a:r>
            <a:r>
              <a:rPr lang="es-ES" sz="7200" dirty="0" smtClean="0"/>
              <a:t>que estará constituido por toda la población involucrada y que corresponda capacitar. </a:t>
            </a:r>
            <a:r>
              <a:rPr lang="es-ES" sz="7200" b="1" dirty="0" smtClean="0"/>
              <a:t>Los sujetos de este nivel serán una persona por cada familia.</a:t>
            </a:r>
            <a:endParaRPr lang="es-ES" sz="7200" b="1" u="sng" dirty="0" smtClean="0"/>
          </a:p>
          <a:p>
            <a:pPr algn="just"/>
            <a:r>
              <a:rPr lang="es-ES" sz="7200" dirty="0" smtClean="0"/>
              <a:t>Cada nivel de delegación debe poseer todos los conocimientos y destrezas de todos los niveles de delegación subsiguientes y, lógicamente, poseer los que son propios de su nivel. También todos los niveles de delegación deben saber cuáles son las funciones de cada uno de los otros niveles.</a:t>
            </a:r>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r>
              <a:rPr lang="es-ES" dirty="0" smtClean="0"/>
              <a:t>Factores relacionados con la salud</a:t>
            </a:r>
          </a:p>
        </p:txBody>
      </p:sp>
      <p:sp>
        <p:nvSpPr>
          <p:cNvPr id="5123" name="2 Marcador de contenido"/>
          <p:cNvSpPr>
            <a:spLocks noGrp="1"/>
          </p:cNvSpPr>
          <p:nvPr>
            <p:ph idx="1"/>
          </p:nvPr>
        </p:nvSpPr>
        <p:spPr/>
        <p:txBody>
          <a:bodyPr/>
          <a:lstStyle/>
          <a:p>
            <a:pPr marL="514350" indent="-514350">
              <a:buFontTx/>
              <a:buAutoNum type="arabicPeriod"/>
            </a:pPr>
            <a:r>
              <a:rPr lang="es-ES" dirty="0" smtClean="0"/>
              <a:t>Factores biológicos: 		15%</a:t>
            </a:r>
          </a:p>
          <a:p>
            <a:pPr marL="514350" indent="-514350">
              <a:buFontTx/>
              <a:buAutoNum type="arabicPeriod"/>
            </a:pPr>
            <a:endParaRPr lang="es-ES" dirty="0" smtClean="0"/>
          </a:p>
          <a:p>
            <a:pPr marL="514350" indent="-514350">
              <a:buFontTx/>
              <a:buAutoNum type="arabicPeriod"/>
            </a:pPr>
            <a:r>
              <a:rPr lang="es-ES" dirty="0" smtClean="0"/>
              <a:t>Factores ambientales: 		10%</a:t>
            </a:r>
          </a:p>
          <a:p>
            <a:pPr marL="514350" indent="-514350">
              <a:buFontTx/>
              <a:buAutoNum type="arabicPeriod"/>
            </a:pPr>
            <a:endParaRPr lang="es-ES" dirty="0" smtClean="0"/>
          </a:p>
          <a:p>
            <a:pPr marL="514350" indent="-514350">
              <a:buFontTx/>
              <a:buAutoNum type="arabicPeriod"/>
            </a:pPr>
            <a:r>
              <a:rPr lang="es-ES" dirty="0" smtClean="0"/>
              <a:t>Factores atención salud:		25%</a:t>
            </a:r>
          </a:p>
          <a:p>
            <a:pPr marL="514350" indent="-514350">
              <a:buFontTx/>
              <a:buAutoNum type="arabicPeriod"/>
            </a:pPr>
            <a:endParaRPr lang="es-ES" dirty="0" smtClean="0"/>
          </a:p>
          <a:p>
            <a:pPr marL="514350" indent="-514350">
              <a:buFontTx/>
              <a:buAutoNum type="arabicPeriod"/>
            </a:pPr>
            <a:r>
              <a:rPr lang="es-ES" dirty="0" smtClean="0"/>
              <a:t>Factores sociales:			50%</a:t>
            </a:r>
          </a:p>
          <a:p>
            <a:pPr marL="514350" indent="-514350">
              <a:buFontTx/>
              <a:buAutoNum type="arabicPeriod"/>
            </a:pPr>
            <a:endParaRPr lang="es-E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LA ESTRATEGIA DEL MÍNIMO OPERANTE</a:t>
            </a:r>
            <a:endParaRPr lang="es-ES" dirty="0"/>
          </a:p>
        </p:txBody>
      </p:sp>
      <p:sp>
        <p:nvSpPr>
          <p:cNvPr id="3" name="2 Marcador de contenido"/>
          <p:cNvSpPr>
            <a:spLocks noGrp="1"/>
          </p:cNvSpPr>
          <p:nvPr>
            <p:ph idx="1"/>
          </p:nvPr>
        </p:nvSpPr>
        <p:spPr/>
        <p:txBody>
          <a:bodyPr>
            <a:normAutofit fontScale="77500" lnSpcReduction="20000"/>
          </a:bodyPr>
          <a:lstStyle/>
          <a:p>
            <a:pPr eaLnBrk="0" hangingPunct="0"/>
            <a:r>
              <a:rPr lang="es-ES" dirty="0" smtClean="0"/>
              <a:t>Podríamos entonces establecer el esquema de delegación para un proyecto de promoción de salud para instituciones escolar basado en la EMO de la siguiente manera:</a:t>
            </a:r>
          </a:p>
          <a:p>
            <a:pPr lvl="0" eaLnBrk="0" hangingPunct="0"/>
            <a:r>
              <a:rPr lang="es-ES" dirty="0" smtClean="0"/>
              <a:t>D1: Profesional encargado del proyecto.</a:t>
            </a:r>
          </a:p>
          <a:p>
            <a:pPr lvl="0" eaLnBrk="0" hangingPunct="0"/>
            <a:r>
              <a:rPr lang="es-ES" dirty="0" smtClean="0"/>
              <a:t>D2: Profesionales del primer nivel de atención de la salud.</a:t>
            </a:r>
          </a:p>
          <a:p>
            <a:pPr lvl="0" eaLnBrk="0" hangingPunct="0"/>
            <a:r>
              <a:rPr lang="es-ES" dirty="0" smtClean="0"/>
              <a:t>D3: Miembros del EOE de la escuela funcionando en ambos turnos (y un docente por cada turno de ser necesario).</a:t>
            </a:r>
          </a:p>
          <a:p>
            <a:pPr lvl="0" eaLnBrk="0" hangingPunct="0"/>
            <a:r>
              <a:rPr lang="es-ES" dirty="0" smtClean="0"/>
              <a:t>D4: Docentes de la institución.</a:t>
            </a:r>
          </a:p>
          <a:p>
            <a:pPr lvl="0"/>
            <a:r>
              <a:rPr lang="es-ES" dirty="0" smtClean="0"/>
              <a:t>D5: Alumnos junto a un miembro adulto de su familia como mínimo.</a:t>
            </a:r>
          </a:p>
          <a:p>
            <a:endParaRPr lang="es-E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eaLnBrk="0" hangingPunct="0"/>
            <a:r>
              <a:rPr lang="es-ES" sz="2000" dirty="0" smtClean="0">
                <a:latin typeface="+mn-lt"/>
              </a:rPr>
              <a:t>LA ESTRATEGIA DEL MÍNIMO OPERANTE COMO PUERTA DE ENTRADA A LAS ACCIONES DE PROMOCIÓN DE SALUD EJ: EN LA ESCUELA PRIMARIA</a:t>
            </a:r>
            <a:r>
              <a:rPr lang="es-ES" dirty="0" smtClean="0"/>
              <a:t>.</a:t>
            </a:r>
            <a:endParaRPr lang="es-ES" dirty="0"/>
          </a:p>
        </p:txBody>
      </p:sp>
      <p:sp>
        <p:nvSpPr>
          <p:cNvPr id="3" name="2 Marcador de contenido"/>
          <p:cNvSpPr>
            <a:spLocks noGrp="1"/>
          </p:cNvSpPr>
          <p:nvPr>
            <p:ph idx="1"/>
          </p:nvPr>
        </p:nvSpPr>
        <p:spPr/>
        <p:txBody>
          <a:bodyPr>
            <a:normAutofit fontScale="62500" lnSpcReduction="20000"/>
          </a:bodyPr>
          <a:lstStyle/>
          <a:p>
            <a:pPr algn="just" eaLnBrk="0" hangingPunct="0"/>
            <a:r>
              <a:rPr lang="es-ES" dirty="0" smtClean="0"/>
              <a:t>En principio para implementar proyectos basados en la EMO, se requiere:</a:t>
            </a:r>
          </a:p>
          <a:p>
            <a:pPr lvl="1" algn="just" eaLnBrk="0" hangingPunct="0"/>
            <a:r>
              <a:rPr lang="es-ES" dirty="0" smtClean="0"/>
              <a:t>-La selección de alguna problemática o área de cono- cimiento a transferir. </a:t>
            </a:r>
          </a:p>
          <a:p>
            <a:pPr lvl="1" algn="just" eaLnBrk="0" hangingPunct="0"/>
            <a:r>
              <a:rPr lang="es-ES" dirty="0" smtClean="0"/>
              <a:t>Se puede partir de jornadas de discusión y concientización, de aquella/s cuestión/es de salud que más preocupen a la comunidad escolar (familias, alumnos y trabajadores). </a:t>
            </a:r>
          </a:p>
          <a:p>
            <a:pPr lvl="1" algn="just" eaLnBrk="0" hangingPunct="0"/>
            <a:r>
              <a:rPr lang="es-ES" dirty="0" smtClean="0"/>
              <a:t>De esta manera podría analizarse y detectarse qué acciones de promoción de salud y prevención primaria tendrían más incidencia y efectividad en esa población particular al abordar una problemática que realmente les preocupa.</a:t>
            </a:r>
          </a:p>
          <a:p>
            <a:pPr lvl="1" algn="just" eaLnBrk="0" hangingPunct="0"/>
            <a:r>
              <a:rPr lang="es-ES" dirty="0" smtClean="0"/>
              <a:t>Una vez que la misma comunidad  haya elegido la temática sobre la cual trabajar, se puede comenzar con la implementación del proyecto basado en la EMO.</a:t>
            </a:r>
          </a:p>
          <a:p>
            <a:pPr lvl="1" algn="just" eaLnBrk="0" hangingPunct="0"/>
            <a:endParaRPr lang="es-ES" dirty="0" smtClean="0"/>
          </a:p>
          <a:p>
            <a:pPr lvl="1" algn="just" eaLnBrk="0" hangingPunct="0">
              <a:buNone/>
            </a:pPr>
            <a:endParaRPr lang="es-ES" dirty="0" smtClean="0"/>
          </a:p>
          <a:p>
            <a:pPr algn="just" eaLnBrk="0" hangingPunct="0"/>
            <a:r>
              <a:rPr lang="es-ES" dirty="0" smtClean="0"/>
              <a:t>El proyecto debería estar dirigido por un profesional profundamente capacitado en la problemática o tema de salud surgido del diagnóstico participativo.</a:t>
            </a:r>
          </a:p>
          <a:p>
            <a:pPr eaLnBrk="0" hangingPunct="0"/>
            <a:endParaRPr lang="es-E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pPr eaLnBrk="0" hangingPunct="0"/>
            <a:r>
              <a:rPr lang="es-ES" dirty="0" smtClean="0"/>
              <a:t>Podríamos entonces establecer el esquema de delegación para un proyecto de promoción de salud para instituciones escolar basado en la EMO de la siguiente manera:</a:t>
            </a:r>
          </a:p>
          <a:p>
            <a:pPr lvl="0" eaLnBrk="0" hangingPunct="0"/>
            <a:r>
              <a:rPr lang="es-ES" dirty="0" smtClean="0"/>
              <a:t>D1: Profesional encargado del proyecto.</a:t>
            </a:r>
          </a:p>
          <a:p>
            <a:pPr lvl="0" eaLnBrk="0" hangingPunct="0"/>
            <a:r>
              <a:rPr lang="es-ES" dirty="0" smtClean="0"/>
              <a:t>D2: Profesionales del primer nivel de atención de la salud.</a:t>
            </a:r>
          </a:p>
          <a:p>
            <a:pPr lvl="0" eaLnBrk="0" hangingPunct="0"/>
            <a:r>
              <a:rPr lang="es-ES" dirty="0" smtClean="0"/>
              <a:t>D3: Miembros del EOE de la escuela funcionando en ambos turnos (y un docente por cada turno de ser necesario).</a:t>
            </a:r>
          </a:p>
          <a:p>
            <a:pPr lvl="0" eaLnBrk="0" hangingPunct="0"/>
            <a:r>
              <a:rPr lang="es-ES" dirty="0" smtClean="0"/>
              <a:t>D4: Docentes de la institución.</a:t>
            </a:r>
          </a:p>
          <a:p>
            <a:pPr lvl="0"/>
            <a:r>
              <a:rPr lang="es-ES" dirty="0" smtClean="0"/>
              <a:t>D5: Alumnos junto a un miembro adulto de su familia como mínimo.</a:t>
            </a:r>
          </a:p>
          <a:p>
            <a:endParaRPr lang="es-E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p:txBody>
          <a:bodyPr/>
          <a:lstStyle/>
          <a:p>
            <a:r>
              <a:rPr lang="es-ES" dirty="0" smtClean="0"/>
              <a:t>            </a:t>
            </a:r>
            <a:r>
              <a:rPr lang="es-ES" b="1" u="sng" dirty="0" smtClean="0"/>
              <a:t>Gracias</a:t>
            </a:r>
          </a:p>
        </p:txBody>
      </p:sp>
      <p:pic>
        <p:nvPicPr>
          <p:cNvPr id="71683" name="3 Imagen" descr="Resultado de imagen de Imágenes del cerebro y niños">
            <a:hlinkClick r:id="rId2"/>
          </p:cNvPr>
          <p:cNvPicPr>
            <a:picLocks noChangeAspect="1" noChangeArrowheads="1"/>
          </p:cNvPicPr>
          <p:nvPr/>
        </p:nvPicPr>
        <p:blipFill>
          <a:blip r:embed="rId3"/>
          <a:srcRect/>
          <a:stretch>
            <a:fillRect/>
          </a:stretch>
        </p:blipFill>
        <p:spPr bwMode="auto">
          <a:xfrm>
            <a:off x="428625" y="357188"/>
            <a:ext cx="3786188" cy="1855787"/>
          </a:xfrm>
          <a:prstGeom prst="rect">
            <a:avLst/>
          </a:prstGeom>
          <a:noFill/>
          <a:ln w="9525">
            <a:noFill/>
            <a:miter lim="800000"/>
            <a:headEnd/>
            <a:tailEnd/>
          </a:ln>
        </p:spPr>
      </p:pic>
      <p:pic>
        <p:nvPicPr>
          <p:cNvPr id="71684" name="4 Imagen" descr="Resultado de imagen de Imágenes del cerebro y niños">
            <a:hlinkClick r:id="rId4"/>
          </p:cNvPr>
          <p:cNvPicPr>
            <a:picLocks noChangeAspect="1" noChangeArrowheads="1"/>
          </p:cNvPicPr>
          <p:nvPr/>
        </p:nvPicPr>
        <p:blipFill>
          <a:blip r:embed="rId5"/>
          <a:srcRect/>
          <a:stretch>
            <a:fillRect/>
          </a:stretch>
        </p:blipFill>
        <p:spPr bwMode="auto">
          <a:xfrm>
            <a:off x="6796088" y="1"/>
            <a:ext cx="2347912" cy="2000240"/>
          </a:xfrm>
          <a:prstGeom prst="rect">
            <a:avLst/>
          </a:prstGeom>
          <a:noFill/>
          <a:ln w="9525">
            <a:noFill/>
            <a:miter lim="800000"/>
            <a:headEnd/>
            <a:tailEnd/>
          </a:ln>
        </p:spPr>
      </p:pic>
      <p:pic>
        <p:nvPicPr>
          <p:cNvPr id="71685" name="3 Imagen" descr="Resultado de imagen de Imágenes del cerebro y niños">
            <a:hlinkClick r:id="rId6"/>
          </p:cNvPr>
          <p:cNvPicPr>
            <a:picLocks noChangeAspect="1" noChangeArrowheads="1"/>
          </p:cNvPicPr>
          <p:nvPr/>
        </p:nvPicPr>
        <p:blipFill>
          <a:blip r:embed="rId7"/>
          <a:srcRect/>
          <a:stretch>
            <a:fillRect/>
          </a:stretch>
        </p:blipFill>
        <p:spPr bwMode="auto">
          <a:xfrm>
            <a:off x="6316663" y="4357688"/>
            <a:ext cx="2827337" cy="1789112"/>
          </a:xfrm>
          <a:prstGeom prst="rect">
            <a:avLst/>
          </a:prstGeom>
          <a:noFill/>
          <a:ln w="9525">
            <a:noFill/>
            <a:miter lim="800000"/>
            <a:headEnd/>
            <a:tailEnd/>
          </a:ln>
        </p:spPr>
      </p:pic>
      <p:pic>
        <p:nvPicPr>
          <p:cNvPr id="71686" name="Picture 9" descr="http://thumbs.dreamstime.com/t/loving-mixed-race-family-11033317.jpg">
            <a:hlinkClick r:id="rId8"/>
          </p:cNvPr>
          <p:cNvPicPr>
            <a:picLocks noChangeAspect="1" noChangeArrowheads="1"/>
          </p:cNvPicPr>
          <p:nvPr/>
        </p:nvPicPr>
        <p:blipFill>
          <a:blip r:embed="rId9"/>
          <a:srcRect/>
          <a:stretch>
            <a:fillRect/>
          </a:stretch>
        </p:blipFill>
        <p:spPr bwMode="auto">
          <a:xfrm>
            <a:off x="6464300" y="2214563"/>
            <a:ext cx="2679700" cy="1785937"/>
          </a:xfrm>
          <a:prstGeom prst="rect">
            <a:avLst/>
          </a:prstGeom>
          <a:noFill/>
          <a:ln w="9525">
            <a:noFill/>
            <a:miter lim="800000"/>
            <a:headEnd/>
            <a:tailEnd/>
          </a:ln>
        </p:spPr>
      </p:pic>
      <p:pic>
        <p:nvPicPr>
          <p:cNvPr id="71687" name="Picture 11" descr="Resultado de imagen de Fotos de familias de diferentes razas"/>
          <p:cNvPicPr>
            <a:picLocks noChangeAspect="1" noChangeArrowheads="1"/>
          </p:cNvPicPr>
          <p:nvPr/>
        </p:nvPicPr>
        <p:blipFill>
          <a:blip r:embed="rId10"/>
          <a:srcRect/>
          <a:stretch>
            <a:fillRect/>
          </a:stretch>
        </p:blipFill>
        <p:spPr bwMode="auto">
          <a:xfrm>
            <a:off x="3571868" y="2428868"/>
            <a:ext cx="2619375" cy="1743075"/>
          </a:xfrm>
          <a:prstGeom prst="rect">
            <a:avLst/>
          </a:prstGeom>
          <a:noFill/>
          <a:ln w="9525">
            <a:noFill/>
            <a:miter lim="800000"/>
            <a:headEnd/>
            <a:tailEnd/>
          </a:ln>
        </p:spPr>
      </p:pic>
      <p:pic>
        <p:nvPicPr>
          <p:cNvPr id="71688" name="Picture 13" descr="Resultado de imagen de Fotos de familias de diferentes razas"/>
          <p:cNvPicPr>
            <a:picLocks noChangeAspect="1" noChangeArrowheads="1"/>
          </p:cNvPicPr>
          <p:nvPr/>
        </p:nvPicPr>
        <p:blipFill>
          <a:blip r:embed="rId11"/>
          <a:srcRect/>
          <a:stretch>
            <a:fillRect/>
          </a:stretch>
        </p:blipFill>
        <p:spPr bwMode="auto">
          <a:xfrm>
            <a:off x="3500438" y="4500563"/>
            <a:ext cx="2762250" cy="1657350"/>
          </a:xfrm>
          <a:prstGeom prst="rect">
            <a:avLst/>
          </a:prstGeom>
          <a:noFill/>
          <a:ln w="9525">
            <a:noFill/>
            <a:miter lim="800000"/>
            <a:headEnd/>
            <a:tailEnd/>
          </a:ln>
        </p:spPr>
      </p:pic>
      <p:pic>
        <p:nvPicPr>
          <p:cNvPr id="71689" name="Picture 15" descr="Resultado de imagen de Fotos de familias de diferentes razas"/>
          <p:cNvPicPr>
            <a:picLocks noChangeAspect="1" noChangeArrowheads="1"/>
          </p:cNvPicPr>
          <p:nvPr/>
        </p:nvPicPr>
        <p:blipFill>
          <a:blip r:embed="rId12"/>
          <a:srcRect/>
          <a:stretch>
            <a:fillRect/>
          </a:stretch>
        </p:blipFill>
        <p:spPr bwMode="auto">
          <a:xfrm>
            <a:off x="428625" y="2286000"/>
            <a:ext cx="2466975" cy="1847850"/>
          </a:xfrm>
          <a:prstGeom prst="rect">
            <a:avLst/>
          </a:prstGeom>
          <a:noFill/>
          <a:ln w="9525">
            <a:noFill/>
            <a:miter lim="800000"/>
            <a:headEnd/>
            <a:tailEnd/>
          </a:ln>
        </p:spPr>
      </p:pic>
      <p:pic>
        <p:nvPicPr>
          <p:cNvPr id="71690" name="Picture 17" descr="Resultado de imagen de Fotos de familias de diferentes razas"/>
          <p:cNvPicPr>
            <a:picLocks noChangeAspect="1" noChangeArrowheads="1"/>
          </p:cNvPicPr>
          <p:nvPr/>
        </p:nvPicPr>
        <p:blipFill>
          <a:blip r:embed="rId13"/>
          <a:srcRect/>
          <a:stretch>
            <a:fillRect/>
          </a:stretch>
        </p:blipFill>
        <p:spPr bwMode="auto">
          <a:xfrm>
            <a:off x="428625" y="4357688"/>
            <a:ext cx="2466975" cy="1847850"/>
          </a:xfrm>
          <a:prstGeom prst="rect">
            <a:avLst/>
          </a:prstGeom>
          <a:noFill/>
          <a:ln w="9525">
            <a:noFill/>
            <a:miter lim="800000"/>
            <a:headEnd/>
            <a:tailEnd/>
          </a:ln>
        </p:spPr>
      </p:pic>
      <p:sp>
        <p:nvSpPr>
          <p:cNvPr id="71691" name="13 Marcador de contenido"/>
          <p:cNvSpPr>
            <a:spLocks noGrp="1"/>
          </p:cNvSpPr>
          <p:nvPr>
            <p:ph idx="1"/>
          </p:nvPr>
        </p:nvSpPr>
        <p:spPr/>
        <p:txBody>
          <a:bodyPr/>
          <a:lstStyle/>
          <a:p>
            <a:r>
              <a:rPr lang="es-ES" dirty="0" smtClean="0"/>
              <a:t>                                          </a:t>
            </a:r>
            <a:r>
              <a:rPr lang="es-ES" sz="4400" dirty="0" smtClean="0"/>
              <a:t>GRACIAS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Los APSA ejemplo de neurodesarrollo</a:t>
            </a:r>
            <a:endParaRPr lang="es-ES" dirty="0"/>
          </a:p>
        </p:txBody>
      </p:sp>
      <p:sp>
        <p:nvSpPr>
          <p:cNvPr id="3" name="2 Marcador de contenido"/>
          <p:cNvSpPr>
            <a:spLocks noGrp="1"/>
          </p:cNvSpPr>
          <p:nvPr>
            <p:ph idx="1"/>
          </p:nvPr>
        </p:nvSpPr>
        <p:spPr/>
        <p:txBody>
          <a:bodyPr>
            <a:normAutofit fontScale="40000" lnSpcReduction="20000"/>
          </a:bodyPr>
          <a:lstStyle/>
          <a:p>
            <a:r>
              <a:rPr lang="es-ES" dirty="0" smtClean="0"/>
              <a:t>La </a:t>
            </a:r>
            <a:r>
              <a:rPr lang="es-ES" dirty="0" err="1" smtClean="0"/>
              <a:t>neurocognición</a:t>
            </a:r>
            <a:r>
              <a:rPr lang="es-ES" dirty="0" smtClean="0"/>
              <a:t> es un componente del neurodesarrollo que involucra a otros como la visión, audición, proceso</a:t>
            </a:r>
          </a:p>
          <a:p>
            <a:pPr>
              <a:buNone/>
            </a:pPr>
            <a:r>
              <a:rPr lang="es-ES" dirty="0" smtClean="0"/>
              <a:t>	de socialización, nutrición , estilos de seguridad emocional etc.</a:t>
            </a:r>
          </a:p>
          <a:p>
            <a:r>
              <a:rPr lang="es-ES" b="1" u="sng" dirty="0" smtClean="0"/>
              <a:t>La tarea de capacitación de los APSA</a:t>
            </a:r>
            <a:r>
              <a:rPr lang="es-ES" dirty="0" smtClean="0"/>
              <a:t>, en este ejemplo, implica trabajar con aspectos directa e indirectamente relacionados con el neurodesarrollo en función de los mínimos operantes correspondientes a: neurodesarrollo en general y </a:t>
            </a:r>
            <a:r>
              <a:rPr lang="es-ES" dirty="0" err="1" smtClean="0"/>
              <a:t>neurocognición</a:t>
            </a:r>
            <a:r>
              <a:rPr lang="es-ES" dirty="0" smtClean="0"/>
              <a:t> en particular, las manifestaciones fácilmente </a:t>
            </a:r>
            <a:r>
              <a:rPr lang="es-ES" dirty="0" err="1" smtClean="0"/>
              <a:t>visualizables</a:t>
            </a:r>
            <a:r>
              <a:rPr lang="es-ES" dirty="0" smtClean="0"/>
              <a:t> del neurodesarrollo y su aplicación, los instrumentos de evaluación masivos y su aplicación, el control de la </a:t>
            </a:r>
            <a:r>
              <a:rPr lang="es-ES" dirty="0" err="1" smtClean="0"/>
              <a:t>adhesion</a:t>
            </a:r>
            <a:r>
              <a:rPr lang="es-ES" dirty="0" smtClean="0"/>
              <a:t> a los tratamientos por parte de la madre, en los casos con niños con problemas en el neurodesarrollo, los contaminantes ambientales y del hábitat que inciden  negativamente  en este proceso (Eje. El plomo en pinturas de las cunas y de los bebes o los juguetes), la higiene del hogar, de los alimentos y corporal, el control del embarazo, la nutrición de la embarazada y del niño según las edades, la lactancia materna en tanto valor nutritivo, protector e inmunológico e instancia de simulación afectivo-emocional, el vínculo materno y el fenómeno del apego, la estimulación  según las edades, las disfunciones familiares, en especial la tensión y violencia familiar, </a:t>
            </a:r>
            <a:r>
              <a:rPr lang="es-ES" dirty="0" err="1" smtClean="0"/>
              <a:t>etc</a:t>
            </a:r>
            <a:r>
              <a:rPr lang="es-ES" dirty="0" smtClean="0"/>
              <a:t>…sensorial del niño y niña</a:t>
            </a:r>
          </a:p>
          <a:p>
            <a:r>
              <a:rPr lang="es-ES" dirty="0" smtClean="0"/>
              <a:t>Los APSA, dentro del primer semestre del programa habrán alcanzado los conocimientos y destrezas básicos sobre neurodesarrollo y sobre la utilización de los instrumentos de medición como para desempeñarse eficazmente.</a:t>
            </a:r>
          </a:p>
          <a:p>
            <a:r>
              <a:rPr lang="es-ES" dirty="0" smtClean="0"/>
              <a:t>Seguimiento</a:t>
            </a:r>
          </a:p>
          <a:p>
            <a:r>
              <a:rPr lang="es-ES" dirty="0" smtClean="0"/>
              <a:t>Es importante tener en cuenta que cuando se planifica teniendo en cuenta o buscando el desarrollo </a:t>
            </a:r>
            <a:r>
              <a:rPr lang="es-ES" dirty="0" err="1" smtClean="0"/>
              <a:t>salubrista</a:t>
            </a:r>
            <a:r>
              <a:rPr lang="es-ES" dirty="0" smtClean="0"/>
              <a:t> de la comunidad es necesario que los programas y proyectos sean no solo a ciclo completo (detección y solución de problemas) sino que sean de final abierto, mas allá de cuando el equipo profesional de terreno se retire.. Esto se alcanza cuando los conocimientos y destrezas adquiridos por los y las APSA son miembros de la comunidad y se forman dos o más niveles de complejidad, involucrando el último nivel (conocimientos muy básicos y sencillos) a un miembro de cada una de las familias constitutivas de la comunidad.</a:t>
            </a:r>
          </a:p>
          <a:p>
            <a:endParaRPr lang="es-ES" dirty="0" smtClean="0"/>
          </a:p>
          <a:p>
            <a:r>
              <a:rPr lang="es-ES" dirty="0" smtClean="0"/>
              <a:t>Actividad no </a:t>
            </a:r>
            <a:r>
              <a:rPr lang="es-ES" dirty="0" err="1" smtClean="0"/>
              <a:t>tretributiva</a:t>
            </a:r>
            <a:r>
              <a:rPr lang="es-ES" dirty="0" smtClean="0"/>
              <a:t>.</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r>
              <a:rPr lang="es-ES" dirty="0" smtClean="0"/>
              <a:t>Determinantes Sociales de la Salud</a:t>
            </a:r>
          </a:p>
        </p:txBody>
      </p:sp>
      <p:sp>
        <p:nvSpPr>
          <p:cNvPr id="4099" name="Rectangle 3"/>
          <p:cNvSpPr>
            <a:spLocks noGrp="1" noChangeArrowheads="1"/>
          </p:cNvSpPr>
          <p:nvPr>
            <p:ph type="body" sz="half" idx="1"/>
          </p:nvPr>
        </p:nvSpPr>
        <p:spPr/>
        <p:txBody>
          <a:bodyPr>
            <a:normAutofit fontScale="92500" lnSpcReduction="10000"/>
          </a:bodyPr>
          <a:lstStyle/>
          <a:p>
            <a:pPr eaLnBrk="1" hangingPunct="1"/>
            <a:r>
              <a:rPr lang="es-ES" sz="2400" dirty="0" smtClean="0">
                <a:cs typeface="Times New Roman" charset="0"/>
              </a:rPr>
              <a:t>Los aspectos de la </a:t>
            </a:r>
            <a:r>
              <a:rPr lang="es-ES" sz="2400" b="1" dirty="0" smtClean="0">
                <a:cs typeface="Times New Roman" charset="0"/>
              </a:rPr>
              <a:t>desigualdad en salud </a:t>
            </a:r>
            <a:r>
              <a:rPr lang="es-ES" sz="2400" dirty="0" smtClean="0">
                <a:cs typeface="Times New Roman" charset="0"/>
              </a:rPr>
              <a:t>continúan presentes, a pesar de ser un objetivo prioritario de la OMS y de la mayoría de los países.</a:t>
            </a:r>
          </a:p>
          <a:p>
            <a:pPr eaLnBrk="1" hangingPunct="1"/>
            <a:r>
              <a:rPr lang="es-ES" sz="2400" dirty="0" smtClean="0">
                <a:cs typeface="Times New Roman" charset="0"/>
              </a:rPr>
              <a:t>La </a:t>
            </a:r>
            <a:r>
              <a:rPr lang="es-ES" sz="2400" b="1" dirty="0" smtClean="0">
                <a:cs typeface="Times New Roman" charset="0"/>
              </a:rPr>
              <a:t>infancia</a:t>
            </a:r>
            <a:r>
              <a:rPr lang="es-ES" sz="2400" dirty="0" smtClean="0">
                <a:cs typeface="Times New Roman" charset="0"/>
              </a:rPr>
              <a:t> una de las etapas mas desprotegidas</a:t>
            </a:r>
          </a:p>
          <a:p>
            <a:pPr eaLnBrk="1" hangingPunct="1"/>
            <a:r>
              <a:rPr lang="es-ES" sz="2400" dirty="0" smtClean="0">
                <a:cs typeface="Times New Roman" charset="0"/>
              </a:rPr>
              <a:t>Relevancia de esta etapa del </a:t>
            </a:r>
            <a:r>
              <a:rPr lang="es-ES" sz="2400" dirty="0" err="1" smtClean="0">
                <a:cs typeface="Times New Roman" charset="0"/>
              </a:rPr>
              <a:t>neurodesarrollo</a:t>
            </a:r>
            <a:r>
              <a:rPr lang="es-ES" sz="2400" dirty="0" smtClean="0">
                <a:cs typeface="Times New Roman" charset="0"/>
              </a:rPr>
              <a:t> para la salud/educación/promoción/ prevención…..</a:t>
            </a:r>
          </a:p>
        </p:txBody>
      </p:sp>
      <p:pic>
        <p:nvPicPr>
          <p:cNvPr id="4100" name="Picture 7" descr="a1_nino1024x768"/>
          <p:cNvPicPr>
            <a:picLocks noGrp="1" noChangeAspect="1" noChangeArrowheads="1"/>
          </p:cNvPicPr>
          <p:nvPr>
            <p:ph type="clipArt" sz="half" idx="2"/>
          </p:nvPr>
        </p:nvPicPr>
        <p:blipFill>
          <a:blip r:embed="rId2"/>
          <a:srcRect/>
          <a:stretch>
            <a:fillRect/>
          </a:stretch>
        </p:blipFill>
        <p:spPr>
          <a:xfrm>
            <a:off x="4648200" y="2609850"/>
            <a:ext cx="3810000" cy="28575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Rot="1" noChangeArrowheads="1"/>
          </p:cNvSpPr>
          <p:nvPr>
            <p:ph type="title"/>
          </p:nvPr>
        </p:nvSpPr>
        <p:spPr>
          <a:xfrm>
            <a:off x="539750" y="115888"/>
            <a:ext cx="8569325" cy="1111250"/>
          </a:xfrm>
          <a:solidFill>
            <a:schemeClr val="accent2">
              <a:lumMod val="60000"/>
              <a:lumOff val="40000"/>
            </a:schemeClr>
          </a:solidFill>
        </p:spPr>
        <p:txBody>
          <a:bodyPr/>
          <a:lstStyle/>
          <a:p>
            <a:pPr eaLnBrk="1" hangingPunct="1">
              <a:defRPr/>
            </a:pPr>
            <a:r>
              <a:rPr lang="es-ES" altLang="es-ES" sz="3600" b="1" dirty="0" smtClean="0">
                <a:solidFill>
                  <a:schemeClr val="tx1"/>
                </a:solidFill>
                <a:latin typeface="Arial Narrow" panose="020B0606020202030204" pitchFamily="34" charset="0"/>
              </a:rPr>
              <a:t>NEURODESARRO Y ATENCIÓN TEMPRANA</a:t>
            </a:r>
          </a:p>
        </p:txBody>
      </p:sp>
      <p:sp>
        <p:nvSpPr>
          <p:cNvPr id="10243"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S" dirty="0"/>
          </a:p>
        </p:txBody>
      </p:sp>
      <p:graphicFrame>
        <p:nvGraphicFramePr>
          <p:cNvPr id="7" name="6 Diagrama"/>
          <p:cNvGraphicFramePr/>
          <p:nvPr/>
        </p:nvGraphicFramePr>
        <p:xfrm>
          <a:off x="683568" y="1700808"/>
          <a:ext cx="7776864" cy="4840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4607</Words>
  <Application>Microsoft Office PowerPoint</Application>
  <PresentationFormat>Presentación en pantalla (4:3)</PresentationFormat>
  <Paragraphs>596</Paragraphs>
  <Slides>74</Slides>
  <Notes>5</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Tema de Office</vt:lpstr>
      <vt:lpstr>Alimentación y salud La estrategia del mínimo operante (EMO)</vt:lpstr>
      <vt:lpstr>Confluencia de campos de estudio</vt:lpstr>
      <vt:lpstr>salud</vt:lpstr>
      <vt:lpstr>          Promoción de la salud</vt:lpstr>
      <vt:lpstr>Promoción de la salud</vt:lpstr>
      <vt:lpstr>        - Determinantes de la Salud  (Persona, comunidad, ciudades,   continentes , Planeta) </vt:lpstr>
      <vt:lpstr>Factores relacionados con la salud</vt:lpstr>
      <vt:lpstr>Determinantes Sociales de la Salud</vt:lpstr>
      <vt:lpstr>NEURODESARRO Y ATENCIÓN TEMPRANA</vt:lpstr>
      <vt:lpstr>Relevancia de este momento</vt:lpstr>
      <vt:lpstr>VARIABLES QUE AFECTAN AL NEURODESARROLLO:</vt:lpstr>
      <vt:lpstr>Diapositiva 12</vt:lpstr>
      <vt:lpstr>         Condiciones de vida y salud: Alimentación . </vt:lpstr>
      <vt:lpstr>¿Donde estamos?  Transición Revolución verde/agricultura ecológica (Sánchez-Vergara,2022). </vt:lpstr>
      <vt:lpstr>Por un sistema alimentario justo, saludable y económico  Estrategia “De la Granja a la Mesa”</vt:lpstr>
      <vt:lpstr>Factores relacionados con la salud</vt:lpstr>
      <vt:lpstr>ESTUDIOS FACTORES DE RIESGO</vt:lpstr>
      <vt:lpstr>Contaminación ambiental y estrategias de intervención</vt:lpstr>
      <vt:lpstr>Contaminación ambiental y estrategias de intervención</vt:lpstr>
      <vt:lpstr>Contaminantes ambientales y neurodesarrollo infantil </vt:lpstr>
      <vt:lpstr>Contaminantes ambientales y neurodesarrollo infantil</vt:lpstr>
      <vt:lpstr>      Contaminantes ambientales y neurodesarrollo infantil</vt:lpstr>
      <vt:lpstr>Contaminantes ambientales y neurodesarrollo infantil</vt:lpstr>
      <vt:lpstr>Diapositiva 24</vt:lpstr>
      <vt:lpstr>Evidencia epidemiológica: </vt:lpstr>
      <vt:lpstr>Evidencia epidemiológica: </vt:lpstr>
      <vt:lpstr>Red INMA: Objetivos Generales   www.infanciaymedioambiente.org</vt:lpstr>
      <vt:lpstr>Diapositiva 28</vt:lpstr>
      <vt:lpstr>Diapositiva 29</vt:lpstr>
      <vt:lpstr>Trabajo 2: Exposición prenatal al mirex y rendimiento cognitivo a los 4 años Infancia y Medio Ambiente (Red INMA) </vt:lpstr>
      <vt:lpstr>Contaminantes Ambientales</vt:lpstr>
      <vt:lpstr>Compuestos Organoclorados</vt:lpstr>
      <vt:lpstr>Mirex</vt:lpstr>
      <vt:lpstr>Mirex</vt:lpstr>
      <vt:lpstr>Diapositiva 35</vt:lpstr>
      <vt:lpstr>Sujetos: </vt:lpstr>
      <vt:lpstr>Área verbal: Evalúa la expresión verbal y la madurez de los conceptos. Área perceptivo-manipulativa: Estudia la capacidad del niño de razonar mediante la manipulación de materiales. Área numérica: Investiga la comprensión de los términos cuantitativos. Área de memoria: Evalúa la memoria de materias y contenidos de pequeña amplitud. Área de motricidad: Explora la coordinación del niño para realizar diferentes tareas motoras finas y gruesas. </vt:lpstr>
      <vt:lpstr>Resultados del estudio:</vt:lpstr>
      <vt:lpstr>Diapositiva 39</vt:lpstr>
      <vt:lpstr>Diapositiva 40</vt:lpstr>
      <vt:lpstr>Estudio de un caso</vt:lpstr>
      <vt:lpstr>Diapositiva 42</vt:lpstr>
      <vt:lpstr>Conclusiones</vt:lpstr>
      <vt:lpstr>FACTORES DE RIESGO NUTRICIONAL</vt:lpstr>
      <vt:lpstr>        LA SUPLEMENTACIÓN COMO HERRAMIENTA DEL NEURODESARROLLO</vt:lpstr>
      <vt:lpstr>Desnutrición infantil</vt:lpstr>
      <vt:lpstr>Efectos neuropsicológicos de la desnutrición proteino/calórica</vt:lpstr>
      <vt:lpstr>El estudio de Ciudad Juarez, México</vt:lpstr>
      <vt:lpstr>Deterioro neuropsicológico</vt:lpstr>
      <vt:lpstr>Desarrollo de trastornos psicopato</vt:lpstr>
      <vt:lpstr>Intervención nutricional</vt:lpstr>
      <vt:lpstr>Diapositiva 52</vt:lpstr>
      <vt:lpstr>Conclusiones</vt:lpstr>
      <vt:lpstr>Infancia, Neurodesarrollo y Factores de riesgo</vt:lpstr>
      <vt:lpstr>ESTUDIOS DE FACTORES DE RIESGO SOCIAL</vt:lpstr>
      <vt:lpstr>Diapositiva 56</vt:lpstr>
      <vt:lpstr>Factores de riesgo  Metodología de trabajo</vt:lpstr>
      <vt:lpstr>Estrategia mínimo operante (EMO)</vt:lpstr>
      <vt:lpstr>Estrategia mínimo operante (EMO)  consideraciones generales </vt:lpstr>
      <vt:lpstr>En que consiste /procedimiento </vt:lpstr>
      <vt:lpstr>Procedimiento/Unidad mínima de análisis</vt:lpstr>
      <vt:lpstr>Los APSA. Consideraciones</vt:lpstr>
      <vt:lpstr>Estrategias de formación profesional y acciones salubristas</vt:lpstr>
      <vt:lpstr>Estrategias de formación profesional y acciones salubristas</vt:lpstr>
      <vt:lpstr>Estrategias de formación profesional y acciones salubristas</vt:lpstr>
      <vt:lpstr>Ejemplos</vt:lpstr>
      <vt:lpstr> La implementación de proyectos basados en la EMO implica una serie de pasos a seguir (PINSAL) </vt:lpstr>
      <vt:lpstr>La implementación de proyectos basados en la EMO implica una serie de pasos a seguir (PINSAL, op.cit.):</vt:lpstr>
      <vt:lpstr>La implementación de proyectos basados en la EMO implica una serie de pasos a seguir (PINSAL, op.cit.):</vt:lpstr>
      <vt:lpstr>LA ESTRATEGIA DEL MÍNIMO OPERANTE</vt:lpstr>
      <vt:lpstr>LA ESTRATEGIA DEL MÍNIMO OPERANTE COMO PUERTA DE ENTRADA A LAS ACCIONES DE PROMOCIÓN DE SALUD EJ: EN LA ESCUELA PRIMARIA.</vt:lpstr>
      <vt:lpstr>Diapositiva 72</vt:lpstr>
      <vt:lpstr>            Gracias</vt:lpstr>
      <vt:lpstr>Los APSA ejemplo de neurodesarrollo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Alimentación y salud La estrategia del mínimo operante</dc:title>
  <dc:creator>Pc</dc:creator>
  <cp:lastModifiedBy>Asus</cp:lastModifiedBy>
  <cp:revision>42</cp:revision>
  <dcterms:created xsi:type="dcterms:W3CDTF">2022-10-13T16:05:42Z</dcterms:created>
  <dcterms:modified xsi:type="dcterms:W3CDTF">2022-10-21T14:01:29Z</dcterms:modified>
</cp:coreProperties>
</file>